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6082" r:id="rId3"/>
    <p:sldId id="6207" r:id="rId5"/>
    <p:sldId id="7693" r:id="rId6"/>
    <p:sldId id="7697" r:id="rId7"/>
    <p:sldId id="7696" r:id="rId8"/>
    <p:sldId id="6176" r:id="rId9"/>
  </p:sldIdLst>
  <p:sldSz cx="12192000" cy="6858000"/>
  <p:notesSz cx="6858000" cy="9144000"/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X" initials="" lastIdx="1" clrIdx="0"/>
  <p:cmAuthor id="2" name="373951316@qq.com" initials="3" lastIdx="1" clrIdx="1"/>
  <p:cmAuthor id="3" name="86188" initials="8" lastIdx="4" clrIdx="2"/>
  <p:cmAuthor id="75" name="作者" initials="A" lastIdx="0" clrIdx="24"/>
  <p:cmAuthor id="76" name="86158" initials="8" lastIdx="1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C0"/>
    <a:srgbClr val="ED7D31"/>
    <a:srgbClr val="E2A026"/>
    <a:srgbClr val="1F4E79"/>
    <a:srgbClr val="5B9BD5"/>
    <a:srgbClr val="33CCCC"/>
    <a:srgbClr val="404040"/>
    <a:srgbClr val="03A9F5"/>
    <a:srgbClr val="26BBEC"/>
    <a:srgbClr val="F98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75367" autoAdjust="0"/>
  </p:normalViewPr>
  <p:slideViewPr>
    <p:cSldViewPr>
      <p:cViewPr varScale="1">
        <p:scale>
          <a:sx n="73" d="100"/>
          <a:sy n="73" d="100"/>
        </p:scale>
        <p:origin x="45" y="504"/>
      </p:cViewPr>
      <p:guideLst>
        <p:guide orient="horz" pos="1843"/>
        <p:guide pos="3742"/>
        <p:guide pos="2088"/>
      </p:guideLst>
    </p:cSldViewPr>
  </p:slid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100" d="100"/>
        <a:sy n="100" d="100"/>
      </p:scale>
      <p:origin x="0" y="-512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5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B63CC953-0386-463F-93D6-51A817E41BAD}" type="datetimeFigureOut">
              <a:rPr lang="zh-CN" altLang="en-US"/>
            </a:fld>
            <a:endParaRPr lang="zh-CN" altLang="en-US"/>
          </a:p>
        </p:txBody>
      </p:sp>
      <p:sp>
        <p:nvSpPr>
          <p:cNvPr id="5120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7D783C5-AF36-4C5D-A47A-CF5222B23B5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EEC0-DD09-4E61-86F1-40A143EB72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r>
              <a:rPr lang="zh-CN" altLang="en-US" spc="180" dirty="0"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行业解决方案、行业业绩、招投标模板、设备选型配置表、技术交流资料、重点产品技术资料和检验报告、相关行业标准规范、工业消防培训</a:t>
            </a:r>
            <a:r>
              <a:rPr lang="en-US" altLang="zh-CN" spc="180" dirty="0"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PPT</a:t>
            </a:r>
            <a:endParaRPr lang="en-US" altLang="zh-CN" spc="180" dirty="0"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pPr marL="0" lvl="1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pPr marL="0" lvl="1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dirty="0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A335-0A52-4D1B-A30E-688C5134A644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32A0A-503B-49C5-B017-A5AD955D5DD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/>
          <a:lstStyle/>
          <a:p>
            <a:fld id="{D67E1CCE-4C69-481E-8A82-8C3A41A94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88020"/>
            <a:ext cx="3860800" cy="365125"/>
          </a:xfrm>
        </p:spPr>
        <p:txBody>
          <a:bodyPr/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936427" y="6383248"/>
            <a:ext cx="1632181" cy="406233"/>
          </a:xfrm>
        </p:spPr>
        <p:txBody>
          <a:bodyPr/>
          <a:lstStyle>
            <a:lvl1pPr algn="ctr">
              <a:defRPr sz="1865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青鸟消防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d00abeba3ef1cec84fd9dd1a87db185"/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 t="1205" r="10557"/>
          <a:stretch>
            <a:fillRect/>
          </a:stretch>
        </p:blipFill>
        <p:spPr>
          <a:xfrm flipH="1">
            <a:off x="0" y="0"/>
            <a:ext cx="12216765" cy="687197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388756" y="189146"/>
            <a:ext cx="68221" cy="411734"/>
          </a:xfrm>
          <a:prstGeom prst="rect">
            <a:avLst/>
          </a:prstGeom>
          <a:solidFill>
            <a:srgbClr val="1F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6598" y="189146"/>
            <a:ext cx="1275735" cy="411734"/>
          </a:xfrm>
          <a:prstGeom prst="rect">
            <a:avLst/>
          </a:prstGeom>
          <a:solidFill>
            <a:srgbClr val="1F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30680" y="189230"/>
            <a:ext cx="7172960" cy="411480"/>
          </a:xfrm>
        </p:spPr>
        <p:txBody>
          <a:bodyPr bIns="0" anchor="ctr">
            <a:normAutofit/>
          </a:bodyPr>
          <a:lstStyle>
            <a:lvl1pPr marL="0" indent="0">
              <a:buNone/>
              <a:defRPr sz="2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  <p:sp>
        <p:nvSpPr>
          <p:cNvPr id="14" name="矩形 13"/>
          <p:cNvSpPr/>
          <p:nvPr userDrawn="1"/>
        </p:nvSpPr>
        <p:spPr>
          <a:xfrm flipV="1">
            <a:off x="-28" y="6726622"/>
            <a:ext cx="12192027" cy="140905"/>
          </a:xfrm>
          <a:prstGeom prst="rect">
            <a:avLst/>
          </a:prstGeom>
          <a:solidFill>
            <a:srgbClr val="1F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9" name="图片 18" descr="青鸟消防（完整稿）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095" y="141883"/>
            <a:ext cx="2126468" cy="449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6" y="3004457"/>
            <a:ext cx="3712028" cy="3634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06" y="4054686"/>
            <a:ext cx="523902" cy="6064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9" y="523901"/>
            <a:ext cx="2441700" cy="6350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4" y="0"/>
            <a:ext cx="2086082" cy="12732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719" y="431822"/>
            <a:ext cx="1593932" cy="4095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152" y="5896870"/>
            <a:ext cx="463574" cy="463574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8840729" y="6401271"/>
            <a:ext cx="26773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 spc="0" dirty="0">
                <a:solidFill>
                  <a:srgbClr val="008A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CREATING A NEW FUTURE FOR GLOBAL SAFETY</a:t>
            </a:r>
            <a:endParaRPr lang="zh-CN" altLang="en-US" sz="800" b="1" spc="0" dirty="0">
              <a:solidFill>
                <a:srgbClr val="008A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4" y="0"/>
            <a:ext cx="2086082" cy="12732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719" y="431822"/>
            <a:ext cx="1593932" cy="4095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152" y="5896870"/>
            <a:ext cx="463574" cy="463574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8840729" y="6401271"/>
            <a:ext cx="26773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 spc="0" dirty="0">
                <a:solidFill>
                  <a:srgbClr val="008A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CREATING A NEW FUTURE FOR GLOBAL SAFETY</a:t>
            </a:r>
            <a:endParaRPr lang="zh-CN" altLang="en-US" sz="800" b="1" spc="0" dirty="0">
              <a:solidFill>
                <a:srgbClr val="008A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96217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683" y="-936673"/>
            <a:ext cx="1873346" cy="18733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683" y="5921327"/>
            <a:ext cx="1873346" cy="1873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152" y="5004772"/>
            <a:ext cx="463574" cy="463574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8840729" y="5509173"/>
            <a:ext cx="26773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 spc="0" dirty="0">
                <a:solidFill>
                  <a:srgbClr val="008A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CREATING A NEW FUTURE FOR GLOBAL SAFETY</a:t>
            </a:r>
            <a:endParaRPr lang="zh-CN" altLang="en-US" sz="800" b="1" spc="0" dirty="0">
              <a:solidFill>
                <a:srgbClr val="008A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A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9" y="3170198"/>
            <a:ext cx="5105662" cy="51088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2" y="646770"/>
            <a:ext cx="460420" cy="463574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514195" y="431326"/>
            <a:ext cx="26773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 spc="0" dirty="0">
                <a:solidFill>
                  <a:srgbClr val="26BB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CREATING A NEW FUTURE FOR GLOBAL SAFETY</a:t>
            </a:r>
            <a:endParaRPr lang="zh-CN" altLang="en-US" sz="800" b="1" spc="0" dirty="0">
              <a:solidFill>
                <a:srgbClr val="26BB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9291729" y="0"/>
            <a:ext cx="2113911" cy="1293541"/>
          </a:xfrm>
          <a:prstGeom prst="rect">
            <a:avLst/>
          </a:prstGeom>
          <a:solidFill>
            <a:srgbClr val="26B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719" y="431822"/>
            <a:ext cx="1593932" cy="40959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77" y="4765358"/>
            <a:ext cx="2911625" cy="20987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0" y="403983"/>
            <a:ext cx="280109" cy="280109"/>
          </a:xfrm>
          <a:prstGeom prst="rect">
            <a:avLst/>
          </a:prstGeom>
        </p:spPr>
      </p:pic>
      <p:pic>
        <p:nvPicPr>
          <p:cNvPr id="6" name="图片 5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4" y="0"/>
            <a:ext cx="2086082" cy="72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719" y="155202"/>
            <a:ext cx="1593932" cy="409596"/>
          </a:xfrm>
          <a:prstGeom prst="rect">
            <a:avLst/>
          </a:prstGeom>
        </p:spPr>
      </p:pic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844550" y="330835"/>
            <a:ext cx="5929630" cy="411480"/>
          </a:xfrm>
        </p:spPr>
        <p:txBody>
          <a:bodyPr bIns="0" anchor="ctr">
            <a:normAutofit/>
          </a:bodyPr>
          <a:lstStyle>
            <a:lvl1pPr marL="0" indent="0">
              <a:buNone/>
              <a:defRPr kumimoji="0" lang="zh-CN" sz="2000" b="1" i="0" u="none" strike="noStrike" kern="1200" cap="none" spc="0" normalizeH="0" baseline="0" noProof="1" dirty="0">
                <a:solidFill>
                  <a:srgbClr val="008A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4" y="0"/>
            <a:ext cx="2086082" cy="72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719" y="155202"/>
            <a:ext cx="1593932" cy="4095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0" y="403983"/>
            <a:ext cx="280109" cy="280109"/>
          </a:xfrm>
          <a:prstGeom prst="rect">
            <a:avLst/>
          </a:prstGeom>
        </p:spPr>
      </p:pic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844550" y="330835"/>
            <a:ext cx="5929630" cy="411480"/>
          </a:xfrm>
        </p:spPr>
        <p:txBody>
          <a:bodyPr bIns="0" anchor="ctr">
            <a:normAutofit/>
          </a:bodyPr>
          <a:lstStyle>
            <a:lvl1pPr marL="0" indent="0">
              <a:buNone/>
              <a:defRPr kumimoji="0" lang="zh-CN" sz="2000" b="1" i="0" u="none" strike="noStrike" kern="1200" cap="none" spc="0" normalizeH="0" baseline="0" noProof="1" dirty="0">
                <a:solidFill>
                  <a:srgbClr val="008A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77" y="4765358"/>
            <a:ext cx="2911625" cy="20987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0" y="403983"/>
            <a:ext cx="280109" cy="2801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4" y="0"/>
            <a:ext cx="2086082" cy="12732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719" y="431822"/>
            <a:ext cx="1593932" cy="409596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33930" y="6401271"/>
            <a:ext cx="26773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 spc="0" dirty="0" smtClean="0">
                <a:solidFill>
                  <a:srgbClr val="26BB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CREATING A NEW FUTURE FOR GLOBAL SAFETY</a:t>
            </a:r>
            <a:endParaRPr lang="zh-CN" altLang="en-US" sz="800" b="1" spc="0" dirty="0">
              <a:solidFill>
                <a:srgbClr val="26BB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青鸟消防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青鸟消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388755" y="332656"/>
            <a:ext cx="68221" cy="4117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6598" y="332656"/>
            <a:ext cx="1275734" cy="4117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30887" y="332656"/>
            <a:ext cx="3627992" cy="411734"/>
          </a:xfrm>
        </p:spPr>
        <p:txBody>
          <a:bodyPr bIns="0" anchor="ctr">
            <a:normAutofit/>
          </a:bodyPr>
          <a:lstStyle>
            <a:lvl1pPr marL="0" indent="0">
              <a:buNone/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  <p:sp>
        <p:nvSpPr>
          <p:cNvPr id="14" name="矩形 13"/>
          <p:cNvSpPr/>
          <p:nvPr userDrawn="1"/>
        </p:nvSpPr>
        <p:spPr>
          <a:xfrm flipV="1">
            <a:off x="-28" y="6726620"/>
            <a:ext cx="12192027" cy="1409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9" name="图片 18" descr="青鸟消防（完整稿）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094" y="285391"/>
            <a:ext cx="2126468" cy="449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5E1A335-0A52-4D1B-A30E-688C5134A644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E319A3D-4DED-4E19-A769-62E0901D582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 txBox="1"/>
          <p:nvPr/>
        </p:nvSpPr>
        <p:spPr>
          <a:xfrm>
            <a:off x="3648075" y="1557320"/>
            <a:ext cx="7898765" cy="184658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spc="600" baseline="0">
                <a:solidFill>
                  <a:schemeClr val="tx2"/>
                </a:solidFill>
                <a:latin typeface="+mj-lt"/>
                <a:ea typeface="汉仪旗黑-85S" panose="00020600040101010101" pitchFamily="18" charset="-122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b="1" spc="0" dirty="0">
                <a:solidFill>
                  <a:srgbClr val="008AC0"/>
                </a:solidFill>
                <a:latin typeface="+mn-lt"/>
                <a:ea typeface="+mn-ea"/>
                <a:cs typeface="+mn-ea"/>
                <a:sym typeface="+mn-lt"/>
              </a:rPr>
              <a:t>                      </a:t>
            </a:r>
            <a:r>
              <a:rPr lang="zh-CN" altLang="en-US" b="1" spc="0" dirty="0">
                <a:solidFill>
                  <a:srgbClr val="008AC0"/>
                </a:solidFill>
                <a:latin typeface="+mn-lt"/>
                <a:ea typeface="+mn-ea"/>
                <a:cs typeface="+mn-ea"/>
                <a:sym typeface="+mn-lt"/>
              </a:rPr>
              <a:t>工业消防</a:t>
            </a:r>
            <a:endParaRPr lang="zh-CN" altLang="en-US" b="1" spc="0" dirty="0">
              <a:solidFill>
                <a:srgbClr val="008AC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ct val="100000"/>
              </a:lnSpc>
            </a:pPr>
            <a:r>
              <a:rPr lang="zh-CN" altLang="en-US" b="1" spc="0" dirty="0">
                <a:solidFill>
                  <a:srgbClr val="008AC0"/>
                </a:solidFill>
                <a:latin typeface="+mn-lt"/>
                <a:ea typeface="+mn-ea"/>
                <a:cs typeface="+mn-ea"/>
                <a:sym typeface="+mn-lt"/>
              </a:rPr>
              <a:t>工具包</a:t>
            </a:r>
            <a:r>
              <a:rPr lang="en-US" altLang="zh-CN" b="1" spc="0" dirty="0">
                <a:solidFill>
                  <a:srgbClr val="008AC0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en-US" altLang="zh-CN" b="1" spc="0" dirty="0">
                <a:solidFill>
                  <a:srgbClr val="008AC0"/>
                </a:solidFill>
                <a:latin typeface="+mn-lt"/>
                <a:ea typeface="+mn-ea"/>
                <a:cs typeface="+mn-ea"/>
                <a:sym typeface="+mn-lt"/>
              </a:rPr>
              <a:t>V2.0)</a:t>
            </a:r>
            <a:r>
              <a:rPr lang="zh-CN" altLang="en-US" b="1" spc="0" dirty="0">
                <a:solidFill>
                  <a:srgbClr val="008AC0"/>
                </a:solidFill>
                <a:latin typeface="+mn-lt"/>
                <a:ea typeface="+mn-ea"/>
                <a:cs typeface="+mn-ea"/>
                <a:sym typeface="+mn-lt"/>
              </a:rPr>
              <a:t>内容讲解</a:t>
            </a:r>
            <a:r>
              <a:rPr lang="en-US" altLang="zh-CN" b="1" spc="0" dirty="0">
                <a:solidFill>
                  <a:srgbClr val="008AC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b="1" spc="0" dirty="0">
              <a:solidFill>
                <a:srgbClr val="008A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75712" y="4005070"/>
            <a:ext cx="6096000" cy="5530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工业事业部</a:t>
            </a:r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勾茂存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行业工具包</a:t>
            </a:r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840105" y="3843655"/>
            <a:ext cx="9897110" cy="1908810"/>
            <a:chOff x="1436" y="6392"/>
            <a:chExt cx="15586" cy="3006"/>
          </a:xfrm>
        </p:grpSpPr>
        <p:grpSp>
          <p:nvGrpSpPr>
            <p:cNvPr id="10" name="组合 9"/>
            <p:cNvGrpSpPr/>
            <p:nvPr/>
          </p:nvGrpSpPr>
          <p:grpSpPr>
            <a:xfrm rot="0">
              <a:off x="1436" y="6392"/>
              <a:ext cx="3059" cy="3007"/>
              <a:chOff x="1096" y="2112"/>
              <a:chExt cx="3688" cy="3688"/>
            </a:xfrm>
          </p:grpSpPr>
          <p:pic>
            <p:nvPicPr>
              <p:cNvPr id="100" name="图片 99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096" y="2112"/>
                <a:ext cx="3688" cy="36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" name="矩形 1" descr="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"/>
              <p:cNvSpPr/>
              <p:nvPr/>
            </p:nvSpPr>
            <p:spPr>
              <a:xfrm>
                <a:off x="1377" y="3773"/>
                <a:ext cx="3127" cy="1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p>
                <a:pPr marL="0" lvl="0" indent="0" algn="ctr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zh-CN" altLang="en-US" sz="1400" b="1" spc="18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lt"/>
                  </a:rPr>
                  <a:t>钢铁冶金项目</a:t>
                </a:r>
                <a:endParaRPr lang="zh-CN" altLang="en-US" sz="1400" b="1" spc="1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endParaRPr>
              </a:p>
              <a:p>
                <a:pPr marL="0" lvl="0" indent="0" algn="ctr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zh-CN" altLang="en-US" sz="1400" b="1" spc="18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lt"/>
                  </a:rPr>
                  <a:t>工具包</a:t>
                </a:r>
                <a:endParaRPr lang="zh-CN" altLang="en-US" sz="1400" b="1" spc="1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rot="0">
              <a:off x="5612" y="6392"/>
              <a:ext cx="3059" cy="3007"/>
              <a:chOff x="6085" y="2112"/>
              <a:chExt cx="3688" cy="3688"/>
            </a:xfrm>
          </p:grpSpPr>
          <p:pic>
            <p:nvPicPr>
              <p:cNvPr id="8" name="图片 7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085" y="2112"/>
                <a:ext cx="3688" cy="36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" name="矩形 8" descr="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"/>
              <p:cNvSpPr/>
              <p:nvPr/>
            </p:nvSpPr>
            <p:spPr>
              <a:xfrm>
                <a:off x="6366" y="3555"/>
                <a:ext cx="3127" cy="14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p>
                <a:pPr marL="0" lvl="0" indent="0" algn="ctr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zh-CN" altLang="en-US" sz="1400" b="1" spc="18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lt"/>
                  </a:rPr>
                  <a:t>火力发电厂及</a:t>
                </a:r>
                <a:endParaRPr lang="zh-CN" altLang="en-US" sz="1400" b="1" spc="1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endParaRPr>
              </a:p>
              <a:p>
                <a:pPr marL="0" lvl="0" indent="0" algn="ctr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zh-CN" altLang="en-US" sz="1400" b="1" spc="18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lt"/>
                  </a:rPr>
                  <a:t>变电站项目</a:t>
                </a:r>
                <a:endParaRPr lang="zh-CN" altLang="en-US" sz="1400" b="1" spc="1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endParaRPr>
              </a:p>
              <a:p>
                <a:pPr marL="0" lvl="0" indent="0" algn="ctr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zh-CN" altLang="en-US" sz="1400" b="1" spc="18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lt"/>
                  </a:rPr>
                  <a:t>工具包</a:t>
                </a:r>
                <a:endParaRPr lang="zh-CN" altLang="en-US" sz="1400" b="1" spc="1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0">
              <a:off x="9788" y="6392"/>
              <a:ext cx="3059" cy="3007"/>
              <a:chOff x="1096" y="2112"/>
              <a:chExt cx="3688" cy="3688"/>
            </a:xfrm>
          </p:grpSpPr>
          <p:pic>
            <p:nvPicPr>
              <p:cNvPr id="13" name="图片 12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096" y="2112"/>
                <a:ext cx="3688" cy="36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" name="矩形 13" descr="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"/>
              <p:cNvSpPr/>
              <p:nvPr/>
            </p:nvSpPr>
            <p:spPr>
              <a:xfrm>
                <a:off x="1377" y="3773"/>
                <a:ext cx="3127" cy="1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p>
                <a:pPr marL="0" lvl="0" indent="0" algn="ctr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zh-CN" altLang="en-US" sz="1400" b="1" spc="18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lt"/>
                  </a:rPr>
                  <a:t>石油石化项目</a:t>
                </a:r>
                <a:endParaRPr lang="zh-CN" altLang="en-US" sz="1400" b="1" spc="1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endParaRPr>
              </a:p>
              <a:p>
                <a:pPr marL="0" lvl="0" indent="0" algn="ctr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zh-CN" altLang="en-US" sz="1400" b="1" spc="18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lt"/>
                  </a:rPr>
                  <a:t>工具包</a:t>
                </a:r>
                <a:endParaRPr lang="zh-CN" altLang="en-US" sz="1400" b="1" spc="1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0">
              <a:off x="13964" y="6392"/>
              <a:ext cx="3059" cy="3007"/>
              <a:chOff x="1096" y="2112"/>
              <a:chExt cx="3688" cy="3688"/>
            </a:xfrm>
          </p:grpSpPr>
          <p:pic>
            <p:nvPicPr>
              <p:cNvPr id="16" name="图片 15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096" y="2112"/>
                <a:ext cx="3688" cy="368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" name="矩形 16" descr="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"/>
              <p:cNvSpPr/>
              <p:nvPr/>
            </p:nvSpPr>
            <p:spPr>
              <a:xfrm>
                <a:off x="1377" y="3773"/>
                <a:ext cx="3127" cy="1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p>
                <a:pPr marL="0" lvl="0" indent="0" algn="ctr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zh-CN" altLang="en-US" sz="1400" b="1" spc="18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lt"/>
                  </a:rPr>
                  <a:t>酒厂项目</a:t>
                </a:r>
                <a:endParaRPr lang="zh-CN" altLang="en-US" sz="1400" b="1" spc="1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endParaRPr>
              </a:p>
              <a:p>
                <a:pPr marL="0" lvl="0" indent="0" algn="ctr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zh-CN" altLang="en-US" sz="1400" b="1" spc="18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lt"/>
                  </a:rPr>
                  <a:t>工具包</a:t>
                </a:r>
                <a:endParaRPr lang="zh-CN" altLang="en-US" sz="1400" b="1" spc="1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 rot="0">
            <a:off x="4806633" y="836295"/>
            <a:ext cx="2538095" cy="2538095"/>
            <a:chOff x="1096" y="2112"/>
            <a:chExt cx="3688" cy="3688"/>
          </a:xfrm>
        </p:grpSpPr>
        <p:pic>
          <p:nvPicPr>
            <p:cNvPr id="19" name="图片 18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096" y="2112"/>
              <a:ext cx="3688" cy="36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矩形 19" descr="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"/>
            <p:cNvSpPr/>
            <p:nvPr/>
          </p:nvSpPr>
          <p:spPr>
            <a:xfrm>
              <a:off x="1377" y="3565"/>
              <a:ext cx="3127" cy="10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marL="0" lvl="0" indent="0" algn="ctr" eaLnBrk="1" fontAlgn="ctr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80000"/>
                <a:buFont typeface="Wingdings" panose="05000000000000000000" pitchFamily="2" charset="2"/>
                <a:buNone/>
              </a:pPr>
              <a:r>
                <a:rPr lang="zh-CN" altLang="en-US" sz="1800" b="1" spc="1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工业消防</a:t>
              </a:r>
              <a:endParaRPr lang="zh-CN" altLang="en-US" sz="1800" b="1" spc="1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  <a:p>
              <a:pPr marL="0" lvl="0" indent="0" algn="ctr" eaLnBrk="1" fontAlgn="ctr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80000"/>
                <a:buFont typeface="Wingdings" panose="05000000000000000000" pitchFamily="2" charset="2"/>
                <a:buNone/>
              </a:pPr>
              <a:r>
                <a:rPr lang="zh-CN" altLang="en-US" sz="1800" b="1" spc="1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通用工具包</a:t>
              </a:r>
              <a:endParaRPr lang="zh-CN" altLang="en-US" sz="1800" b="1" spc="1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30" name="任意多边形 29"/>
          <p:cNvSpPr/>
          <p:nvPr/>
        </p:nvSpPr>
        <p:spPr>
          <a:xfrm>
            <a:off x="1246823" y="3087370"/>
            <a:ext cx="9083675" cy="5835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716" h="919">
                <a:moveTo>
                  <a:pt x="5358" y="0"/>
                </a:moveTo>
                <a:cubicBezTo>
                  <a:pt x="7342" y="0"/>
                  <a:pt x="9174" y="332"/>
                  <a:pt x="10649" y="894"/>
                </a:cubicBezTo>
                <a:lnTo>
                  <a:pt x="10716" y="919"/>
                </a:lnTo>
                <a:lnTo>
                  <a:pt x="10658" y="906"/>
                </a:lnTo>
                <a:cubicBezTo>
                  <a:pt x="9153" y="550"/>
                  <a:pt x="7327" y="342"/>
                  <a:pt x="5358" y="342"/>
                </a:cubicBezTo>
                <a:cubicBezTo>
                  <a:pt x="3389" y="342"/>
                  <a:pt x="1562" y="550"/>
                  <a:pt x="58" y="906"/>
                </a:cubicBezTo>
                <a:lnTo>
                  <a:pt x="0" y="919"/>
                </a:lnTo>
                <a:lnTo>
                  <a:pt x="66" y="894"/>
                </a:lnTo>
                <a:cubicBezTo>
                  <a:pt x="1542" y="332"/>
                  <a:pt x="3374" y="0"/>
                  <a:pt x="5358" y="0"/>
                </a:cubicBezTo>
                <a:close/>
              </a:path>
            </a:pathLst>
          </a:custGeom>
          <a:solidFill>
            <a:srgbClr val="008AC0">
              <a:alpha val="2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993120" y="4836795"/>
            <a:ext cx="144145" cy="14414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191875" y="4836795"/>
            <a:ext cx="144145" cy="14414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1390630" y="4836795"/>
            <a:ext cx="144145" cy="14414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矩形 33" descr="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"/>
          <p:cNvSpPr/>
          <p:nvPr/>
        </p:nvSpPr>
        <p:spPr>
          <a:xfrm>
            <a:off x="7463790" y="1845310"/>
            <a:ext cx="2734310" cy="107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lvl="0" indent="0" algn="l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1600" spc="18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公共资料：</a:t>
            </a:r>
            <a:endParaRPr lang="zh-CN" altLang="en-US" sz="1600" spc="18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 marL="0" lvl="0" indent="0" algn="l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1600" spc="18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包括工业产品技术资料、</a:t>
            </a:r>
            <a:r>
              <a:rPr lang="en-US" altLang="zh-CN" sz="1600" spc="18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PPT</a:t>
            </a:r>
            <a:r>
              <a:rPr lang="zh-CN" altLang="en-US" sz="1600" spc="18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学习文件、管理制度文件等。</a:t>
            </a:r>
            <a:endParaRPr lang="zh-CN" altLang="en-US" sz="1600" spc="18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5" name="矩形 34" descr="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"/>
          <p:cNvSpPr/>
          <p:nvPr/>
        </p:nvSpPr>
        <p:spPr>
          <a:xfrm>
            <a:off x="911860" y="5805170"/>
            <a:ext cx="10423525" cy="33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lvl="0" indent="0" algn="dist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None/>
            </a:pPr>
            <a:r>
              <a:rPr lang="zh-CN" sz="1600" spc="18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说明：截止目前，共发布</a:t>
            </a:r>
            <a:r>
              <a:rPr lang="en-US" altLang="zh-CN" sz="1600" spc="18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4</a:t>
            </a:r>
            <a:r>
              <a:rPr lang="zh-CN" altLang="en-US" sz="1600" spc="18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个行业工具包，为</a:t>
            </a:r>
            <a:r>
              <a:rPr lang="en-US" altLang="zh-CN" sz="1600" spc="18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V1.0</a:t>
            </a:r>
            <a:r>
              <a:rPr lang="zh-CN" altLang="en-US" sz="1600" spc="18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版；预计本月更新发布</a:t>
            </a:r>
            <a:r>
              <a:rPr lang="en-US" altLang="zh-CN" sz="1600" b="1" spc="18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V2.0</a:t>
            </a:r>
            <a:r>
              <a:rPr lang="zh-CN" altLang="en-US" sz="1600" spc="18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版。</a:t>
            </a:r>
            <a:endParaRPr lang="zh-CN" altLang="en-US" sz="1600" spc="18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6" name="矩形 35" descr="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"/>
          <p:cNvSpPr/>
          <p:nvPr/>
        </p:nvSpPr>
        <p:spPr>
          <a:xfrm>
            <a:off x="6456680" y="549910"/>
            <a:ext cx="966470" cy="946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p>
            <a:pPr marL="0" lvl="0" indent="0" algn="ctr" eaLnBrk="1" fontAlgn="ctr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6000" b="1" spc="18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Z</a:t>
            </a:r>
            <a:endParaRPr lang="en-US" altLang="zh-CN" sz="6000" b="1" spc="18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"/>
          <p:cNvSpPr/>
          <p:nvPr/>
        </p:nvSpPr>
        <p:spPr>
          <a:xfrm>
            <a:off x="2064385" y="3644265"/>
            <a:ext cx="966470" cy="946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p>
            <a:pPr marL="0" lvl="0" indent="0" algn="ctr" eaLnBrk="1" fontAlgn="ctr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4000" b="1" spc="18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A</a:t>
            </a:r>
            <a:endParaRPr lang="en-US" altLang="zh-CN" sz="4000" b="1" spc="18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"/>
          <p:cNvSpPr/>
          <p:nvPr/>
        </p:nvSpPr>
        <p:spPr>
          <a:xfrm>
            <a:off x="9983470" y="3644265"/>
            <a:ext cx="966470" cy="946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p>
            <a:pPr marL="0" lvl="0" indent="0" algn="ctr" eaLnBrk="1" fontAlgn="ctr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4000" b="1" spc="18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D</a:t>
            </a:r>
            <a:endParaRPr lang="en-US" altLang="zh-CN" sz="4000" b="1" spc="18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9" name="矩形 38" descr="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"/>
          <p:cNvSpPr/>
          <p:nvPr/>
        </p:nvSpPr>
        <p:spPr>
          <a:xfrm>
            <a:off x="4704080" y="3644265"/>
            <a:ext cx="966470" cy="946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p>
            <a:pPr marL="0" lvl="0" indent="0" algn="ctr" eaLnBrk="1" fontAlgn="ctr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4000" b="1" spc="18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B</a:t>
            </a:r>
            <a:endParaRPr lang="en-US" altLang="zh-CN" sz="4000" b="1" spc="18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0" name="矩形 39" descr="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"/>
          <p:cNvSpPr/>
          <p:nvPr/>
        </p:nvSpPr>
        <p:spPr>
          <a:xfrm>
            <a:off x="7343775" y="3644265"/>
            <a:ext cx="966470" cy="946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p>
            <a:pPr marL="0" lvl="0" indent="0" algn="ctr" eaLnBrk="1" fontAlgn="ctr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4000" b="1" spc="18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C</a:t>
            </a:r>
            <a:endParaRPr lang="en-US" altLang="zh-CN" sz="4000" b="1" spc="18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44550" y="330835"/>
            <a:ext cx="7737475" cy="41148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altLang="en-US" smtClean="0">
                <a:sym typeface="+mn-ea"/>
              </a:rPr>
              <a:t>工具包内容简介</a:t>
            </a:r>
            <a:endParaRPr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lt"/>
            </a:endParaRPr>
          </a:p>
        </p:txBody>
      </p:sp>
      <p:sp>
        <p:nvSpPr>
          <p:cNvPr id="5" name="圆角矩形 4" descr="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"/>
          <p:cNvSpPr/>
          <p:nvPr/>
        </p:nvSpPr>
        <p:spPr>
          <a:xfrm>
            <a:off x="767715" y="836930"/>
            <a:ext cx="10363200" cy="5247640"/>
          </a:xfrm>
          <a:prstGeom prst="roundRect">
            <a:avLst/>
          </a:prstGeom>
          <a:noFill/>
          <a:ln>
            <a:solidFill>
              <a:srgbClr val="008A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 fontAlgn="ctr">
              <a:lnSpc>
                <a:spcPct val="7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80000"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工具包内容简介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2000" b="1" spc="18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工具包内容</a:t>
            </a:r>
            <a:r>
              <a:rPr lang="zh-CN" altLang="en-US" sz="2000" spc="1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包括：行业解决方案、行业业绩、招投标模板、设备选型配置表、技术交流资料、重点产品技术资料和检验报告、相关行业标准规范等。</a:t>
            </a:r>
            <a:endParaRPr lang="zh-CN" altLang="en-US" sz="2000" spc="18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 marL="342900" lvl="0" indent="-34290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2000" spc="1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希望各位同事及领导将</a:t>
            </a:r>
            <a:r>
              <a:rPr lang="zh-CN" altLang="en-US" sz="2000" b="1" spc="18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资料文件传达到个人</a:t>
            </a:r>
            <a:r>
              <a:rPr lang="zh-CN" altLang="en-US" sz="2000" spc="1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，并学会查找应用。</a:t>
            </a:r>
            <a:endParaRPr lang="zh-CN" altLang="en-US" sz="2000" spc="18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 marL="342900" lvl="0" indent="-34290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2000" spc="1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工具包内容完善、呈现形式的优化，欢迎提供建议</a:t>
            </a:r>
            <a:endParaRPr lang="zh-CN" altLang="en-US" sz="2000" spc="18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457200" lvl="1" indent="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80000"/>
              <a:buNone/>
            </a:pPr>
            <a:r>
              <a:rPr lang="zh-CN" altLang="en-US" sz="1800" spc="18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工业事业部</a:t>
            </a:r>
            <a:r>
              <a:rPr lang="en-US" altLang="zh-CN" sz="1800" spc="18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800" spc="18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勾茂存 </a:t>
            </a:r>
            <a:r>
              <a:rPr lang="en-US" altLang="zh-CN" sz="1800" spc="18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800" spc="18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电话：18611830861</a:t>
            </a:r>
            <a:r>
              <a:rPr lang="en-US" altLang="zh-CN" sz="1800" spc="18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800" spc="18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邮箱：</a:t>
            </a:r>
            <a:r>
              <a:rPr lang="zh-CN" altLang="en-US" sz="1800" u="sng" spc="18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goumaocun@jbufa.com</a:t>
            </a:r>
            <a:endParaRPr lang="zh-CN" altLang="en-US" sz="1800" u="sng" spc="18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44550" y="330835"/>
            <a:ext cx="7737475" cy="41148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altLang="en-US" smtClean="0">
                <a:sym typeface="+mn-ea"/>
              </a:rPr>
              <a:t>工具包下载</a:t>
            </a:r>
            <a:endParaRPr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lt"/>
            </a:endParaRPr>
          </a:p>
        </p:txBody>
      </p:sp>
      <p:sp>
        <p:nvSpPr>
          <p:cNvPr id="5" name="圆角矩形 4" descr="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"/>
          <p:cNvSpPr/>
          <p:nvPr/>
        </p:nvSpPr>
        <p:spPr>
          <a:xfrm>
            <a:off x="767715" y="837200"/>
            <a:ext cx="10363450" cy="5647928"/>
          </a:xfrm>
          <a:prstGeom prst="roundRect">
            <a:avLst/>
          </a:prstGeom>
          <a:noFill/>
          <a:ln>
            <a:solidFill>
              <a:srgbClr val="008A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>
              <a:lnSpc>
                <a:spcPct val="7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80000"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工具包查看及下载方式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2000" b="1" spc="180" dirty="0">
                <a:solidFill>
                  <a:srgbClr val="008A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电子邮件</a:t>
            </a:r>
            <a:r>
              <a:rPr lang="zh-CN" altLang="en-US" sz="2000" spc="1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：工业事业部预计本月将把工具包V</a:t>
            </a:r>
            <a:r>
              <a:rPr lang="en-US" altLang="zh-CN" sz="2000" spc="1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2.0</a:t>
            </a:r>
            <a:r>
              <a:rPr lang="zh-CN" altLang="en-US" sz="2000" spc="1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版，通过邮件的形式发到各经销商总经理邮箱，由总经理传达到个人。</a:t>
            </a:r>
            <a:endParaRPr lang="zh-CN" altLang="en-US" sz="2000" spc="18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342900" lvl="0" indent="-34290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2000" b="1" spc="180" dirty="0">
                <a:solidFill>
                  <a:srgbClr val="008A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公司官网</a:t>
            </a:r>
            <a:r>
              <a:rPr lang="zh-CN" altLang="en-US" sz="2000" spc="1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2000" spc="1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预计本月</a:t>
            </a:r>
            <a:r>
              <a:rPr lang="zh-CN" altLang="en-US" sz="2000" spc="1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会将工具包中部分可以公开的文件，放在公司官网上，各位同事及领导可以在官网上进行查看及下载。</a:t>
            </a:r>
            <a:endParaRPr lang="zh-CN" altLang="en-US" sz="2000" spc="18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457200" lvl="1" indent="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80000"/>
              <a:buNone/>
            </a:pPr>
            <a:r>
              <a:rPr lang="zh-CN" altLang="en-US" sz="1600" spc="18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暂定网址</a:t>
            </a:r>
            <a:r>
              <a:rPr lang="zh-CN" altLang="en-US" sz="1600" spc="18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（参加下页）</a:t>
            </a:r>
            <a:r>
              <a:rPr lang="zh-CN" altLang="en-US" sz="1600" u="sng" spc="18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https://www.jbufa.com/service.html?c1=285&amp;c2=30</a:t>
            </a:r>
            <a:endParaRPr lang="zh-CN" altLang="en-US" sz="1800" u="sng" spc="180" dirty="0">
              <a:solidFill>
                <a:srgbClr val="008AC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342900" lvl="0" indent="-34290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2000" b="1" spc="180" dirty="0">
                <a:solidFill>
                  <a:srgbClr val="008A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其他途径</a:t>
            </a:r>
            <a:r>
              <a:rPr lang="zh-CN" altLang="en-US" sz="2000" spc="1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：特殊情况，可通过联系我本人接收工具包文件，联系方式如下</a:t>
            </a:r>
            <a:endParaRPr lang="zh-CN" altLang="en-US" sz="2000" spc="18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457200" lvl="1" indent="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80000"/>
              <a:buNone/>
            </a:pPr>
            <a:r>
              <a:rPr lang="zh-CN" altLang="en-US" sz="1600" spc="18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工业事业部</a:t>
            </a:r>
            <a:r>
              <a:rPr lang="en-US" altLang="zh-CN" sz="1600" spc="18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spc="18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勾茂存 </a:t>
            </a:r>
            <a:r>
              <a:rPr lang="en-US" altLang="zh-CN" sz="1600" spc="18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spc="18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电话：18611830861</a:t>
            </a:r>
            <a:r>
              <a:rPr lang="en-US" altLang="zh-CN" sz="1600" spc="18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600" spc="18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邮箱：</a:t>
            </a:r>
            <a:r>
              <a:rPr lang="zh-CN" altLang="en-US" sz="1600" u="sng" spc="18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goumaocun@jbufa.com</a:t>
            </a:r>
            <a:endParaRPr lang="zh-CN" altLang="en-US" sz="1600" u="sng" spc="18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altLang="en-US" smtClean="0">
                <a:sym typeface="+mn-ea"/>
              </a:rPr>
              <a:t>工具包下载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840105"/>
            <a:ext cx="10500360" cy="54883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矩形 5" descr="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"/>
          <p:cNvSpPr/>
          <p:nvPr/>
        </p:nvSpPr>
        <p:spPr>
          <a:xfrm>
            <a:off x="2245995" y="4509135"/>
            <a:ext cx="7113270" cy="181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lvl="0" indent="0" algn="ctr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800" spc="18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工具包规划位置，内容待后续上传。</a:t>
            </a:r>
            <a:r>
              <a:rPr lang="en-US" altLang="zh-CN" sz="2800" spc="18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     </a:t>
            </a:r>
            <a:r>
              <a:rPr lang="zh-CN" altLang="en-US" sz="2800" spc="18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路径：官网</a:t>
            </a:r>
            <a:r>
              <a:rPr lang="en-US" altLang="zh-CN" sz="2800" spc="18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-</a:t>
            </a:r>
            <a:r>
              <a:rPr lang="zh-CN" altLang="en-US" sz="2800" spc="18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服务支持</a:t>
            </a:r>
            <a:r>
              <a:rPr lang="en-US" altLang="zh-CN" sz="2800" spc="18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-</a:t>
            </a:r>
            <a:r>
              <a:rPr lang="zh-CN" altLang="en-US" sz="2800" spc="18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投标资料</a:t>
            </a:r>
            <a:r>
              <a:rPr lang="en-US" altLang="zh-CN" sz="2800" spc="18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-</a:t>
            </a:r>
            <a:r>
              <a:rPr lang="zh-CN" altLang="en-US" sz="2800" spc="18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工业类投标</a:t>
            </a:r>
            <a:endParaRPr lang="zh-CN" altLang="en-US" sz="2800" spc="18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 marL="0" lvl="0" indent="0" algn="ctr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None/>
            </a:pPr>
            <a:endParaRPr lang="zh-CN" altLang="en-US" sz="2800" spc="18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99057" y="2637000"/>
            <a:ext cx="5900943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400" b="1" dirty="0">
                <a:solidFill>
                  <a:srgbClr val="008A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en-US" altLang="zh-CN" sz="4400" b="1" dirty="0">
              <a:solidFill>
                <a:srgbClr val="008A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4400" b="1" dirty="0">
                <a:solidFill>
                  <a:srgbClr val="008A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en-US" altLang="zh-CN" sz="4400" b="1" dirty="0">
              <a:solidFill>
                <a:srgbClr val="008A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tags/tag1.xml><?xml version="1.0" encoding="utf-8"?>
<p:tagLst xmlns:p="http://schemas.openxmlformats.org/presentationml/2006/main">
  <p:tag name="KSO_WM_SPECIAL_SOURCE" val="bdnull"/>
</p:tagLst>
</file>

<file path=ppt/tags/tag2.xml><?xml version="1.0" encoding="utf-8"?>
<p:tagLst xmlns:p="http://schemas.openxmlformats.org/presentationml/2006/main">
  <p:tag name="KSO_WM_SPECIAL_SOURCE" val="bdnull"/>
</p:tagLst>
</file>

<file path=ppt/tags/tag3.xml><?xml version="1.0" encoding="utf-8"?>
<p:tagLst xmlns:p="http://schemas.openxmlformats.org/presentationml/2006/main">
  <p:tag name="KSO_WM_SPECIAL_SOURCE" val="bdnull"/>
</p:tagLst>
</file>

<file path=ppt/tags/tag4.xml><?xml version="1.0" encoding="utf-8"?>
<p:tagLst xmlns:p="http://schemas.openxmlformats.org/presentationml/2006/main">
  <p:tag name="KSO_WM_SPECIAL_SOURCE" val="bdnull"/>
</p:tagLst>
</file>

<file path=ppt/tags/tag5.xml><?xml version="1.0" encoding="utf-8"?>
<p:tagLst xmlns:p="http://schemas.openxmlformats.org/presentationml/2006/main">
  <p:tag name="KSO_DOCER_TEMPLATE_OPEN_ONCE_MARK" val="1"/>
  <p:tag name="COMMONDATA" val="eyJoZGlkIjoiZWNjMmU1N2E4ZTc5NGMwMzU0MDUwZTk1NWMwMjFmZmEifQ=="/>
  <p:tag name="KSO_WPP_MARK_KEY" val="779aaae8-456d-413c-8c1b-a59d605f43c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675</Words>
  <Application>WPS 演示</Application>
  <PresentationFormat>宽屏</PresentationFormat>
  <Paragraphs>63</Paragraphs>
  <Slides>6</Slides>
  <Notes>58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等线</vt:lpstr>
      <vt:lpstr>等线 Light</vt:lpstr>
      <vt:lpstr>微软雅黑</vt:lpstr>
      <vt:lpstr>Impact</vt:lpstr>
      <vt:lpstr>汉仪旗黑-85S</vt:lpstr>
      <vt:lpstr>黑体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报        告</dc:title>
  <dc:creator>wlx</dc:creator>
  <cp:lastModifiedBy>存</cp:lastModifiedBy>
  <cp:revision>6002</cp:revision>
  <dcterms:created xsi:type="dcterms:W3CDTF">2018-04-03T01:29:00Z</dcterms:created>
  <dcterms:modified xsi:type="dcterms:W3CDTF">2022-11-16T02:55:44Z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AEEB701752844EC0BA8BB5E70C5EAAB9</vt:lpwstr>
  </property>
  <property fmtid="{D5CDD505-2E9C-101B-9397-08002B2CF9AE}" pid="4" name="commondata">
    <vt:lpwstr>eyJoZGlkIjoiMmZlOTYzNjJhYTAyNWMyMDk5YjY1ZDFhYTY2MWEwMjUifQ==</vt:lpwstr>
  </property>
</Properties>
</file>