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emf" ContentType="image/x-emf"/>
  <Default Extension="rels" ContentType="application/vnd.openxmlformats-package.relationships+xml"/>
  <Override PartName="/customXml/itemProps10.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3"/>
  </p:handoutMasterIdLst>
  <p:sldIdLst>
    <p:sldId id="2038" r:id="rId3"/>
    <p:sldId id="2040" r:id="rId5"/>
    <p:sldId id="1922" r:id="rId6"/>
    <p:sldId id="1984" r:id="rId7"/>
    <p:sldId id="1954" r:id="rId8"/>
    <p:sldId id="1985" r:id="rId9"/>
    <p:sldId id="1925" r:id="rId10"/>
    <p:sldId id="1981" r:id="rId11"/>
    <p:sldId id="2086" r:id="rId12"/>
    <p:sldId id="1929" r:id="rId13"/>
    <p:sldId id="2141" r:id="rId14"/>
    <p:sldId id="1990" r:id="rId15"/>
    <p:sldId id="2143" r:id="rId16"/>
    <p:sldId id="1994" r:id="rId17"/>
    <p:sldId id="1993" r:id="rId18"/>
    <p:sldId id="1995" r:id="rId19"/>
    <p:sldId id="1996" r:id="rId20"/>
    <p:sldId id="1951" r:id="rId21"/>
    <p:sldId id="1997" r:id="rId22"/>
    <p:sldId id="1987" r:id="rId23"/>
    <p:sldId id="1976" r:id="rId24"/>
    <p:sldId id="1943" r:id="rId25"/>
    <p:sldId id="1998" r:id="rId26"/>
    <p:sldId id="2000" r:id="rId27"/>
    <p:sldId id="1948" r:id="rId28"/>
    <p:sldId id="2001" r:id="rId29"/>
    <p:sldId id="2083" r:id="rId30"/>
    <p:sldId id="1999" r:id="rId31"/>
    <p:sldId id="2005" r:id="rId32"/>
    <p:sldId id="2006" r:id="rId33"/>
    <p:sldId id="2007" r:id="rId34"/>
    <p:sldId id="2144" r:id="rId35"/>
    <p:sldId id="2003" r:id="rId36"/>
    <p:sldId id="2165" r:id="rId37"/>
    <p:sldId id="2166" r:id="rId38"/>
    <p:sldId id="2167" r:id="rId39"/>
    <p:sldId id="2168" r:id="rId40"/>
    <p:sldId id="2169" r:id="rId41"/>
    <p:sldId id="2085" r:id="rId42"/>
  </p:sldIdLst>
  <p:sldSz cx="12192000" cy="6858000"/>
  <p:notesSz cx="6858000" cy="9144000"/>
  <p:custDataLst>
    <p:tags r:id="rId50"/>
  </p:custDataLst>
  <p:defaultTextStyle>
    <a:defPPr>
      <a:defRPr lang="zh-CN"/>
    </a:defPPr>
    <a:lvl1pPr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fontAlgn="base">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X" initials="F" lastIdx="1" clrIdx="0"/>
  <p:cmAuthor id="2" name="373951316@qq.com" initials="3" lastIdx="1" clrIdx="1"/>
  <p:cmAuthor id="3" name="86188" initials="8" lastIdx="4" clrIdx="2"/>
  <p:cmAuthor id="75" name="作者" initials="A" lastIdx="0" clrIdx="24"/>
  <p:cmAuthor id="76" name="86158" initials="8" lastIdx="1" clrIdx="2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AC0"/>
    <a:srgbClr val="2F5E8F"/>
    <a:srgbClr val="E05D67"/>
    <a:srgbClr val="26BBEC"/>
    <a:srgbClr val="3D40CE"/>
    <a:srgbClr val="C4D5EB"/>
    <a:srgbClr val="383ACC"/>
    <a:srgbClr val="3838CE"/>
    <a:srgbClr val="353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2467" autoAdjust="0"/>
  </p:normalViewPr>
  <p:slideViewPr>
    <p:cSldViewPr snapToGrid="0">
      <p:cViewPr varScale="1">
        <p:scale>
          <a:sx n="102" d="100"/>
          <a:sy n="102" d="100"/>
        </p:scale>
        <p:origin x="720" y="102"/>
      </p:cViewPr>
      <p:guideLst>
        <p:guide orient="horz" pos="2254"/>
        <p:guide pos="3840"/>
      </p:guideLst>
    </p:cSldViewPr>
  </p:slideViewPr>
  <p:notesTextViewPr>
    <p:cViewPr>
      <p:scale>
        <a:sx n="3" d="2"/>
        <a:sy n="3" d="2"/>
      </p:scale>
      <p:origin x="0" y="0"/>
    </p:cViewPr>
  </p:notesTextViewPr>
  <p:sorterViewPr>
    <p:cViewPr>
      <p:scale>
        <a:sx n="100" d="100"/>
        <a:sy n="100" d="100"/>
      </p:scale>
      <p:origin x="0" y="-512"/>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1.xml"/><Relationship Id="rId5" Type="http://schemas.openxmlformats.org/officeDocument/2006/relationships/slide" Target="slides/slide2.xml"/><Relationship Id="rId49" Type="http://schemas.openxmlformats.org/officeDocument/2006/relationships/customXml" Target="../customXml/item1.xml"/><Relationship Id="rId48" Type="http://schemas.openxmlformats.org/officeDocument/2006/relationships/customXmlProps" Target="../customXml/itemProps10.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mn-ea"/>
              </a:defRPr>
            </a:lvl1pPr>
          </a:lstStyle>
          <a:p>
            <a:pPr>
              <a:defRPr/>
            </a:pPr>
            <a:fld id="{B63CC953-0386-463F-93D6-51A817E41BAD}" type="datetimeFigureOut">
              <a:rPr lang="zh-CN" altLang="en-US"/>
            </a:fld>
            <a:endParaRPr lang="zh-CN" altLang="en-US"/>
          </a:p>
        </p:txBody>
      </p:sp>
      <p:sp>
        <p:nvSpPr>
          <p:cNvPr id="7172"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718C94B9-5768-4FEF-AC6A-8330DE122FF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solidFill>
                  <a:srgbClr val="008AC0"/>
                </a:solidFill>
                <a:cs typeface="+mn-ea"/>
                <a:sym typeface="+mn-lt"/>
              </a:rPr>
              <a:t>工业消防业务拓展</a:t>
            </a:r>
            <a:endParaRPr lang="zh-CN" altLang="en-US" b="1" dirty="0">
              <a:solidFill>
                <a:srgbClr val="008AC0"/>
              </a:solidFill>
              <a:cs typeface="+mn-ea"/>
              <a:sym typeface="+mn-lt"/>
            </a:endParaRPr>
          </a:p>
          <a:p>
            <a:r>
              <a:rPr lang="zh-CN" altLang="en-US" dirty="0"/>
              <a:t>工业消防产品专题1 防爆防护基础知识</a:t>
            </a:r>
            <a:endParaRPr lang="zh-CN" altLang="en-US" dirty="0"/>
          </a:p>
          <a:p>
            <a:r>
              <a:rPr lang="zh-CN" altLang="en-US" dirty="0"/>
              <a:t>工业消防产品专题2 线型感温火灾探测器</a:t>
            </a:r>
            <a:endParaRPr lang="zh-CN" altLang="en-US" dirty="0"/>
          </a:p>
          <a:p>
            <a:r>
              <a:rPr lang="zh-CN" altLang="en-US" dirty="0"/>
              <a:t>工业消防产品专题3 火焰探测器</a:t>
            </a:r>
            <a:endParaRPr lang="zh-CN" altLang="en-US" dirty="0"/>
          </a:p>
          <a:p>
            <a:r>
              <a:rPr lang="zh-CN" altLang="en-US" dirty="0"/>
              <a:t>工业消防产品专题4 防爆现场部件</a:t>
            </a:r>
            <a:endParaRPr lang="zh-CN" altLang="en-US" dirty="0"/>
          </a:p>
          <a:p>
            <a:r>
              <a:rPr lang="zh-CN" altLang="en-US" dirty="0"/>
              <a:t>工业消防典型应用场景及设备选型</a:t>
            </a:r>
            <a:endParaRPr lang="zh-CN" altLang="en-US" dirty="0"/>
          </a:p>
          <a:p>
            <a:r>
              <a:rPr lang="zh-CN" altLang="en-US" dirty="0"/>
              <a:t>工业项目工具包介绍</a:t>
            </a:r>
            <a:endParaRPr lang="zh-CN" altLang="en-US" dirty="0"/>
          </a:p>
          <a:p>
            <a:r>
              <a:rPr lang="zh-CN" altLang="en-US" dirty="0"/>
              <a:t>工业行业设计院推广</a:t>
            </a:r>
            <a:endParaRPr lang="zh-CN" altLang="en-US" dirty="0"/>
          </a:p>
          <a:p>
            <a:r>
              <a:rPr lang="zh-CN" altLang="en-US" dirty="0"/>
              <a:t>储能项目业务推广</a:t>
            </a:r>
            <a:endParaRPr lang="zh-CN" altLang="en-US" dirty="0"/>
          </a:p>
          <a:p>
            <a:r>
              <a:rPr lang="zh-CN" altLang="en-US" dirty="0"/>
              <a:t>工业项目运作</a:t>
            </a:r>
            <a:endParaRPr lang="zh-CN" altLang="en-US" dirty="0"/>
          </a:p>
          <a:p>
            <a:r>
              <a:rPr lang="zh-CN" altLang="en-US" dirty="0"/>
              <a:t>工业项目配置报价</a:t>
            </a:r>
            <a:endParaRPr lang="zh-CN" altLang="en-US" dirty="0"/>
          </a:p>
        </p:txBody>
      </p:sp>
      <p:sp>
        <p:nvSpPr>
          <p:cNvPr id="4" name="灯片编号占位符 3"/>
          <p:cNvSpPr>
            <a:spLocks noGrp="1"/>
          </p:cNvSpPr>
          <p:nvPr>
            <p:ph type="sldNum" sz="quarter" idx="5"/>
          </p:nvPr>
        </p:nvSpPr>
        <p:spPr/>
        <p:txBody>
          <a:bodyPr/>
          <a:lstStyle/>
          <a:p>
            <a:fld id="{CBB4EEC0-DD09-4E61-86F1-40A143EB729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olidFill>
                  <a:schemeClr val="tx1"/>
                </a:solidFill>
                <a:latin typeface="微软雅黑" panose="020B0503020204020204" pitchFamily="34" charset="-122"/>
                <a:ea typeface="微软雅黑" panose="020B0503020204020204" pitchFamily="34" charset="-122"/>
                <a:sym typeface="+mn-ea"/>
              </a:rPr>
              <a:t>从定义看防护级别 </a:t>
            </a:r>
            <a:r>
              <a:rPr lang="en-US" altLang="zh-CN" dirty="0">
                <a:solidFill>
                  <a:schemeClr val="tx1"/>
                </a:solidFill>
                <a:latin typeface="微软雅黑" panose="020B0503020204020204" pitchFamily="34" charset="-122"/>
                <a:ea typeface="微软雅黑" panose="020B0503020204020204" pitchFamily="34" charset="-122"/>
                <a:sym typeface="+mn-ea"/>
              </a:rPr>
              <a:t>Ma</a:t>
            </a:r>
            <a:r>
              <a:rPr lang="zh-CN" altLang="en-US" dirty="0">
                <a:solidFill>
                  <a:schemeClr val="tx1"/>
                </a:solidFill>
                <a:latin typeface="微软雅黑" panose="020B0503020204020204" pitchFamily="34" charset="-122"/>
                <a:ea typeface="微软雅黑" panose="020B0503020204020204" pitchFamily="34" charset="-122"/>
                <a:sym typeface="+mn-ea"/>
              </a:rPr>
              <a:t> ＞</a:t>
            </a:r>
            <a:r>
              <a:rPr lang="en-US" altLang="zh-CN" dirty="0">
                <a:solidFill>
                  <a:schemeClr val="tx1"/>
                </a:solidFill>
                <a:latin typeface="微软雅黑" panose="020B0503020204020204" pitchFamily="34" charset="-122"/>
                <a:ea typeface="微软雅黑" panose="020B0503020204020204" pitchFamily="34" charset="-122"/>
                <a:sym typeface="+mn-ea"/>
              </a:rPr>
              <a:t>Mb</a:t>
            </a:r>
            <a:r>
              <a:rPr lang="zh-CN" altLang="en-US" dirty="0">
                <a:solidFill>
                  <a:schemeClr val="tx1"/>
                </a:solidFill>
                <a:latin typeface="微软雅黑" panose="020B0503020204020204" pitchFamily="34" charset="-122"/>
                <a:ea typeface="微软雅黑" panose="020B0503020204020204" pitchFamily="34" charset="-122"/>
                <a:sym typeface="+mn-ea"/>
              </a:rPr>
              <a:t>，</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Ga ＞ Gb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Gc,</a:t>
            </a:r>
            <a:r>
              <a:rPr lang="en-US" altLang="zh-CN" dirty="0">
                <a:solidFill>
                  <a:schemeClr val="tx1"/>
                </a:solidFill>
                <a:latin typeface="微软雅黑" panose="020B0503020204020204" pitchFamily="34" charset="-122"/>
                <a:ea typeface="微软雅黑" panose="020B0503020204020204" pitchFamily="34" charset="-122"/>
                <a:sym typeface="+mn-ea"/>
              </a:rPr>
              <a:t>Da</a:t>
            </a:r>
            <a:r>
              <a:rPr lang="zh-CN" altLang="en-US" dirty="0">
                <a:solidFill>
                  <a:schemeClr val="tx1"/>
                </a:solidFill>
                <a:latin typeface="微软雅黑" panose="020B0503020204020204" pitchFamily="34" charset="-122"/>
                <a:ea typeface="微软雅黑" panose="020B0503020204020204" pitchFamily="34" charset="-122"/>
                <a:sym typeface="+mn-ea"/>
              </a:rPr>
              <a:t>＞</a:t>
            </a:r>
            <a:r>
              <a:rPr lang="en-US" altLang="zh-CN" dirty="0">
                <a:solidFill>
                  <a:schemeClr val="tx1"/>
                </a:solidFill>
                <a:latin typeface="微软雅黑" panose="020B0503020204020204" pitchFamily="34" charset="-122"/>
                <a:ea typeface="微软雅黑" panose="020B0503020204020204" pitchFamily="34" charset="-122"/>
                <a:sym typeface="+mn-ea"/>
              </a:rPr>
              <a:t>Db</a:t>
            </a:r>
            <a:r>
              <a:rPr lang="zh-CN" altLang="en-US" dirty="0">
                <a:solidFill>
                  <a:schemeClr val="tx1"/>
                </a:solidFill>
                <a:latin typeface="微软雅黑" panose="020B0503020204020204" pitchFamily="34" charset="-122"/>
                <a:ea typeface="微软雅黑" panose="020B0503020204020204" pitchFamily="34" charset="-122"/>
                <a:sym typeface="+mn-ea"/>
              </a:rPr>
              <a:t>＞</a:t>
            </a:r>
            <a:r>
              <a:rPr lang="en-US" altLang="zh-CN" dirty="0">
                <a:solidFill>
                  <a:schemeClr val="tx1"/>
                </a:solidFill>
                <a:latin typeface="微软雅黑" panose="020B0503020204020204" pitchFamily="34" charset="-122"/>
                <a:ea typeface="微软雅黑" panose="020B0503020204020204" pitchFamily="34" charset="-122"/>
                <a:sym typeface="+mn-ea"/>
              </a:rPr>
              <a:t>Dc</a:t>
            </a:r>
            <a:endParaRPr lang="en-US" altLang="zh-CN" dirty="0">
              <a:solidFill>
                <a:schemeClr val="tx1"/>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solidFill>
                <a:schemeClr val="tx1"/>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讲完防爆型式，防爆设备也有温度限制，再讲温度分组。</a:t>
            </a:r>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保护级别不等同于防护级别</a:t>
            </a:r>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p:nvPr>
        </p:nvSpPr>
        <p:spPr/>
      </p:sp>
      <p:sp>
        <p:nvSpPr>
          <p:cNvPr id="1048645" name="备注占位符 2"/>
          <p:cNvSpPr>
            <a:spLocks noGrp="1"/>
          </p:cNvSpPr>
          <p:nvPr>
            <p:ph type="body" idx="1"/>
          </p:nvPr>
        </p:nvSpPr>
        <p:spPr/>
        <p:txBody>
          <a:bodyPr/>
          <a:lstStyle/>
          <a:p>
            <a:endParaRPr lang="zh-CN" altLang="en-US" dirty="0"/>
          </a:p>
        </p:txBody>
      </p:sp>
      <p:sp>
        <p:nvSpPr>
          <p:cNvPr id="1048646"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我司没有防爆的气体探测器控制器，气体探测控制器也不能装在防爆区。</a:t>
            </a:r>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p:nvPr>
        </p:nvSpPr>
        <p:spPr/>
      </p:sp>
      <p:sp>
        <p:nvSpPr>
          <p:cNvPr id="1048645" name="备注占位符 2"/>
          <p:cNvSpPr>
            <a:spLocks noGrp="1"/>
          </p:cNvSpPr>
          <p:nvPr>
            <p:ph type="body" idx="1"/>
          </p:nvPr>
        </p:nvSpPr>
        <p:spPr/>
        <p:txBody>
          <a:bodyPr/>
          <a:lstStyle/>
          <a:p>
            <a:endParaRPr lang="zh-CN" altLang="en-US" dirty="0"/>
          </a:p>
        </p:txBody>
      </p:sp>
      <p:sp>
        <p:nvSpPr>
          <p:cNvPr id="1048646"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GB3836</a:t>
            </a:r>
            <a:r>
              <a:rPr lang="zh-CN" altLang="en-US" dirty="0"/>
              <a:t>已经出了新标准了，</a:t>
            </a:r>
            <a:r>
              <a:rPr lang="en-US" altLang="zh-CN" dirty="0"/>
              <a:t>2022</a:t>
            </a:r>
            <a:r>
              <a:rPr lang="zh-CN" altLang="en-US" dirty="0"/>
              <a:t>年</a:t>
            </a:r>
            <a:r>
              <a:rPr lang="en-US" altLang="zh-CN" dirty="0"/>
              <a:t>5</a:t>
            </a:r>
            <a:r>
              <a:rPr lang="zh-CN" altLang="en-US" dirty="0"/>
              <a:t>月份实行，因为现在市面上的设备都还是老标志，因此这次先不将新标准。</a:t>
            </a:r>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对于青鸟来说，我们主要面对的爆炸环境就是可燃气体爆炸和可燃粉尘爆炸</a:t>
            </a:r>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对于青鸟来说我们对于爆炸环境采取的手段就是检测控制和控制电火源。</a:t>
            </a:r>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引燃温度不是作为适用于此环境下的防爆电气设备的温度组别分类的标准。</a:t>
            </a:r>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8C94B9-5768-4FEF-AC6A-8330DE122FF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9C9957A-CBA9-4E49-8D30-0D2011B6ACC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2CFB737-6661-4C09-9203-AB4B399A668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5CDACE0-5C19-4F1C-87B9-2F596ED6A14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4" name="矩形 6"/>
          <p:cNvSpPr/>
          <p:nvPr/>
        </p:nvSpPr>
        <p:spPr>
          <a:xfrm>
            <a:off x="1588" y="215900"/>
            <a:ext cx="704850" cy="763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defRPr/>
            </a:pPr>
            <a:endParaRPr kumimoji="1" lang="zh-CN" altLang="en-US" sz="3200" noProof="1">
              <a:cs typeface="+mn-ea"/>
              <a:sym typeface="+mn-lt"/>
            </a:endParaRPr>
          </a:p>
        </p:txBody>
      </p:sp>
      <p:sp>
        <p:nvSpPr>
          <p:cNvPr id="5" name="矩形 7"/>
          <p:cNvSpPr/>
          <p:nvPr/>
        </p:nvSpPr>
        <p:spPr>
          <a:xfrm>
            <a:off x="1588" y="6711950"/>
            <a:ext cx="12192000" cy="146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defRPr/>
            </a:pPr>
            <a:endParaRPr kumimoji="1" lang="zh-CN" altLang="en-US" sz="3200" noProof="1">
              <a:solidFill>
                <a:schemeClr val="bg1"/>
              </a:solidFill>
              <a:cs typeface="+mn-ea"/>
              <a:sym typeface="+mn-lt"/>
            </a:endParaRPr>
          </a:p>
        </p:txBody>
      </p:sp>
      <p:sp>
        <p:nvSpPr>
          <p:cNvPr id="7" name="文本占位符 18"/>
          <p:cNvSpPr>
            <a:spLocks noGrp="1"/>
          </p:cNvSpPr>
          <p:nvPr>
            <p:ph type="body" sz="quarter" idx="10"/>
          </p:nvPr>
        </p:nvSpPr>
        <p:spPr>
          <a:xfrm>
            <a:off x="-142574" y="244114"/>
            <a:ext cx="990147" cy="707886"/>
          </a:xfrm>
          <a:prstGeom prst="rect">
            <a:avLst/>
          </a:prstGeom>
        </p:spPr>
        <p:txBody>
          <a:bodyPr>
            <a:spAutoFit/>
          </a:bodyPr>
          <a:lstStyle>
            <a:lvl1pPr marL="0" indent="0" algn="ctr">
              <a:lnSpc>
                <a:spcPct val="100000"/>
              </a:lnSpc>
              <a:spcBef>
                <a:spcPts val="0"/>
              </a:spcBef>
              <a:buNone/>
              <a:defRPr sz="4000" b="1">
                <a:solidFill>
                  <a:schemeClr val="bg2"/>
                </a:solidFill>
              </a:defRPr>
            </a:lvl1pPr>
          </a:lstStyle>
          <a:p>
            <a:pPr lvl="0"/>
            <a:r>
              <a:rPr lang="zh-CN" altLang="en-US" noProof="1"/>
              <a:t>单击此处编辑母版文本样式</a:t>
            </a:r>
            <a:endParaRPr lang="zh-CN" altLang="en-US" noProof="1"/>
          </a:p>
        </p:txBody>
      </p:sp>
      <p:sp>
        <p:nvSpPr>
          <p:cNvPr id="8" name="文本占位符 18"/>
          <p:cNvSpPr>
            <a:spLocks noGrp="1"/>
          </p:cNvSpPr>
          <p:nvPr>
            <p:ph type="body" sz="quarter" idx="11"/>
          </p:nvPr>
        </p:nvSpPr>
        <p:spPr>
          <a:xfrm>
            <a:off x="847573" y="274891"/>
            <a:ext cx="2886679" cy="646331"/>
          </a:xfrm>
          <a:prstGeom prst="rect">
            <a:avLst/>
          </a:prstGeom>
        </p:spPr>
        <p:txBody>
          <a:bodyPr>
            <a:spAutoFit/>
          </a:bodyPr>
          <a:lstStyle>
            <a:lvl1pPr marL="0" indent="0" algn="l">
              <a:lnSpc>
                <a:spcPct val="100000"/>
              </a:lnSpc>
              <a:spcBef>
                <a:spcPts val="0"/>
              </a:spcBef>
              <a:buNone/>
              <a:defRPr sz="3600" b="1">
                <a:solidFill>
                  <a:schemeClr val="accent1"/>
                </a:solidFill>
              </a:defRPr>
            </a:lvl1pPr>
          </a:lstStyle>
          <a:p>
            <a:pPr lvl="0"/>
            <a:r>
              <a:rPr lang="zh-CN" altLang="en-US" noProof="1"/>
              <a:t>单击此处编辑母版文本样式</a:t>
            </a:r>
            <a:endParaRPr lang="zh-CN" altLang="en-US" noProof="1"/>
          </a:p>
        </p:txBody>
      </p:sp>
      <p:sp>
        <p:nvSpPr>
          <p:cNvPr id="6" name="日期占位符 1"/>
          <p:cNvSpPr>
            <a:spLocks noGrp="1"/>
          </p:cNvSpPr>
          <p:nvPr>
            <p:ph type="dt" sz="half" idx="12"/>
          </p:nvPr>
        </p:nvSpPr>
        <p:spPr/>
        <p:txBody>
          <a:bodyPr/>
          <a:lstStyle>
            <a:lvl1pPr>
              <a:defRPr/>
            </a:lvl1pPr>
          </a:lstStyle>
          <a:p>
            <a:pPr>
              <a:defRPr/>
            </a:pPr>
            <a:fld id="{E398084F-DDD6-4A43-8776-496601398A6C}" type="datetime1">
              <a:rPr lang="zh-CN" altLang="en-US"/>
            </a:fld>
            <a:endParaRPr lang="zh-CN" altLang="en-US"/>
          </a:p>
        </p:txBody>
      </p:sp>
      <p:sp>
        <p:nvSpPr>
          <p:cNvPr id="9" name="页脚占位符 2"/>
          <p:cNvSpPr>
            <a:spLocks noGrp="1"/>
          </p:cNvSpPr>
          <p:nvPr>
            <p:ph type="ftr" sz="quarter" idx="13"/>
          </p:nvPr>
        </p:nvSpPr>
        <p:spPr/>
        <p:txBody>
          <a:bodyPr/>
          <a:lstStyle>
            <a:lvl1pPr>
              <a:defRPr/>
            </a:lvl1pPr>
          </a:lstStyle>
          <a:p>
            <a:pPr>
              <a:defRPr/>
            </a:pPr>
            <a:endParaRPr lang="zh-CN" altLang="en-US"/>
          </a:p>
        </p:txBody>
      </p:sp>
      <p:sp>
        <p:nvSpPr>
          <p:cNvPr id="10" name="灯片编号占位符 3"/>
          <p:cNvSpPr>
            <a:spLocks noGrp="1"/>
          </p:cNvSpPr>
          <p:nvPr>
            <p:ph type="sldNum" sz="quarter" idx="14"/>
          </p:nvPr>
        </p:nvSpPr>
        <p:spPr/>
        <p:txBody>
          <a:bodyPr/>
          <a:lstStyle>
            <a:lvl1pPr>
              <a:defRPr/>
            </a:lvl1pPr>
          </a:lstStyle>
          <a:p>
            <a:fld id="{20AAA738-D46C-4DE1-BDE1-DA7D892F592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通用正文">
    <p:spTree>
      <p:nvGrpSpPr>
        <p:cNvPr id="1" name=""/>
        <p:cNvGrpSpPr/>
        <p:nvPr/>
      </p:nvGrpSpPr>
      <p:grpSpPr>
        <a:xfrm>
          <a:off x="0" y="0"/>
          <a:ext cx="0" cy="0"/>
          <a:chOff x="0" y="0"/>
          <a:chExt cx="0" cy="0"/>
        </a:xfrm>
      </p:grpSpPr>
      <p:sp>
        <p:nvSpPr>
          <p:cNvPr id="5" name="燕尾形 4"/>
          <p:cNvSpPr/>
          <p:nvPr userDrawn="1"/>
        </p:nvSpPr>
        <p:spPr>
          <a:xfrm>
            <a:off x="390525" y="676275"/>
            <a:ext cx="8988425" cy="107950"/>
          </a:xfrm>
          <a:prstGeom prst="chevron">
            <a:avLst/>
          </a:prstGeom>
          <a:solidFill>
            <a:srgbClr val="26BCED"/>
          </a:solidFill>
          <a:ln>
            <a:solidFill>
              <a:srgbClr val="26BC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solidFill>
                <a:schemeClr val="tx1"/>
              </a:solidFill>
            </a:endParaRPr>
          </a:p>
        </p:txBody>
      </p:sp>
      <p:sp>
        <p:nvSpPr>
          <p:cNvPr id="6" name="燕尾形 5"/>
          <p:cNvSpPr/>
          <p:nvPr userDrawn="1"/>
        </p:nvSpPr>
        <p:spPr>
          <a:xfrm>
            <a:off x="9378950" y="676275"/>
            <a:ext cx="2422525" cy="118683"/>
          </a:xfrm>
          <a:prstGeom prst="chevron">
            <a:avLst/>
          </a:prstGeom>
          <a:solidFill>
            <a:srgbClr val="239BC9"/>
          </a:solidFill>
          <a:ln>
            <a:solidFill>
              <a:srgbClr val="239BC9"/>
            </a:solidFill>
          </a:ln>
        </p:spPr>
        <p:style>
          <a:lnRef idx="2">
            <a:schemeClr val="accent2">
              <a:shade val="50000"/>
            </a:schemeClr>
          </a:lnRef>
          <a:fillRef idx="1">
            <a:schemeClr val="accent2"/>
          </a:fillRef>
          <a:effectRef idx="0">
            <a:schemeClr val="accent2"/>
          </a:effectRef>
          <a:fontRef idx="minor">
            <a:schemeClr val="lt1"/>
          </a:fontRef>
        </p:style>
        <p:txBody>
          <a:bodyPr tIns="72000" rIns="36000" anchor="ctr"/>
          <a:lstStyle/>
          <a:p>
            <a:pPr algn="l" fontAlgn="auto">
              <a:defRPr/>
            </a:pPr>
            <a:r>
              <a:rPr lang="en-US" altLang="zh-CN" sz="5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Jade Bird Fire  Co.,Ltd.</a:t>
            </a:r>
            <a:endParaRPr lang="en-US" altLang="zh-CN" sz="5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138" y="177800"/>
            <a:ext cx="15859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userDrawn="1"/>
        </p:nvCxnSpPr>
        <p:spPr>
          <a:xfrm>
            <a:off x="314960" y="6273800"/>
            <a:ext cx="11541760" cy="0"/>
          </a:xfrm>
          <a:prstGeom prst="line">
            <a:avLst/>
          </a:prstGeom>
          <a:ln>
            <a:solidFill>
              <a:srgbClr val="26BCE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试验">
    <p:spTree>
      <p:nvGrpSpPr>
        <p:cNvPr id="1" name=""/>
        <p:cNvGrpSpPr/>
        <p:nvPr/>
      </p:nvGrpSpPr>
      <p:grpSpPr>
        <a:xfrm>
          <a:off x="0" y="0"/>
          <a:ext cx="0" cy="0"/>
          <a:chOff x="0" y="0"/>
          <a:chExt cx="0" cy="0"/>
        </a:xfrm>
      </p:grpSpPr>
      <p:sp>
        <p:nvSpPr>
          <p:cNvPr id="5" name="燕尾形 4"/>
          <p:cNvSpPr/>
          <p:nvPr userDrawn="1"/>
        </p:nvSpPr>
        <p:spPr>
          <a:xfrm>
            <a:off x="390525" y="676275"/>
            <a:ext cx="8988425" cy="107950"/>
          </a:xfrm>
          <a:prstGeom prst="chevron">
            <a:avLst/>
          </a:prstGeom>
          <a:solidFill>
            <a:srgbClr val="26BCED"/>
          </a:solidFill>
          <a:ln>
            <a:solidFill>
              <a:srgbClr val="26BC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solidFill>
                <a:schemeClr val="tx1"/>
              </a:solidFill>
            </a:endParaRPr>
          </a:p>
        </p:txBody>
      </p:sp>
      <p:sp>
        <p:nvSpPr>
          <p:cNvPr id="6" name="燕尾形 5"/>
          <p:cNvSpPr/>
          <p:nvPr userDrawn="1"/>
        </p:nvSpPr>
        <p:spPr>
          <a:xfrm>
            <a:off x="9378949" y="676274"/>
            <a:ext cx="2422525" cy="118683"/>
          </a:xfrm>
          <a:prstGeom prst="chevron">
            <a:avLst/>
          </a:prstGeom>
          <a:solidFill>
            <a:srgbClr val="239BC9"/>
          </a:solidFill>
          <a:ln>
            <a:solidFill>
              <a:srgbClr val="239BC9"/>
            </a:solidFill>
          </a:ln>
        </p:spPr>
        <p:style>
          <a:lnRef idx="2">
            <a:schemeClr val="accent2">
              <a:shade val="50000"/>
            </a:schemeClr>
          </a:lnRef>
          <a:fillRef idx="1">
            <a:schemeClr val="accent2"/>
          </a:fillRef>
          <a:effectRef idx="0">
            <a:schemeClr val="accent2"/>
          </a:effectRef>
          <a:fontRef idx="minor">
            <a:schemeClr val="lt1"/>
          </a:fontRef>
        </p:style>
        <p:txBody>
          <a:bodyPr tIns="72000" rIns="36000" anchor="ctr"/>
          <a:lstStyle/>
          <a:p>
            <a:pPr algn="l" fontAlgn="auto">
              <a:defRPr/>
            </a:pPr>
            <a:r>
              <a:rPr lang="en-US" altLang="zh-CN" sz="5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Jade Bird Fire  Co.,Ltd.</a:t>
            </a:r>
            <a:endParaRPr lang="en-US" altLang="zh-CN" sz="5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l" fontAlgn="auto">
              <a:defRPr/>
            </a:pPr>
            <a:endParaRPr lang="zh-CN" altLang="en-US" sz="100" noProof="1">
              <a:solidFill>
                <a:schemeClr val="tx1"/>
              </a:solidFill>
            </a:endParaRPr>
          </a:p>
        </p:txBody>
      </p:sp>
      <p:pic>
        <p:nvPicPr>
          <p:cNvPr id="7"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138" y="177800"/>
            <a:ext cx="15859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userDrawn="1"/>
        </p:nvCxnSpPr>
        <p:spPr>
          <a:xfrm>
            <a:off x="314960" y="6273800"/>
            <a:ext cx="11541760" cy="0"/>
          </a:xfrm>
          <a:prstGeom prst="line">
            <a:avLst/>
          </a:prstGeom>
          <a:ln>
            <a:solidFill>
              <a:srgbClr val="26BCED"/>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10548821" y="262816"/>
            <a:ext cx="1291165" cy="400110"/>
          </a:xfrm>
          <a:prstGeom prst="rect">
            <a:avLst/>
          </a:prstGeom>
          <a:noFill/>
        </p:spPr>
        <p:txBody>
          <a:bodyPr wrap="square">
            <a:spAutoFit/>
          </a:bodyPr>
          <a:lstStyle/>
          <a:p>
            <a:pPr algn="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企业简介">
    <p:spTree>
      <p:nvGrpSpPr>
        <p:cNvPr id="1" name=""/>
        <p:cNvGrpSpPr/>
        <p:nvPr/>
      </p:nvGrpSpPr>
      <p:grpSpPr>
        <a:xfrm>
          <a:off x="0" y="0"/>
          <a:ext cx="0" cy="0"/>
          <a:chOff x="0" y="0"/>
          <a:chExt cx="0" cy="0"/>
        </a:xfrm>
      </p:grpSpPr>
      <p:sp>
        <p:nvSpPr>
          <p:cNvPr id="5" name="燕尾形 4"/>
          <p:cNvSpPr/>
          <p:nvPr userDrawn="1"/>
        </p:nvSpPr>
        <p:spPr>
          <a:xfrm>
            <a:off x="390525" y="676275"/>
            <a:ext cx="8988425" cy="107950"/>
          </a:xfrm>
          <a:prstGeom prst="chevron">
            <a:avLst/>
          </a:prstGeom>
          <a:solidFill>
            <a:srgbClr val="26BCED"/>
          </a:solidFill>
          <a:ln>
            <a:solidFill>
              <a:srgbClr val="26BC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solidFill>
                <a:schemeClr val="tx1"/>
              </a:solidFill>
            </a:endParaRPr>
          </a:p>
        </p:txBody>
      </p:sp>
      <p:sp>
        <p:nvSpPr>
          <p:cNvPr id="6" name="燕尾形 5"/>
          <p:cNvSpPr/>
          <p:nvPr userDrawn="1"/>
        </p:nvSpPr>
        <p:spPr>
          <a:xfrm>
            <a:off x="9378949" y="676274"/>
            <a:ext cx="2422525" cy="118683"/>
          </a:xfrm>
          <a:prstGeom prst="chevron">
            <a:avLst/>
          </a:prstGeom>
          <a:solidFill>
            <a:srgbClr val="239BC9"/>
          </a:solidFill>
          <a:ln>
            <a:solidFill>
              <a:srgbClr val="239BC9"/>
            </a:solidFill>
          </a:ln>
        </p:spPr>
        <p:style>
          <a:lnRef idx="2">
            <a:schemeClr val="accent2">
              <a:shade val="50000"/>
            </a:schemeClr>
          </a:lnRef>
          <a:fillRef idx="1">
            <a:schemeClr val="accent2"/>
          </a:fillRef>
          <a:effectRef idx="0">
            <a:schemeClr val="accent2"/>
          </a:effectRef>
          <a:fontRef idx="minor">
            <a:schemeClr val="lt1"/>
          </a:fontRef>
        </p:style>
        <p:txBody>
          <a:bodyPr tIns="72000" rIns="36000" anchor="ctr"/>
          <a:lstStyle/>
          <a:p>
            <a:pPr algn="l" fontAlgn="auto">
              <a:defRPr/>
            </a:pPr>
            <a:r>
              <a:rPr lang="en-US" altLang="zh-CN" sz="5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Jade Bird Fire  Co.,Ltd.</a:t>
            </a:r>
            <a:endParaRPr lang="en-US" altLang="zh-CN" sz="5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fontAlgn="auto">
              <a:defRPr/>
            </a:pPr>
            <a:endParaRPr lang="zh-CN" altLang="en-US" sz="100" noProof="1">
              <a:solidFill>
                <a:schemeClr val="tx1"/>
              </a:solidFill>
            </a:endParaRPr>
          </a:p>
        </p:txBody>
      </p:sp>
      <p:pic>
        <p:nvPicPr>
          <p:cNvPr id="7"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138" y="177800"/>
            <a:ext cx="15859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userDrawn="1"/>
        </p:nvCxnSpPr>
        <p:spPr>
          <a:xfrm>
            <a:off x="314960" y="6273800"/>
            <a:ext cx="11541760" cy="0"/>
          </a:xfrm>
          <a:prstGeom prst="line">
            <a:avLst/>
          </a:prstGeom>
          <a:ln>
            <a:solidFill>
              <a:srgbClr val="26BCED"/>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10548821" y="262816"/>
            <a:ext cx="1291165" cy="400110"/>
          </a:xfrm>
          <a:prstGeom prst="rect">
            <a:avLst/>
          </a:prstGeom>
          <a:noFill/>
        </p:spPr>
        <p:txBody>
          <a:bodyPr wrap="square">
            <a:spAutoFit/>
          </a:bodyPr>
          <a:lstStyle/>
          <a:p>
            <a:pPr algn="r"/>
            <a:r>
              <a:rPr lang="zh-CN" altLang="en-US" sz="2000" dirty="0">
                <a:latin typeface="微软雅黑" panose="020B0503020204020204" pitchFamily="34" charset="-122"/>
                <a:ea typeface="微软雅黑" panose="020B0503020204020204" pitchFamily="34" charset="-122"/>
              </a:rPr>
              <a:t>企业简介</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产品介绍">
    <p:spTree>
      <p:nvGrpSpPr>
        <p:cNvPr id="1" name=""/>
        <p:cNvGrpSpPr/>
        <p:nvPr/>
      </p:nvGrpSpPr>
      <p:grpSpPr>
        <a:xfrm>
          <a:off x="0" y="0"/>
          <a:ext cx="0" cy="0"/>
          <a:chOff x="0" y="0"/>
          <a:chExt cx="0" cy="0"/>
        </a:xfrm>
      </p:grpSpPr>
      <p:sp>
        <p:nvSpPr>
          <p:cNvPr id="5" name="燕尾形 4"/>
          <p:cNvSpPr/>
          <p:nvPr userDrawn="1"/>
        </p:nvSpPr>
        <p:spPr>
          <a:xfrm>
            <a:off x="390525" y="676275"/>
            <a:ext cx="8988425" cy="107950"/>
          </a:xfrm>
          <a:prstGeom prst="chevron">
            <a:avLst/>
          </a:prstGeom>
          <a:solidFill>
            <a:srgbClr val="26BCED"/>
          </a:solidFill>
          <a:ln>
            <a:solidFill>
              <a:srgbClr val="26BC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solidFill>
                <a:schemeClr val="tx1"/>
              </a:solidFill>
            </a:endParaRPr>
          </a:p>
        </p:txBody>
      </p:sp>
      <p:sp>
        <p:nvSpPr>
          <p:cNvPr id="6" name="燕尾形 5"/>
          <p:cNvSpPr/>
          <p:nvPr userDrawn="1"/>
        </p:nvSpPr>
        <p:spPr>
          <a:xfrm>
            <a:off x="9378949" y="676274"/>
            <a:ext cx="2422525" cy="118683"/>
          </a:xfrm>
          <a:prstGeom prst="chevron">
            <a:avLst/>
          </a:prstGeom>
          <a:solidFill>
            <a:srgbClr val="239BC9"/>
          </a:solidFill>
          <a:ln>
            <a:solidFill>
              <a:srgbClr val="239BC9"/>
            </a:solidFill>
          </a:ln>
        </p:spPr>
        <p:style>
          <a:lnRef idx="2">
            <a:schemeClr val="accent2">
              <a:shade val="50000"/>
            </a:schemeClr>
          </a:lnRef>
          <a:fillRef idx="1">
            <a:schemeClr val="accent2"/>
          </a:fillRef>
          <a:effectRef idx="0">
            <a:schemeClr val="accent2"/>
          </a:effectRef>
          <a:fontRef idx="minor">
            <a:schemeClr val="lt1"/>
          </a:fontRef>
        </p:style>
        <p:txBody>
          <a:bodyPr tIns="72000" rIns="36000" anchor="ctr"/>
          <a:lstStyle/>
          <a:p>
            <a:pPr algn="l" fontAlgn="auto">
              <a:defRPr/>
            </a:pPr>
            <a:r>
              <a:rPr lang="en-US" altLang="zh-CN" sz="5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Jade Bird Fire  Co.,Ltd.</a:t>
            </a:r>
            <a:endParaRPr lang="en-US" altLang="zh-CN" sz="5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ctr" fontAlgn="auto">
              <a:defRPr/>
            </a:pPr>
            <a:endParaRPr lang="zh-CN" altLang="en-US" sz="100" noProof="1">
              <a:solidFill>
                <a:schemeClr val="tx1"/>
              </a:solidFill>
            </a:endParaRPr>
          </a:p>
        </p:txBody>
      </p:sp>
      <p:pic>
        <p:nvPicPr>
          <p:cNvPr id="7"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138" y="177800"/>
            <a:ext cx="15859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userDrawn="1"/>
        </p:nvCxnSpPr>
        <p:spPr>
          <a:xfrm>
            <a:off x="314960" y="6273800"/>
            <a:ext cx="11541760" cy="0"/>
          </a:xfrm>
          <a:prstGeom prst="line">
            <a:avLst/>
          </a:prstGeom>
          <a:ln>
            <a:solidFill>
              <a:srgbClr val="26BCE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userDrawn="1"/>
        </p:nvSpPr>
        <p:spPr>
          <a:xfrm>
            <a:off x="10548821" y="262816"/>
            <a:ext cx="1291165" cy="400110"/>
          </a:xfrm>
          <a:prstGeom prst="rect">
            <a:avLst/>
          </a:prstGeom>
          <a:noFill/>
        </p:spPr>
        <p:txBody>
          <a:bodyPr wrap="square">
            <a:spAutoFit/>
          </a:bodyPr>
          <a:lstStyle/>
          <a:p>
            <a:pPr algn="r"/>
            <a:r>
              <a:rPr lang="zh-CN" altLang="en-US" sz="2000" dirty="0">
                <a:latin typeface="微软雅黑" panose="020B0503020204020204" pitchFamily="34" charset="-122"/>
                <a:ea typeface="微软雅黑" panose="020B0503020204020204" pitchFamily="34" charset="-122"/>
              </a:rPr>
              <a:t>产品介绍</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3" name="矩形 2"/>
          <p:cNvSpPr/>
          <p:nvPr userDrawn="1"/>
        </p:nvSpPr>
        <p:spPr>
          <a:xfrm>
            <a:off x="1389063" y="333375"/>
            <a:ext cx="68262" cy="4111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tx1"/>
              </a:solidFill>
            </a:endParaRPr>
          </a:p>
        </p:txBody>
      </p:sp>
      <p:sp>
        <p:nvSpPr>
          <p:cNvPr id="4" name="矩形 3"/>
          <p:cNvSpPr/>
          <p:nvPr userDrawn="1"/>
        </p:nvSpPr>
        <p:spPr>
          <a:xfrm>
            <a:off x="-15875" y="333375"/>
            <a:ext cx="1274763" cy="4111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tx1"/>
              </a:solidFill>
            </a:endParaRPr>
          </a:p>
        </p:txBody>
      </p:sp>
      <p:cxnSp>
        <p:nvCxnSpPr>
          <p:cNvPr id="5" name="直接连接符 4"/>
          <p:cNvCxnSpPr/>
          <p:nvPr userDrawn="1"/>
        </p:nvCxnSpPr>
        <p:spPr>
          <a:xfrm>
            <a:off x="1630363" y="744538"/>
            <a:ext cx="3629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6751638"/>
            <a:ext cx="3119438" cy="1158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 name="矩形 6"/>
          <p:cNvSpPr/>
          <p:nvPr userDrawn="1"/>
        </p:nvSpPr>
        <p:spPr>
          <a:xfrm>
            <a:off x="3022600" y="6751638"/>
            <a:ext cx="3119438" cy="1158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矩形 7"/>
          <p:cNvSpPr/>
          <p:nvPr userDrawn="1"/>
        </p:nvSpPr>
        <p:spPr>
          <a:xfrm>
            <a:off x="6045200" y="6751638"/>
            <a:ext cx="3119438" cy="115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矩形 8"/>
          <p:cNvSpPr/>
          <p:nvPr userDrawn="1"/>
        </p:nvSpPr>
        <p:spPr>
          <a:xfrm>
            <a:off x="9067800" y="6751638"/>
            <a:ext cx="3119438" cy="11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0" name="图片 18" descr="青鸟消防（完整稿）"/>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04288" y="285750"/>
            <a:ext cx="28495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2"/>
          <p:cNvSpPr>
            <a:spLocks noGrp="1"/>
          </p:cNvSpPr>
          <p:nvPr>
            <p:ph type="body" sz="quarter" idx="10"/>
          </p:nvPr>
        </p:nvSpPr>
        <p:spPr>
          <a:xfrm>
            <a:off x="1630887" y="332656"/>
            <a:ext cx="3627992" cy="411734"/>
          </a:xfrm>
        </p:spPr>
        <p:txBody>
          <a:bodyPr anchor="ctr">
            <a:normAutofit/>
          </a:bodyPr>
          <a:lstStyle>
            <a:lvl1pPr marL="0" indent="0">
              <a:buNone/>
              <a:defRPr sz="2400" b="0">
                <a:latin typeface="微软雅黑" panose="020B0503020204020204" pitchFamily="34" charset="-122"/>
                <a:ea typeface="微软雅黑" panose="020B0503020204020204" pitchFamily="34" charset="-122"/>
              </a:defRPr>
            </a:lvl1pPr>
          </a:lstStyle>
          <a:p>
            <a:pPr lvl="0"/>
            <a:r>
              <a:rPr lang="zh-CN" altLang="en-US" noProof="1"/>
              <a:t>单击此处编辑母版文本样式</a:t>
            </a:r>
            <a:endParaRPr lang="zh-CN" altLang="en-US"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3" y="2"/>
            <a:ext cx="12184307" cy="68623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766" y="3004457"/>
            <a:ext cx="3712028" cy="363456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1706" y="4054686"/>
            <a:ext cx="523902" cy="606456"/>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169" y="523901"/>
            <a:ext cx="2441700" cy="635033"/>
          </a:xfrm>
          <a:prstGeom prst="rect">
            <a:avLst/>
          </a:prstGeom>
        </p:spPr>
      </p:pic>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05644" y="0"/>
            <a:ext cx="2086082" cy="1273240"/>
          </a:xfrm>
          <a:prstGeom prst="rect">
            <a:avLst/>
          </a:prstGeom>
        </p:spPr>
      </p:pic>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51719" y="431822"/>
            <a:ext cx="1593932" cy="409596"/>
          </a:xfrm>
          <a:prstGeom prst="rect">
            <a:avLst/>
          </a:prstGeom>
        </p:spPr>
      </p:pic>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28152" y="5896870"/>
            <a:ext cx="463574" cy="463574"/>
          </a:xfrm>
          <a:prstGeom prst="rect">
            <a:avLst/>
          </a:prstGeom>
        </p:spPr>
      </p:pic>
      <p:sp>
        <p:nvSpPr>
          <p:cNvPr id="11" name="文本框 10"/>
          <p:cNvSpPr txBox="1"/>
          <p:nvPr userDrawn="1"/>
        </p:nvSpPr>
        <p:spPr>
          <a:xfrm>
            <a:off x="8840729" y="6401271"/>
            <a:ext cx="2677336" cy="215444"/>
          </a:xfrm>
          <a:prstGeom prst="rect">
            <a:avLst/>
          </a:prstGeom>
          <a:noFill/>
        </p:spPr>
        <p:txBody>
          <a:bodyPr wrap="none" rtlCol="0">
            <a:spAutoFit/>
          </a:bodyPr>
          <a:lstStyle/>
          <a:p>
            <a:r>
              <a:rPr lang="en-US" altLang="zh-CN" sz="800" b="1" spc="0" dirty="0">
                <a:solidFill>
                  <a:srgbClr val="008AC0"/>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008AC0"/>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A68DBD6-379B-4AA4-9A39-CFCBEB59C46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5644" y="0"/>
            <a:ext cx="2086082" cy="127324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1719" y="431822"/>
            <a:ext cx="1593932" cy="40959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8152" y="5896870"/>
            <a:ext cx="463574" cy="463574"/>
          </a:xfrm>
          <a:prstGeom prst="rect">
            <a:avLst/>
          </a:prstGeom>
        </p:spPr>
      </p:pic>
      <p:sp>
        <p:nvSpPr>
          <p:cNvPr id="10" name="文本框 9"/>
          <p:cNvSpPr txBox="1"/>
          <p:nvPr userDrawn="1"/>
        </p:nvSpPr>
        <p:spPr>
          <a:xfrm>
            <a:off x="8840729" y="6401271"/>
            <a:ext cx="2677336" cy="215444"/>
          </a:xfrm>
          <a:prstGeom prst="rect">
            <a:avLst/>
          </a:prstGeom>
          <a:noFill/>
        </p:spPr>
        <p:txBody>
          <a:bodyPr wrap="none" rtlCol="0">
            <a:spAutoFit/>
          </a:bodyPr>
          <a:lstStyle/>
          <a:p>
            <a:r>
              <a:rPr lang="en-US" altLang="zh-CN" sz="800" b="1" spc="0" dirty="0">
                <a:solidFill>
                  <a:srgbClr val="008AC0"/>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008AC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6496217" cy="6858000"/>
          </a:xfrm>
          <a:prstGeom prst="rect">
            <a:avLst/>
          </a:prstGeom>
        </p:spPr>
      </p:pic>
      <p:pic>
        <p:nvPicPr>
          <p:cNvPr id="12" name="图片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2683" y="-936673"/>
            <a:ext cx="1873346" cy="1873346"/>
          </a:xfrm>
          <a:prstGeom prst="rect">
            <a:avLst/>
          </a:prstGeom>
        </p:spPr>
      </p:pic>
      <p:pic>
        <p:nvPicPr>
          <p:cNvPr id="13" name="图片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2683" y="5921327"/>
            <a:ext cx="1873346" cy="18733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8152" y="5004772"/>
            <a:ext cx="463574" cy="463574"/>
          </a:xfrm>
          <a:prstGeom prst="rect">
            <a:avLst/>
          </a:prstGeom>
        </p:spPr>
      </p:pic>
      <p:sp>
        <p:nvSpPr>
          <p:cNvPr id="5" name="文本框 4"/>
          <p:cNvSpPr txBox="1"/>
          <p:nvPr userDrawn="1"/>
        </p:nvSpPr>
        <p:spPr>
          <a:xfrm>
            <a:off x="8840729" y="5509173"/>
            <a:ext cx="2677336" cy="215444"/>
          </a:xfrm>
          <a:prstGeom prst="rect">
            <a:avLst/>
          </a:prstGeom>
          <a:noFill/>
        </p:spPr>
        <p:txBody>
          <a:bodyPr wrap="none" rtlCol="0">
            <a:spAutoFit/>
          </a:bodyPr>
          <a:lstStyle/>
          <a:p>
            <a:r>
              <a:rPr lang="en-US" altLang="zh-CN" sz="800" b="1" spc="0" dirty="0">
                <a:solidFill>
                  <a:srgbClr val="008AC0"/>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008AC0"/>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0"/>
            <a:ext cx="12192000" cy="6857999"/>
          </a:xfrm>
          <a:prstGeom prst="rect">
            <a:avLst/>
          </a:prstGeom>
          <a:solidFill>
            <a:srgbClr val="008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9" y="3170198"/>
            <a:ext cx="5105662" cy="5108838"/>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592" y="646770"/>
            <a:ext cx="460420" cy="463574"/>
          </a:xfrm>
          <a:prstGeom prst="rect">
            <a:avLst/>
          </a:prstGeom>
        </p:spPr>
      </p:pic>
      <p:sp>
        <p:nvSpPr>
          <p:cNvPr id="14" name="文本框 13"/>
          <p:cNvSpPr txBox="1"/>
          <p:nvPr userDrawn="1"/>
        </p:nvSpPr>
        <p:spPr>
          <a:xfrm>
            <a:off x="514195" y="431326"/>
            <a:ext cx="2677336" cy="215444"/>
          </a:xfrm>
          <a:prstGeom prst="rect">
            <a:avLst/>
          </a:prstGeom>
          <a:noFill/>
        </p:spPr>
        <p:txBody>
          <a:bodyPr wrap="none" rtlCol="0">
            <a:spAutoFit/>
          </a:bodyPr>
          <a:lstStyle/>
          <a:p>
            <a:r>
              <a:rPr lang="en-US" altLang="zh-CN" sz="800" b="1" spc="0" dirty="0">
                <a:solidFill>
                  <a:srgbClr val="26BBEC"/>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26BBEC"/>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9291729" y="0"/>
            <a:ext cx="2113911" cy="1293541"/>
          </a:xfrm>
          <a:prstGeom prst="rect">
            <a:avLst/>
          </a:prstGeom>
          <a:solidFill>
            <a:srgbClr val="26B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1719" y="431822"/>
            <a:ext cx="1593932" cy="409596"/>
          </a:xfrm>
          <a:prstGeom prst="rect">
            <a:avLst/>
          </a:prstGeom>
        </p:spPr>
      </p:pic>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677" y="4765358"/>
            <a:ext cx="2911625" cy="2098783"/>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930" y="403983"/>
            <a:ext cx="280109" cy="280109"/>
          </a:xfrm>
          <a:prstGeom prst="rect">
            <a:avLst/>
          </a:prstGeom>
        </p:spPr>
      </p:pic>
      <p:pic>
        <p:nvPicPr>
          <p:cNvPr id="6" name="图片 5"/>
          <p:cNvPicPr/>
          <p:nvPr userDrawn="1"/>
        </p:nvPicPr>
        <p:blipFill>
          <a:blip r:embed="rId4" cstate="print">
            <a:extLst>
              <a:ext uri="{28A0092B-C50C-407E-A947-70E740481C1C}">
                <a14:useLocalDpi xmlns:a14="http://schemas.microsoft.com/office/drawing/2010/main" val="0"/>
              </a:ext>
            </a:extLst>
          </a:blip>
          <a:stretch>
            <a:fillRect/>
          </a:stretch>
        </p:blipFill>
        <p:spPr>
          <a:xfrm>
            <a:off x="9305644" y="0"/>
            <a:ext cx="2086082" cy="720000"/>
          </a:xfrm>
          <a:prstGeom prst="rect">
            <a:avLst/>
          </a:prstGeom>
        </p:spPr>
      </p:pic>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1719" y="155202"/>
            <a:ext cx="1593932" cy="409596"/>
          </a:xfrm>
          <a:prstGeom prst="rect">
            <a:avLst/>
          </a:prstGeom>
        </p:spPr>
      </p:pic>
      <p:sp>
        <p:nvSpPr>
          <p:cNvPr id="10" name="文本占位符 9"/>
          <p:cNvSpPr>
            <a:spLocks noGrp="1"/>
          </p:cNvSpPr>
          <p:nvPr>
            <p:ph type="body" sz="quarter" idx="10" hasCustomPrompt="1"/>
          </p:nvPr>
        </p:nvSpPr>
        <p:spPr>
          <a:xfrm>
            <a:off x="844550" y="330835"/>
            <a:ext cx="5929630" cy="411480"/>
          </a:xfrm>
        </p:spPr>
        <p:txBody>
          <a:bodyPr bIns="0" anchor="ctr">
            <a:normAutofit/>
          </a:bodyPr>
          <a:lstStyle>
            <a:lvl1pPr marL="0" indent="0">
              <a:buNone/>
              <a:defRPr kumimoji="0" lang="zh-CN" sz="2000" b="1" i="0" u="none" strike="noStrike" kern="1200" cap="none" spc="0" normalizeH="0" baseline="0" noProof="1" dirty="0">
                <a:solidFill>
                  <a:srgbClr val="008AC0"/>
                </a:solidFill>
                <a:latin typeface="微软雅黑" panose="020B0503020204020204" pitchFamily="34" charset="-122"/>
                <a:ea typeface="微软雅黑" panose="020B0503020204020204" pitchFamily="34" charset="-122"/>
                <a:cs typeface="+mn-ea"/>
                <a:sym typeface="+mn-lt"/>
              </a:defRPr>
            </a:lvl1pPr>
          </a:lstStyle>
          <a:p>
            <a:pPr lvl="0"/>
            <a:r>
              <a:rPr lang="zh-CN" altLang="en-US" dirty="0"/>
              <a:t>点击输入标题内容</a:t>
            </a:r>
            <a:endParaRPr lang="zh-CN" alt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930" y="403983"/>
            <a:ext cx="280109" cy="280109"/>
          </a:xfrm>
          <a:prstGeom prst="rect">
            <a:avLst/>
          </a:prstGeom>
        </p:spPr>
      </p:pic>
      <p:pic>
        <p:nvPicPr>
          <p:cNvPr id="6" name="图片 5"/>
          <p:cNvPicPr/>
          <p:nvPr userDrawn="1"/>
        </p:nvPicPr>
        <p:blipFill>
          <a:blip r:embed="rId3" cstate="print">
            <a:extLst>
              <a:ext uri="{28A0092B-C50C-407E-A947-70E740481C1C}">
                <a14:useLocalDpi xmlns:a14="http://schemas.microsoft.com/office/drawing/2010/main" val="0"/>
              </a:ext>
            </a:extLst>
          </a:blip>
          <a:stretch>
            <a:fillRect/>
          </a:stretch>
        </p:blipFill>
        <p:spPr>
          <a:xfrm>
            <a:off x="9305644" y="0"/>
            <a:ext cx="2086082" cy="720000"/>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1719" y="155202"/>
            <a:ext cx="1593932" cy="409596"/>
          </a:xfrm>
          <a:prstGeom prst="rect">
            <a:avLst/>
          </a:prstGeom>
        </p:spPr>
      </p:pic>
      <p:sp>
        <p:nvSpPr>
          <p:cNvPr id="10" name="文本占位符 9"/>
          <p:cNvSpPr>
            <a:spLocks noGrp="1"/>
          </p:cNvSpPr>
          <p:nvPr>
            <p:ph type="body" sz="quarter" idx="10" hasCustomPrompt="1"/>
          </p:nvPr>
        </p:nvSpPr>
        <p:spPr>
          <a:xfrm>
            <a:off x="844550" y="330835"/>
            <a:ext cx="5929630" cy="411480"/>
          </a:xfrm>
        </p:spPr>
        <p:txBody>
          <a:bodyPr bIns="0" anchor="ctr">
            <a:normAutofit/>
          </a:bodyPr>
          <a:lstStyle>
            <a:lvl1pPr marL="0" indent="0">
              <a:buNone/>
              <a:defRPr kumimoji="0" lang="zh-CN" sz="2000" b="1" i="0" u="none" strike="noStrike" kern="1200" cap="none" spc="0" normalizeH="0" baseline="0" noProof="1" dirty="0">
                <a:solidFill>
                  <a:srgbClr val="008AC0"/>
                </a:solidFill>
                <a:latin typeface="微软雅黑" panose="020B0503020204020204" pitchFamily="34" charset="-122"/>
                <a:ea typeface="微软雅黑" panose="020B0503020204020204" pitchFamily="34" charset="-122"/>
                <a:cs typeface="+mn-ea"/>
                <a:sym typeface="+mn-lt"/>
              </a:defRPr>
            </a:lvl1pPr>
          </a:lstStyle>
          <a:p>
            <a:pPr lvl="0"/>
            <a:r>
              <a:rPr lang="zh-CN" altLang="en-US" dirty="0"/>
              <a:t>点击输入标题内容</a:t>
            </a:r>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D6BA0A4-60BF-4B43-B70A-489A7710394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CCF0676-6F2F-4083-BD13-6782A4D2E03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DAD7C45F-4282-4750-8F8D-D34934ED5FE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09C77EB7-5228-4E4E-8CAE-2574AFC7429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F34B3A7-A4AD-430C-8AD6-4BB6A8F61DA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17FF8CE-0637-4EA4-85A9-CF65ADFBEE3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65E1A335-0A52-4D1B-A30E-688C5134A644}"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4E7C48E-B15A-4487-A576-58789C7CBFD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a:defRPr/>
            </a:pPr>
            <a:fld id="{65E1A335-0A52-4D1B-A30E-688C5134A644}" type="datetime1">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4EB3C3C4-81C9-4814-A93C-3E1F66312DF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3.xml"/><Relationship Id="rId2" Type="http://schemas.openxmlformats.org/officeDocument/2006/relationships/image" Target="../media/image15.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2.xml"/><Relationship Id="rId2" Type="http://schemas.openxmlformats.org/officeDocument/2006/relationships/image" Target="../media/image15.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2.xml"/><Relationship Id="rId2" Type="http://schemas.openxmlformats.org/officeDocument/2006/relationships/image" Target="../media/image26.jpe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28.jpeg"/><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jpeg"/><Relationship Id="rId2" Type="http://schemas.openxmlformats.org/officeDocument/2006/relationships/image" Target="../media/image30.png"/><Relationship Id="rId11" Type="http://schemas.openxmlformats.org/officeDocument/2006/relationships/notesSlide" Target="../notesSlides/notesSlide20.xml"/><Relationship Id="rId10" Type="http://schemas.openxmlformats.org/officeDocument/2006/relationships/slideLayout" Target="../slideLayouts/slideLayout22.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image" Target="../media/image41.emf"/><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2.xml"/><Relationship Id="rId5" Type="http://schemas.openxmlformats.org/officeDocument/2006/relationships/image" Target="../media/image46.emf"/><Relationship Id="rId4" Type="http://schemas.openxmlformats.org/officeDocument/2006/relationships/image" Target="../media/image45.emf"/><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jpeg"/><Relationship Id="rId2" Type="http://schemas.openxmlformats.org/officeDocument/2006/relationships/image" Target="../media/image30.png"/><Relationship Id="rId11" Type="http://schemas.openxmlformats.org/officeDocument/2006/relationships/notesSlide" Target="../notesSlides/notesSlide24.xml"/><Relationship Id="rId10" Type="http://schemas.openxmlformats.org/officeDocument/2006/relationships/slideLayout" Target="../slideLayouts/slideLayout22.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image" Target="../media/image41.emf"/><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image" Target="../media/image46.emf"/><Relationship Id="rId4" Type="http://schemas.openxmlformats.org/officeDocument/2006/relationships/image" Target="../media/image45.emf"/><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2.xml"/><Relationship Id="rId4" Type="http://schemas.openxmlformats.org/officeDocument/2006/relationships/image" Target="../media/image8.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p:nvPr/>
        </p:nvSpPr>
        <p:spPr>
          <a:xfrm>
            <a:off x="1299210" y="1591945"/>
            <a:ext cx="10031730" cy="1846580"/>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b="0" kern="1200" spc="600" baseline="0">
                <a:solidFill>
                  <a:schemeClr val="tx2"/>
                </a:solidFill>
                <a:latin typeface="+mj-lt"/>
                <a:ea typeface="汉仪旗黑-85S" panose="00020600040101010101" pitchFamily="18" charset="-122"/>
                <a:cs typeface="+mj-cs"/>
              </a:defRPr>
            </a:lvl1pPr>
          </a:lstStyle>
          <a:p>
            <a:pPr algn="r">
              <a:lnSpc>
                <a:spcPct val="100000"/>
              </a:lnSpc>
            </a:pPr>
            <a:r>
              <a:rPr lang="zh-CN" altLang="en-US" b="1" spc="0" dirty="0">
                <a:solidFill>
                  <a:srgbClr val="008AC0"/>
                </a:solidFill>
                <a:latin typeface="+mn-lt"/>
                <a:ea typeface="+mn-ea"/>
                <a:cs typeface="+mn-ea"/>
                <a:sym typeface="+mn-lt"/>
              </a:rPr>
              <a:t>电气防爆及外壳防护</a:t>
            </a:r>
            <a:endParaRPr lang="zh-CN" altLang="en-US" b="1" spc="0" dirty="0">
              <a:solidFill>
                <a:srgbClr val="008AC0"/>
              </a:solidFill>
              <a:latin typeface="+mn-lt"/>
              <a:ea typeface="+mn-ea"/>
              <a:cs typeface="+mn-ea"/>
              <a:sym typeface="+mn-lt"/>
            </a:endParaRPr>
          </a:p>
          <a:p>
            <a:pPr algn="r">
              <a:lnSpc>
                <a:spcPct val="100000"/>
              </a:lnSpc>
            </a:pPr>
            <a:r>
              <a:rPr lang="zh-CN" altLang="en-US" b="1" spc="0" dirty="0">
                <a:solidFill>
                  <a:srgbClr val="008AC0"/>
                </a:solidFill>
                <a:latin typeface="+mn-lt"/>
                <a:ea typeface="+mn-ea"/>
                <a:cs typeface="+mn-ea"/>
                <a:sym typeface="+mn-lt"/>
              </a:rPr>
              <a:t>基础知识</a:t>
            </a:r>
            <a:endParaRPr lang="zh-CN" altLang="en-US" b="1" spc="0" dirty="0">
              <a:solidFill>
                <a:srgbClr val="008AC0"/>
              </a:solidFill>
              <a:latin typeface="+mn-lt"/>
              <a:ea typeface="+mn-ea"/>
              <a:cs typeface="+mn-ea"/>
              <a:sym typeface="+mn-lt"/>
            </a:endParaRPr>
          </a:p>
        </p:txBody>
      </p:sp>
      <p:sp>
        <p:nvSpPr>
          <p:cNvPr id="6" name="矩形 5"/>
          <p:cNvSpPr/>
          <p:nvPr/>
        </p:nvSpPr>
        <p:spPr>
          <a:xfrm>
            <a:off x="5375712" y="4005070"/>
            <a:ext cx="6096000" cy="553085"/>
          </a:xfrm>
          <a:prstGeom prst="rect">
            <a:avLst/>
          </a:prstGeom>
        </p:spPr>
        <p:txBody>
          <a:bodyPr>
            <a:spAutoFit/>
          </a:bodyPr>
          <a:lstStyle/>
          <a:p>
            <a:pPr algn="r">
              <a:lnSpc>
                <a:spcPct val="150000"/>
              </a:lnSpc>
            </a:pPr>
            <a:r>
              <a:rPr lang="zh-CN" altLang="en-US" sz="2000" b="1" dirty="0">
                <a:cs typeface="+mn-ea"/>
                <a:sym typeface="+mn-lt"/>
              </a:rPr>
              <a:t>工业事业部</a:t>
            </a:r>
            <a:r>
              <a:rPr lang="en-US" altLang="zh-CN" sz="2000" b="1" dirty="0">
                <a:cs typeface="+mn-ea"/>
                <a:sym typeface="+mn-lt"/>
              </a:rPr>
              <a:t> </a:t>
            </a:r>
            <a:r>
              <a:rPr lang="zh-CN" altLang="en-US" sz="2000" b="1" dirty="0">
                <a:cs typeface="+mn-ea"/>
                <a:sym typeface="+mn-lt"/>
              </a:rPr>
              <a:t>朱朝中</a:t>
            </a:r>
            <a:endParaRPr lang="zh-CN" altLang="en-US" sz="2000" b="1" dirty="0">
              <a:cs typeface="+mn-ea"/>
              <a:sym typeface="+mn-lt"/>
            </a:endParaRPr>
          </a:p>
        </p:txBody>
      </p:sp>
    </p:spTree>
    <p:custDataLst>
      <p:tags r:id="rId1"/>
    </p:custData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9F754DE-2CAD-44b6-B708-469DEB6407EB-2" descr="C:/Users/Administrator/AppData/Local/Temp/wpp.wsrSivwpp"/>
          <p:cNvPicPr>
            <a:picLocks noChangeAspect="1"/>
          </p:cNvPicPr>
          <p:nvPr/>
        </p:nvPicPr>
        <p:blipFill>
          <a:blip r:embed="rId1"/>
          <a:stretch>
            <a:fillRect/>
          </a:stretch>
        </p:blipFill>
        <p:spPr>
          <a:xfrm>
            <a:off x="0" y="403983"/>
            <a:ext cx="4161155" cy="6509385"/>
          </a:xfrm>
          <a:prstGeom prst="rect">
            <a:avLst/>
          </a:prstGeom>
        </p:spPr>
      </p:pic>
      <p:sp>
        <p:nvSpPr>
          <p:cNvPr id="2" name="文本占位符 1"/>
          <p:cNvSpPr>
            <a:spLocks noGrp="1"/>
          </p:cNvSpPr>
          <p:nvPr>
            <p:ph type="body" sz="quarter" idx="10"/>
          </p:nvPr>
        </p:nvSpPr>
        <p:spPr/>
        <p:txBody>
          <a:bodyPr/>
          <a:lstStyle/>
          <a:p>
            <a:r>
              <a:rPr lang="zh-CN" altLang="en-US" dirty="0"/>
              <a:t>防爆电气设备的保护级别分类</a:t>
            </a:r>
            <a:endParaRPr lang="zh-CN" altLang="en-US" dirty="0"/>
          </a:p>
        </p:txBody>
      </p:sp>
      <p:sp>
        <p:nvSpPr>
          <p:cNvPr id="5" name="文本框 4"/>
          <p:cNvSpPr txBox="1"/>
          <p:nvPr/>
        </p:nvSpPr>
        <p:spPr>
          <a:xfrm>
            <a:off x="3984625" y="2448560"/>
            <a:ext cx="7920000" cy="598805"/>
          </a:xfrm>
          <a:prstGeom prst="rect">
            <a:avLst/>
          </a:prstGeom>
          <a:noFill/>
        </p:spPr>
        <p:txBody>
          <a:bodyPr wrap="square" rtlCol="0" anchor="t">
            <a:spAutoFit/>
          </a:bodyPr>
          <a:lstStyle/>
          <a:p>
            <a:pPr>
              <a:lnSpc>
                <a:spcPct val="110000"/>
              </a:lnSpc>
            </a:pPr>
            <a:r>
              <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爆炸性气体环境用设备，具有“很高”的保护级别，在正常运行、出现的预期故障罕见故障时不是点燃源。</a:t>
            </a:r>
            <a:endPar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3984625" y="3144520"/>
            <a:ext cx="7920000" cy="344805"/>
          </a:xfrm>
          <a:prstGeom prst="rect">
            <a:avLst/>
          </a:prstGeom>
          <a:noFill/>
        </p:spPr>
        <p:txBody>
          <a:bodyPr wrap="square" rtlCol="0" anchor="t">
            <a:spAutoFit/>
          </a:bodyPr>
          <a:lstStyle/>
          <a:p>
            <a:pPr>
              <a:lnSpc>
                <a:spcPct val="110000"/>
              </a:lnSpc>
            </a:pPr>
            <a:r>
              <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爆炸性气体环境用设备，具有“高”的保护级别，在正常运行或预期故障条件下不是点燃源。</a:t>
            </a:r>
            <a:endPar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3984625" y="3725227"/>
            <a:ext cx="7920000" cy="598805"/>
          </a:xfrm>
          <a:prstGeom prst="rect">
            <a:avLst/>
          </a:prstGeom>
          <a:noFill/>
        </p:spPr>
        <p:txBody>
          <a:bodyPr wrap="square" rtlCol="0" anchor="t">
            <a:spAutoFit/>
          </a:bodyPr>
          <a:lstStyle/>
          <a:p>
            <a:pPr>
              <a:lnSpc>
                <a:spcPct val="110000"/>
              </a:lnSpc>
            </a:pPr>
            <a:r>
              <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爆炸性气体环境用设备，具有“一般”的保护级别，在正常运行中不是点燃源，也可采 取一些附加保护措施，保证在点燃源预期经常出现的情况下(例如灯具故障)不会形成有效点燃。</a:t>
            </a:r>
            <a:endPar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3984625" y="1254760"/>
            <a:ext cx="7920000" cy="344805"/>
          </a:xfrm>
          <a:prstGeom prst="rect">
            <a:avLst/>
          </a:prstGeom>
          <a:noFill/>
        </p:spPr>
        <p:txBody>
          <a:bodyPr wrap="square" rtlCol="0" anchor="t">
            <a:spAutoFit/>
          </a:bodyPr>
          <a:lstStyle/>
          <a:p>
            <a:pPr>
              <a:lnSpc>
                <a:spcPct val="110000"/>
              </a:lnSpc>
            </a:pPr>
            <a:r>
              <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矿用，青鸟不涉及</a:t>
            </a:r>
            <a:endPar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矩形 13"/>
          <p:cNvSpPr/>
          <p:nvPr/>
        </p:nvSpPr>
        <p:spPr>
          <a:xfrm>
            <a:off x="3984625" y="4639310"/>
            <a:ext cx="7920000" cy="598805"/>
          </a:xfrm>
          <a:prstGeom prst="rect">
            <a:avLst/>
          </a:prstGeom>
          <a:solidFill>
            <a:schemeClr val="bg1"/>
          </a:solidFill>
        </p:spPr>
        <p:txBody>
          <a:bodyPr wrap="square">
            <a:spAutoFit/>
          </a:bodyPr>
          <a:lstStyle/>
          <a:p>
            <a:pPr>
              <a:lnSpc>
                <a:spcPct val="110000"/>
              </a:lnSpc>
              <a:spcBef>
                <a:spcPct val="50000"/>
              </a:spcBef>
            </a:pPr>
            <a:r>
              <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爆炸性粉尘环境用设备，具有“很高”的保护级别，在正常运行、出现的预期故障或罕见故障时不是点燃源。</a:t>
            </a:r>
            <a:endPar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3984625" y="5330825"/>
            <a:ext cx="7920000" cy="344805"/>
          </a:xfrm>
          <a:prstGeom prst="rect">
            <a:avLst/>
          </a:prstGeom>
          <a:solidFill>
            <a:schemeClr val="bg1"/>
          </a:solidFill>
        </p:spPr>
        <p:txBody>
          <a:bodyPr wrap="square">
            <a:spAutoFit/>
          </a:bodyPr>
          <a:lstStyle/>
          <a:p>
            <a:pPr>
              <a:lnSpc>
                <a:spcPct val="110000"/>
              </a:lnSpc>
              <a:spcBef>
                <a:spcPct val="50000"/>
              </a:spcBef>
            </a:pPr>
            <a:r>
              <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爆炸性粉尘环境用设备，具有“高”的保护级别， 在正常运行或预期故障条件下不是点燃源。 </a:t>
            </a:r>
            <a:endPar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a:xfrm>
            <a:off x="3984625" y="5914390"/>
            <a:ext cx="7920000" cy="598805"/>
          </a:xfrm>
          <a:prstGeom prst="rect">
            <a:avLst/>
          </a:prstGeom>
          <a:solidFill>
            <a:schemeClr val="bg1"/>
          </a:solidFill>
        </p:spPr>
        <p:txBody>
          <a:bodyPr wrap="square">
            <a:spAutoFit/>
          </a:bodyPr>
          <a:lstStyle/>
          <a:p>
            <a:pPr>
              <a:lnSpc>
                <a:spcPct val="110000"/>
              </a:lnSpc>
              <a:spcBef>
                <a:spcPct val="50000"/>
              </a:spcBef>
            </a:pPr>
            <a:r>
              <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爆炸性粉尘环境用设备，具有“一般”的保护级别，在正常运行中不是点燃源， 也可采取一些附加保护措施，保证在点燃源预期经常出现的情况下(例如灯具故障)不会形成有效点燃。</a:t>
            </a:r>
            <a:endParaRPr lang="zh-CN" altLang="en-US" sz="15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1" name="图片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930" y="403983"/>
            <a:ext cx="280109" cy="280109"/>
          </a:xfrm>
          <a:prstGeom prst="rect">
            <a:avLst/>
          </a:prstGeom>
        </p:spPr>
      </p:pic>
      <p:sp>
        <p:nvSpPr>
          <p:cNvPr id="3" name="文本框 2"/>
          <p:cNvSpPr txBox="1"/>
          <p:nvPr/>
        </p:nvSpPr>
        <p:spPr>
          <a:xfrm>
            <a:off x="2358708" y="1844040"/>
            <a:ext cx="666750" cy="361950"/>
          </a:xfrm>
          <a:prstGeom prst="rect">
            <a:avLst/>
          </a:prstGeom>
          <a:noFill/>
        </p:spPr>
        <p:txBody>
          <a:bodyPr wrap="square" rtlCol="0" anchor="t">
            <a:spAutoFit/>
          </a:bodyPr>
          <a:lstStyle/>
          <a:p>
            <a:pPr algn="ctr">
              <a:lnSpc>
                <a:spcPct val="110000"/>
              </a:lnSpc>
            </a:pPr>
            <a:r>
              <a:rPr lang="zh-CN" altLang="en-US" sz="1600" dirty="0">
                <a:solidFill>
                  <a:srgbClr val="2F5E8F"/>
                </a:solidFill>
                <a:latin typeface="微软雅黑" panose="020B0503020204020204" pitchFamily="34" charset="-122"/>
                <a:ea typeface="微软雅黑" panose="020B0503020204020204" pitchFamily="34" charset="-122"/>
                <a:cs typeface="微软雅黑" panose="020B0503020204020204" pitchFamily="34" charset="-122"/>
                <a:sym typeface="+mn-ea"/>
              </a:rPr>
              <a:t>煤矿</a:t>
            </a:r>
            <a:endParaRPr lang="zh-CN" altLang="en-US" sz="1600" dirty="0">
              <a:solidFill>
                <a:srgbClr val="2F5E8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2241550" y="3708400"/>
            <a:ext cx="901065" cy="632460"/>
          </a:xfrm>
          <a:prstGeom prst="rect">
            <a:avLst/>
          </a:prstGeom>
          <a:noFill/>
        </p:spPr>
        <p:txBody>
          <a:bodyPr wrap="square" rtlCol="0" anchor="t">
            <a:spAutoFit/>
          </a:bodyPr>
          <a:lstStyle/>
          <a:p>
            <a:pPr algn="ctr">
              <a:lnSpc>
                <a:spcPct val="110000"/>
              </a:lnSpc>
            </a:pPr>
            <a:r>
              <a:rPr lang="zh-CN" altLang="en-US" sz="1600" dirty="0">
                <a:solidFill>
                  <a:srgbClr val="2F5E8F"/>
                </a:solidFill>
                <a:latin typeface="微软雅黑" panose="020B0503020204020204" pitchFamily="34" charset="-122"/>
                <a:ea typeface="微软雅黑" panose="020B0503020204020204" pitchFamily="34" charset="-122"/>
                <a:cs typeface="微软雅黑" panose="020B0503020204020204" pitchFamily="34" charset="-122"/>
                <a:sym typeface="+mn-ea"/>
              </a:rPr>
              <a:t>爆炸性气体</a:t>
            </a:r>
            <a:endParaRPr lang="zh-CN" altLang="en-US" sz="1600" dirty="0">
              <a:solidFill>
                <a:srgbClr val="2F5E8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2241550" y="5914390"/>
            <a:ext cx="901065" cy="632460"/>
          </a:xfrm>
          <a:prstGeom prst="rect">
            <a:avLst/>
          </a:prstGeom>
          <a:noFill/>
        </p:spPr>
        <p:txBody>
          <a:bodyPr wrap="square" rtlCol="0" anchor="t">
            <a:spAutoFit/>
          </a:bodyPr>
          <a:lstStyle/>
          <a:p>
            <a:pPr algn="ctr">
              <a:lnSpc>
                <a:spcPct val="110000"/>
              </a:lnSpc>
            </a:pPr>
            <a:r>
              <a:rPr lang="zh-CN" altLang="en-US" sz="1600" dirty="0">
                <a:solidFill>
                  <a:srgbClr val="2F5E8F"/>
                </a:solidFill>
                <a:latin typeface="微软雅黑" panose="020B0503020204020204" pitchFamily="34" charset="-122"/>
                <a:ea typeface="微软雅黑" panose="020B0503020204020204" pitchFamily="34" charset="-122"/>
                <a:cs typeface="微软雅黑" panose="020B0503020204020204" pitchFamily="34" charset="-122"/>
                <a:sym typeface="+mn-ea"/>
              </a:rPr>
              <a:t>爆炸性粉尘</a:t>
            </a:r>
            <a:endParaRPr lang="zh-CN" altLang="en-US" sz="1600" dirty="0">
              <a:solidFill>
                <a:srgbClr val="2F5E8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右大括号 12"/>
          <p:cNvSpPr/>
          <p:nvPr/>
        </p:nvSpPr>
        <p:spPr>
          <a:xfrm>
            <a:off x="3804285" y="996696"/>
            <a:ext cx="180340" cy="8473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7" name="直接箭头连接符 16"/>
          <p:cNvCxnSpPr>
            <a:endCxn id="5" idx="1"/>
          </p:cNvCxnSpPr>
          <p:nvPr/>
        </p:nvCxnSpPr>
        <p:spPr>
          <a:xfrm>
            <a:off x="3804285" y="2747962"/>
            <a:ext cx="1803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3804285" y="3363592"/>
            <a:ext cx="1803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3804285" y="3955604"/>
            <a:ext cx="1803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3804285" y="4938712"/>
            <a:ext cx="1803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837432" y="5560123"/>
            <a:ext cx="1803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840988" y="6239413"/>
            <a:ext cx="1803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9F754DE-2CAD-44b6-B708-469DEB6407EB-3" descr="C:/Users/Administrator/AppData/Local/Temp/wpp.YoZyUmwpp"/>
          <p:cNvPicPr>
            <a:picLocks noChangeAspect="1"/>
          </p:cNvPicPr>
          <p:nvPr/>
        </p:nvPicPr>
        <p:blipFill>
          <a:blip r:embed="rId1"/>
          <a:stretch>
            <a:fillRect/>
          </a:stretch>
        </p:blipFill>
        <p:spPr>
          <a:xfrm>
            <a:off x="308737" y="995362"/>
            <a:ext cx="11687810" cy="4523740"/>
          </a:xfrm>
          <a:prstGeom prst="rect">
            <a:avLst/>
          </a:prstGeom>
        </p:spPr>
      </p:pic>
      <p:sp>
        <p:nvSpPr>
          <p:cNvPr id="2" name="文本占位符 1"/>
          <p:cNvSpPr>
            <a:spLocks noGrp="1"/>
          </p:cNvSpPr>
          <p:nvPr>
            <p:ph type="body" sz="quarter" idx="10"/>
          </p:nvPr>
        </p:nvSpPr>
        <p:spPr/>
        <p:txBody>
          <a:bodyPr>
            <a:normAutofit/>
          </a:bodyPr>
          <a:lstStyle/>
          <a:p>
            <a:r>
              <a:rPr altLang="en-US">
                <a:sym typeface="+mn-ea"/>
              </a:rPr>
              <a:t>Ⅱ类防爆电气设备的防爆型式分类</a:t>
            </a:r>
            <a:endParaRPr lang="zh-CN" altLang="en-US"/>
          </a:p>
        </p:txBody>
      </p:sp>
      <p:pic>
        <p:nvPicPr>
          <p:cNvPr id="21" name="图片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930" y="403983"/>
            <a:ext cx="280109" cy="280109"/>
          </a:xfrm>
          <a:prstGeom prst="rect">
            <a:avLst/>
          </a:prstGeom>
        </p:spPr>
      </p:pic>
      <p:sp>
        <p:nvSpPr>
          <p:cNvPr id="22" name="TextBox 7"/>
          <p:cNvSpPr txBox="1"/>
          <p:nvPr/>
        </p:nvSpPr>
        <p:spPr>
          <a:xfrm>
            <a:off x="3626803" y="5772150"/>
            <a:ext cx="4905375" cy="460375"/>
          </a:xfrm>
          <a:prstGeom prst="rect">
            <a:avLst/>
          </a:prstGeom>
          <a:noFill/>
        </p:spPr>
        <p:txBody>
          <a:bodyPr wrap="square" rtlCol="0">
            <a:spAutoFit/>
          </a:bodyPr>
          <a:lstStyle/>
          <a:p>
            <a:pPr>
              <a:lnSpc>
                <a:spcPct val="150000"/>
              </a:lnSpc>
            </a:pPr>
            <a:r>
              <a:rPr sz="160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注：我们最常用的防爆型式为</a:t>
            </a:r>
            <a:r>
              <a:rPr lang="en-US" sz="1600" i="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sz="1600" b="1" i="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隔爆型</a:t>
            </a:r>
            <a:r>
              <a:rPr lang="en-US" sz="1600" b="1" i="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sz="160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a:t>
            </a:r>
            <a:r>
              <a:rPr lang="en-US" sz="160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sz="1600" b="1" i="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本安型</a:t>
            </a:r>
            <a:endParaRPr sz="160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9605010" y="1042670"/>
            <a:ext cx="2241550" cy="1675765"/>
          </a:xfrm>
          <a:prstGeom prst="roundRect">
            <a:avLst/>
          </a:prstGeom>
          <a:noFill/>
          <a:ln>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Ⅱ类防爆电气设备</a:t>
            </a:r>
            <a:r>
              <a:rPr lang="en-US" altLang="zh-CN" dirty="0"/>
              <a:t>-</a:t>
            </a:r>
            <a:r>
              <a:rPr lang="zh-CN" altLang="en-US" dirty="0"/>
              <a:t>隔爆型定义</a:t>
            </a:r>
            <a:endParaRPr lang="zh-CN" altLang="en-US" dirty="0"/>
          </a:p>
        </p:txBody>
      </p:sp>
      <p:sp>
        <p:nvSpPr>
          <p:cNvPr id="23" name="矩形 22"/>
          <p:cNvSpPr/>
          <p:nvPr/>
        </p:nvSpPr>
        <p:spPr>
          <a:xfrm>
            <a:off x="367030" y="861695"/>
            <a:ext cx="11182350" cy="3060000"/>
          </a:xfrm>
          <a:prstGeom prst="rect">
            <a:avLst/>
          </a:prstGeom>
          <a:gradFill>
            <a:gsLst>
              <a:gs pos="0">
                <a:srgbClr val="92BFB5"/>
              </a:gs>
              <a:gs pos="100000">
                <a:srgbClr val="52A4AE"/>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6" name="TextBox 74"/>
          <p:cNvSpPr txBox="1"/>
          <p:nvPr/>
        </p:nvSpPr>
        <p:spPr>
          <a:xfrm>
            <a:off x="739775" y="1596390"/>
            <a:ext cx="7292340" cy="2181225"/>
          </a:xfrm>
          <a:prstGeom prst="rect">
            <a:avLst/>
          </a:prstGeom>
          <a:noFill/>
        </p:spPr>
        <p:txBody>
          <a:bodyPr wrap="square" rtlCol="0">
            <a:spAutoFit/>
          </a:bodyPr>
          <a:lstStyle/>
          <a:p>
            <a:pPr marL="171450" indent="-171450" algn="just">
              <a:lnSpc>
                <a:spcPct val="170000"/>
              </a:lnSpc>
              <a:buFont typeface="Wingdings" panose="05000000000000000000" pitchFamily="2" charset="2"/>
              <a:buChar char="l"/>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隔爆型</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：电气设备的一种防爆型式，其外壳能够承受通过外壳任何接合面或者结构间隙进入外壳内部的爆炸性混合物在内部爆炸而不损坏，并且不会引起外部由一种、多种气体或蒸气形成的爆炸性气体环境的点燃；</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171450" indent="-171450" algn="just">
              <a:lnSpc>
                <a:spcPct val="170000"/>
              </a:lnSpc>
              <a:buFont typeface="Wingdings" panose="05000000000000000000" pitchFamily="2" charset="2"/>
              <a:buChar char="l"/>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隔爆外壳</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：内部装了可能点燃爆炸性气体环境的部件，能承受内部爆炸性混合物爆炸产生的压力，并阻止爆炸传播到外壳周围爆炸性气体环境的外壳</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TextBox 1"/>
          <p:cNvSpPr txBox="1"/>
          <p:nvPr/>
        </p:nvSpPr>
        <p:spPr>
          <a:xfrm>
            <a:off x="739775" y="1066800"/>
            <a:ext cx="5131435"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隔爆型 “d”</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2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287385" y="1709103"/>
            <a:ext cx="3084830" cy="197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Ⅱ类防爆电气设备</a:t>
            </a:r>
            <a:r>
              <a:rPr lang="en-US" altLang="zh-CN" dirty="0"/>
              <a:t>-</a:t>
            </a:r>
            <a:r>
              <a:rPr lang="zh-CN" altLang="en-US" dirty="0"/>
              <a:t>本安型定义</a:t>
            </a:r>
            <a:endParaRPr lang="zh-CN" altLang="en-US" dirty="0"/>
          </a:p>
        </p:txBody>
      </p:sp>
      <p:sp>
        <p:nvSpPr>
          <p:cNvPr id="23" name="矩形 22"/>
          <p:cNvSpPr/>
          <p:nvPr/>
        </p:nvSpPr>
        <p:spPr>
          <a:xfrm>
            <a:off x="367030" y="861695"/>
            <a:ext cx="11182350" cy="3060000"/>
          </a:xfrm>
          <a:prstGeom prst="rect">
            <a:avLst/>
          </a:prstGeom>
          <a:gradFill>
            <a:gsLst>
              <a:gs pos="0">
                <a:srgbClr val="92BFB5"/>
              </a:gs>
              <a:gs pos="100000">
                <a:srgbClr val="52A4AE"/>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6" name="TextBox 74"/>
          <p:cNvSpPr txBox="1"/>
          <p:nvPr/>
        </p:nvSpPr>
        <p:spPr>
          <a:xfrm>
            <a:off x="739775" y="1596390"/>
            <a:ext cx="7292340" cy="2181225"/>
          </a:xfrm>
          <a:prstGeom prst="rect">
            <a:avLst/>
          </a:prstGeom>
          <a:noFill/>
        </p:spPr>
        <p:txBody>
          <a:bodyPr wrap="square" rtlCol="0">
            <a:spAutoFit/>
          </a:bodyPr>
          <a:lstStyle/>
          <a:p>
            <a:pPr marL="171450" indent="-171450" algn="just">
              <a:lnSpc>
                <a:spcPct val="170000"/>
              </a:lnSpc>
              <a:buFont typeface="Wingdings" panose="05000000000000000000" pitchFamily="2" charset="2"/>
              <a:buChar char="l"/>
            </a:pPr>
            <a:r>
              <a:rPr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本质安全型</a:t>
            </a:r>
            <a:r>
              <a:rPr 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：电气设备的一种防爆型式，它将设备内部和暴露于潜在爆炸性环境的连接导线可能产生的电火花或热效应能量限制在不能产生点燃的水平；</a:t>
            </a:r>
            <a:endPar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171450" indent="-171450" algn="just">
              <a:lnSpc>
                <a:spcPct val="170000"/>
              </a:lnSpc>
              <a:buFont typeface="Wingdings" panose="05000000000000000000" pitchFamily="2" charset="2"/>
              <a:buChar char="l"/>
            </a:pPr>
            <a:r>
              <a:rPr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本质安全设备</a:t>
            </a:r>
            <a:r>
              <a:rPr 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：所有电路为本质安全电路的电气设备；</a:t>
            </a:r>
            <a:endPar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171450" indent="-171450" algn="just">
              <a:lnSpc>
                <a:spcPct val="170000"/>
              </a:lnSpc>
              <a:buFont typeface="Wingdings" panose="05000000000000000000" pitchFamily="2" charset="2"/>
              <a:buChar char="l"/>
            </a:pPr>
            <a:r>
              <a:rPr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本质安全电路</a:t>
            </a:r>
            <a:r>
              <a:rPr 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：正常工作和规定的故障条件，产生的任何电火花或任何热效应均不能点燃规定的爆炸性气体环境</a:t>
            </a:r>
            <a:endPar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TextBox 1"/>
          <p:cNvSpPr txBox="1"/>
          <p:nvPr/>
        </p:nvSpPr>
        <p:spPr>
          <a:xfrm>
            <a:off x="739775" y="1066800"/>
            <a:ext cx="5131435" cy="46037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本质安全型“i”</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3" name="图片 2"/>
          <p:cNvPicPr>
            <a:picLocks noChangeAspect="1"/>
          </p:cNvPicPr>
          <p:nvPr/>
        </p:nvPicPr>
        <p:blipFill>
          <a:blip r:embed="rId1"/>
          <a:stretch>
            <a:fillRect/>
          </a:stretch>
        </p:blipFill>
        <p:spPr>
          <a:xfrm>
            <a:off x="8218170" y="1725930"/>
            <a:ext cx="3154680" cy="1922145"/>
          </a:xfrm>
          <a:prstGeom prst="rect">
            <a:avLst/>
          </a:prstGeom>
        </p:spPr>
      </p:pic>
      <p:sp>
        <p:nvSpPr>
          <p:cNvPr id="11" name="TextBox 9"/>
          <p:cNvSpPr txBox="1"/>
          <p:nvPr/>
        </p:nvSpPr>
        <p:spPr>
          <a:xfrm>
            <a:off x="739775" y="3925570"/>
            <a:ext cx="10236200" cy="2399665"/>
          </a:xfrm>
          <a:prstGeom prst="rect">
            <a:avLst/>
          </a:prstGeom>
          <a:noFill/>
        </p:spPr>
        <p:txBody>
          <a:bodyPr wrap="square" rtlCol="0">
            <a:spAutoFit/>
          </a:bodyPr>
          <a:lstStyle/>
          <a:p>
            <a:pPr marL="0" indent="0">
              <a:lnSpc>
                <a:spcPts val="2000"/>
              </a:lnSpc>
              <a:buFont typeface="Wingdings" panose="05000000000000000000" charset="0"/>
              <a:buNone/>
            </a:pPr>
            <a:r>
              <a:rPr lang="zh-CN" altLang="en-US" sz="1600" b="1" u="sng" dirty="0">
                <a:latin typeface="+mn-lt"/>
                <a:sym typeface="+mn-ea"/>
              </a:rPr>
              <a:t>本安型设备保护等级又细分为</a:t>
            </a:r>
            <a:r>
              <a:rPr lang="en-US" altLang="zh-CN" sz="1600" b="1" u="sng" dirty="0">
                <a:latin typeface="+mn-lt"/>
                <a:sym typeface="+mn-ea"/>
              </a:rPr>
              <a:t>3</a:t>
            </a:r>
            <a:r>
              <a:rPr lang="zh-CN" altLang="en-US" sz="1600" b="1" u="sng" dirty="0">
                <a:latin typeface="+mn-lt"/>
                <a:sym typeface="+mn-ea"/>
              </a:rPr>
              <a:t>类</a:t>
            </a:r>
            <a:r>
              <a:rPr lang="zh-CN" altLang="en-US" sz="1600" u="sng" dirty="0">
                <a:latin typeface="+mn-lt"/>
                <a:sym typeface="+mn-ea"/>
              </a:rPr>
              <a:t>：</a:t>
            </a:r>
            <a:endParaRPr lang="en-US" altLang="zh-CN" sz="1600" b="1" u="sng" dirty="0" err="1">
              <a:latin typeface="+mn-lt"/>
            </a:endParaRPr>
          </a:p>
          <a:p>
            <a:pPr marL="285750" indent="-285750">
              <a:lnSpc>
                <a:spcPts val="2000"/>
              </a:lnSpc>
              <a:buFont typeface="Wingdings" panose="05000000000000000000" charset="0"/>
              <a:buChar char="p"/>
            </a:pPr>
            <a:r>
              <a:rPr lang="en-US" altLang="zh-CN" sz="1400" b="1" dirty="0" err="1">
                <a:latin typeface="+mn-lt"/>
              </a:rPr>
              <a:t>ia</a:t>
            </a:r>
            <a:r>
              <a:rPr lang="en-US" altLang="zh-CN" sz="1400" b="1" dirty="0">
                <a:latin typeface="+mn-lt"/>
              </a:rPr>
              <a:t>(</a:t>
            </a:r>
            <a:r>
              <a:rPr lang="zh-CN" altLang="en-US" sz="1400" b="1" dirty="0">
                <a:latin typeface="+mn-lt"/>
              </a:rPr>
              <a:t>等级最高</a:t>
            </a:r>
            <a:r>
              <a:rPr lang="en-US" altLang="zh-CN" sz="1400" b="1" dirty="0">
                <a:latin typeface="+mn-lt"/>
              </a:rPr>
              <a:t>):  </a:t>
            </a:r>
            <a:r>
              <a:rPr lang="zh-CN" altLang="en-US" sz="1400" dirty="0">
                <a:latin typeface="+mn-lt"/>
              </a:rPr>
              <a:t>施加</a:t>
            </a:r>
            <a:r>
              <a:rPr lang="en-US" altLang="zh-CN" sz="1400" dirty="0">
                <a:latin typeface="+mn-lt"/>
              </a:rPr>
              <a:t>Um</a:t>
            </a:r>
            <a:r>
              <a:rPr lang="zh-CN" altLang="en-US" sz="1400" dirty="0">
                <a:latin typeface="+mn-lt"/>
              </a:rPr>
              <a:t>和</a:t>
            </a:r>
            <a:r>
              <a:rPr lang="en-US" altLang="zh-CN" sz="1400" dirty="0" err="1">
                <a:latin typeface="+mn-lt"/>
              </a:rPr>
              <a:t>Ui</a:t>
            </a:r>
            <a:r>
              <a:rPr lang="zh-CN" altLang="en-US" sz="1400" dirty="0">
                <a:latin typeface="+mn-lt"/>
              </a:rPr>
              <a:t>后</a:t>
            </a:r>
            <a:r>
              <a:rPr lang="en-US" altLang="zh-CN" sz="1400" dirty="0">
                <a:latin typeface="+mn-lt"/>
              </a:rPr>
              <a:t>,</a:t>
            </a:r>
            <a:r>
              <a:rPr lang="zh-CN" altLang="en-US" sz="1400" dirty="0">
                <a:latin typeface="+mn-lt"/>
              </a:rPr>
              <a:t>在下列每一种情况下，“</a:t>
            </a:r>
            <a:r>
              <a:rPr lang="en-US" altLang="zh-CN" sz="1400" dirty="0" err="1">
                <a:latin typeface="+mn-lt"/>
              </a:rPr>
              <a:t>ia</a:t>
            </a:r>
            <a:r>
              <a:rPr lang="zh-CN" altLang="en-US" sz="1400" dirty="0">
                <a:latin typeface="+mn-lt"/>
              </a:rPr>
              <a:t>”保护等级电气设备中的本质安全电路应不能引起点燃；</a:t>
            </a:r>
            <a:endParaRPr lang="en-US" altLang="zh-CN" sz="1400" dirty="0">
              <a:latin typeface="+mn-lt"/>
            </a:endParaRPr>
          </a:p>
          <a:p>
            <a:pPr marL="285750" indent="-285750">
              <a:lnSpc>
                <a:spcPts val="2000"/>
              </a:lnSpc>
              <a:buFont typeface="Arial" panose="020B0604020202020204" pitchFamily="34" charset="0"/>
              <a:buChar char="•"/>
            </a:pPr>
            <a:r>
              <a:rPr lang="zh-CN" altLang="en-US" sz="1400" dirty="0">
                <a:latin typeface="+mn-lt"/>
              </a:rPr>
              <a:t>正常工作和施加最不利条件下的非计数故障；</a:t>
            </a:r>
            <a:endParaRPr lang="en-US" altLang="zh-CN" sz="1400" dirty="0">
              <a:latin typeface="+mn-lt"/>
            </a:endParaRPr>
          </a:p>
          <a:p>
            <a:pPr marL="285750" indent="-285750">
              <a:lnSpc>
                <a:spcPts val="2000"/>
              </a:lnSpc>
              <a:buFont typeface="Arial" panose="020B0604020202020204" pitchFamily="34" charset="0"/>
              <a:buChar char="•"/>
            </a:pPr>
            <a:r>
              <a:rPr lang="zh-CN" altLang="en-US" sz="1400" dirty="0">
                <a:latin typeface="+mn-lt"/>
              </a:rPr>
              <a:t>正常工作和施加一个计数故障加上最不利条件下的非计数故障；</a:t>
            </a:r>
            <a:endParaRPr lang="en-US" altLang="zh-CN" sz="1400" dirty="0">
              <a:latin typeface="+mn-lt"/>
            </a:endParaRPr>
          </a:p>
          <a:p>
            <a:pPr marL="285750" indent="-285750">
              <a:lnSpc>
                <a:spcPts val="2000"/>
              </a:lnSpc>
              <a:buFont typeface="Arial" panose="020B0604020202020204" pitchFamily="34" charset="0"/>
              <a:buChar char="•"/>
            </a:pPr>
            <a:r>
              <a:rPr lang="zh-CN" altLang="en-US" sz="1400" dirty="0">
                <a:latin typeface="+mn-lt"/>
              </a:rPr>
              <a:t>正常工作和施加二个计数故障加上最不利条件下的非计数故障；</a:t>
            </a:r>
            <a:endParaRPr lang="en-US" altLang="zh-CN" sz="1400" dirty="0">
              <a:latin typeface="+mn-lt"/>
            </a:endParaRPr>
          </a:p>
          <a:p>
            <a:pPr marL="285750" indent="-285750">
              <a:lnSpc>
                <a:spcPts val="2000"/>
              </a:lnSpc>
              <a:buFont typeface="Wingdings" panose="05000000000000000000" charset="0"/>
              <a:buChar char="p"/>
            </a:pPr>
            <a:r>
              <a:rPr lang="en-US" altLang="zh-CN" sz="1400" b="1" dirty="0">
                <a:latin typeface="+mn-lt"/>
              </a:rPr>
              <a:t>ib(</a:t>
            </a:r>
            <a:r>
              <a:rPr lang="zh-CN" altLang="en-US" sz="1400" b="1" dirty="0">
                <a:latin typeface="+mn-lt"/>
              </a:rPr>
              <a:t>等级中间</a:t>
            </a:r>
            <a:r>
              <a:rPr lang="en-US" altLang="zh-CN" sz="1400" b="1" dirty="0">
                <a:latin typeface="+mn-lt"/>
              </a:rPr>
              <a:t>):  </a:t>
            </a:r>
            <a:r>
              <a:rPr lang="zh-CN" altLang="en-US" sz="1400" dirty="0">
                <a:latin typeface="+mn-lt"/>
              </a:rPr>
              <a:t>施加</a:t>
            </a:r>
            <a:r>
              <a:rPr lang="en-US" altLang="zh-CN" sz="1400" dirty="0">
                <a:latin typeface="+mn-lt"/>
              </a:rPr>
              <a:t>Um</a:t>
            </a:r>
            <a:r>
              <a:rPr lang="zh-CN" altLang="en-US" sz="1400" dirty="0">
                <a:latin typeface="+mn-lt"/>
              </a:rPr>
              <a:t>或</a:t>
            </a:r>
            <a:r>
              <a:rPr lang="en-US" altLang="zh-CN" sz="1400" dirty="0" err="1">
                <a:latin typeface="+mn-lt"/>
              </a:rPr>
              <a:t>Ui</a:t>
            </a:r>
            <a:r>
              <a:rPr lang="zh-CN" altLang="en-US" sz="1400" dirty="0">
                <a:latin typeface="+mn-lt"/>
              </a:rPr>
              <a:t>后</a:t>
            </a:r>
            <a:r>
              <a:rPr lang="en-US" altLang="zh-CN" sz="1400" dirty="0">
                <a:latin typeface="+mn-lt"/>
              </a:rPr>
              <a:t>,</a:t>
            </a:r>
            <a:r>
              <a:rPr lang="zh-CN" altLang="en-US" sz="1400" dirty="0">
                <a:latin typeface="+mn-lt"/>
              </a:rPr>
              <a:t>在下列每一种情况下，“</a:t>
            </a:r>
            <a:r>
              <a:rPr lang="en-US" altLang="zh-CN" sz="1400" dirty="0">
                <a:latin typeface="+mn-lt"/>
              </a:rPr>
              <a:t>ib</a:t>
            </a:r>
            <a:r>
              <a:rPr lang="zh-CN" altLang="en-US" sz="1400" dirty="0">
                <a:latin typeface="+mn-lt"/>
              </a:rPr>
              <a:t>”保护等级电气设备中的本质安全电路应不能引起点燃；</a:t>
            </a:r>
            <a:endParaRPr lang="en-US" altLang="zh-CN" sz="1400" dirty="0">
              <a:latin typeface="+mn-lt"/>
            </a:endParaRPr>
          </a:p>
          <a:p>
            <a:pPr marL="285750" indent="-285750">
              <a:lnSpc>
                <a:spcPts val="2000"/>
              </a:lnSpc>
              <a:buFont typeface="Arial" panose="020B0604020202020204" pitchFamily="34" charset="0"/>
              <a:buChar char="•"/>
            </a:pPr>
            <a:r>
              <a:rPr lang="zh-CN" altLang="en-US" sz="1400" dirty="0">
                <a:latin typeface="+mn-lt"/>
              </a:rPr>
              <a:t>正常工作和施加最不利条件下的非计数故障；</a:t>
            </a:r>
            <a:endParaRPr lang="en-US" altLang="zh-CN" sz="1400" dirty="0">
              <a:latin typeface="+mn-lt"/>
            </a:endParaRPr>
          </a:p>
          <a:p>
            <a:pPr marL="285750" indent="-285750">
              <a:lnSpc>
                <a:spcPts val="2000"/>
              </a:lnSpc>
              <a:buFont typeface="Arial" panose="020B0604020202020204" pitchFamily="34" charset="0"/>
              <a:buChar char="•"/>
            </a:pPr>
            <a:r>
              <a:rPr lang="zh-CN" altLang="en-US" sz="1400" dirty="0">
                <a:latin typeface="+mn-lt"/>
              </a:rPr>
              <a:t>正常工作和施加一个计数故障加上最不利条件下的非计数故障；</a:t>
            </a:r>
            <a:endParaRPr lang="en-US" altLang="zh-CN" sz="1400" dirty="0">
              <a:latin typeface="+mn-lt"/>
            </a:endParaRPr>
          </a:p>
          <a:p>
            <a:pPr marL="285750" indent="-285750">
              <a:lnSpc>
                <a:spcPts val="2000"/>
              </a:lnSpc>
              <a:buFont typeface="Wingdings" panose="05000000000000000000" charset="0"/>
              <a:buChar char="p"/>
            </a:pPr>
            <a:r>
              <a:rPr lang="en-US" altLang="zh-CN" sz="1400" b="1" dirty="0" err="1">
                <a:latin typeface="+mn-lt"/>
              </a:rPr>
              <a:t>ic</a:t>
            </a:r>
            <a:r>
              <a:rPr lang="en-US" altLang="zh-CN" sz="1400" b="1" dirty="0">
                <a:latin typeface="+mn-lt"/>
              </a:rPr>
              <a:t>(</a:t>
            </a:r>
            <a:r>
              <a:rPr lang="zh-CN" altLang="en-US" sz="1400" b="1" dirty="0">
                <a:latin typeface="+mn-lt"/>
              </a:rPr>
              <a:t>等级最低</a:t>
            </a:r>
            <a:r>
              <a:rPr lang="en-US" altLang="zh-CN" sz="1400" b="1" dirty="0">
                <a:latin typeface="+mn-lt"/>
              </a:rPr>
              <a:t>):   </a:t>
            </a:r>
            <a:r>
              <a:rPr lang="zh-CN" altLang="en-US" sz="1400" dirty="0">
                <a:latin typeface="+mn-lt"/>
              </a:rPr>
              <a:t>施加</a:t>
            </a:r>
            <a:r>
              <a:rPr lang="en-US" altLang="zh-CN" sz="1400" dirty="0">
                <a:latin typeface="+mn-lt"/>
              </a:rPr>
              <a:t>Um</a:t>
            </a:r>
            <a:r>
              <a:rPr lang="zh-CN" altLang="en-US" sz="1400" dirty="0">
                <a:latin typeface="+mn-lt"/>
              </a:rPr>
              <a:t>或</a:t>
            </a:r>
            <a:r>
              <a:rPr lang="en-US" altLang="zh-CN" sz="1400" dirty="0" err="1">
                <a:latin typeface="+mn-lt"/>
              </a:rPr>
              <a:t>Ui</a:t>
            </a:r>
            <a:r>
              <a:rPr lang="zh-CN" altLang="en-US" sz="1400" dirty="0">
                <a:latin typeface="+mn-lt"/>
              </a:rPr>
              <a:t>后，在正常工作情况下，“</a:t>
            </a:r>
            <a:r>
              <a:rPr lang="en-US" altLang="zh-CN" sz="1400" dirty="0" err="1">
                <a:latin typeface="+mn-lt"/>
              </a:rPr>
              <a:t>ic</a:t>
            </a:r>
            <a:r>
              <a:rPr lang="en-US" altLang="zh-CN" sz="1400" dirty="0">
                <a:latin typeface="+mn-lt"/>
              </a:rPr>
              <a:t>”</a:t>
            </a:r>
            <a:r>
              <a:rPr lang="zh-CN" altLang="en-US" sz="1400" dirty="0">
                <a:latin typeface="+mn-lt"/>
              </a:rPr>
              <a:t>保护等级电气设备中的本质安全电路不能引起点燃；</a:t>
            </a:r>
            <a:endParaRPr lang="en-US" altLang="zh-CN" sz="1200" dirty="0">
              <a:solidFill>
                <a:srgbClr val="0000FF"/>
              </a:solidFill>
              <a:latin typeface="+mn-lt"/>
            </a:endParaRPr>
          </a:p>
        </p:txBody>
      </p:sp>
      <p:sp>
        <p:nvSpPr>
          <p:cNvPr id="22" name="TextBox 7"/>
          <p:cNvSpPr txBox="1"/>
          <p:nvPr/>
        </p:nvSpPr>
        <p:spPr>
          <a:xfrm>
            <a:off x="739775" y="6278157"/>
            <a:ext cx="11160000" cy="460375"/>
          </a:xfrm>
          <a:prstGeom prst="rect">
            <a:avLst/>
          </a:prstGeom>
          <a:noFill/>
        </p:spPr>
        <p:txBody>
          <a:bodyPr wrap="square" rtlCol="0">
            <a:spAutoFit/>
          </a:bodyPr>
          <a:lstStyle/>
          <a:p>
            <a:pPr>
              <a:lnSpc>
                <a:spcPct val="150000"/>
              </a:lnSpc>
            </a:pPr>
            <a:r>
              <a:rPr lang="zh-CN" altLang="en-US" sz="1600" i="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注：</a:t>
            </a:r>
            <a:r>
              <a:rPr sz="1600" i="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本安型设备应用时需配接安全栅</a:t>
            </a:r>
            <a:r>
              <a:rPr lang="zh-CN" sz="1600" i="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600" i="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a:t>Ⅲ类防爆电气设备的保护外壳的定义</a:t>
            </a:r>
            <a:endParaRPr lang="zh-CN" altLang="en-US"/>
          </a:p>
        </p:txBody>
      </p:sp>
      <p:sp>
        <p:nvSpPr>
          <p:cNvPr id="10" name="TextBox 4"/>
          <p:cNvSpPr txBox="1"/>
          <p:nvPr/>
        </p:nvSpPr>
        <p:spPr>
          <a:xfrm>
            <a:off x="634519" y="1660819"/>
            <a:ext cx="8253888" cy="368300"/>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、尘密外壳 </a:t>
            </a:r>
            <a:r>
              <a:rPr lang="en-US" altLang="zh-CN" b="1" dirty="0">
                <a:latin typeface="微软雅黑" panose="020B0503020204020204" pitchFamily="34" charset="-122"/>
                <a:ea typeface="微软雅黑" panose="020B0503020204020204" pitchFamily="34" charset="-122"/>
              </a:rPr>
              <a:t>dust-tight enclosure</a:t>
            </a:r>
            <a:r>
              <a:rPr lang="zh-CN" altLang="en-US" b="1" dirty="0">
                <a:latin typeface="微软雅黑" panose="020B0503020204020204" pitchFamily="34" charset="-122"/>
                <a:ea typeface="微软雅黑" panose="020B0503020204020204" pitchFamily="34" charset="-122"/>
              </a:rPr>
              <a:t>：能够阻止所有可见粉尘颗粒进入的外壳。</a:t>
            </a:r>
            <a:endParaRPr lang="en-US" altLang="zh-CN" dirty="0">
              <a:latin typeface="微软雅黑" panose="020B0503020204020204" pitchFamily="34" charset="-122"/>
              <a:ea typeface="微软雅黑" panose="020B0503020204020204" pitchFamily="34" charset="-122"/>
            </a:endParaRPr>
          </a:p>
        </p:txBody>
      </p:sp>
      <p:sp>
        <p:nvSpPr>
          <p:cNvPr id="11" name="TextBox 5"/>
          <p:cNvSpPr txBox="1"/>
          <p:nvPr/>
        </p:nvSpPr>
        <p:spPr>
          <a:xfrm>
            <a:off x="634519" y="2625043"/>
            <a:ext cx="10311844" cy="645160"/>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、防尘外壳 </a:t>
            </a:r>
            <a:r>
              <a:rPr lang="en-US" altLang="zh-CN" b="1" dirty="0">
                <a:latin typeface="微软雅黑" panose="020B0503020204020204" pitchFamily="34" charset="-122"/>
                <a:ea typeface="微软雅黑" panose="020B0503020204020204" pitchFamily="34" charset="-122"/>
              </a:rPr>
              <a:t>dust-protected enclosure</a:t>
            </a:r>
            <a:r>
              <a:rPr lang="zh-CN" altLang="en-US" b="1" dirty="0">
                <a:latin typeface="微软雅黑" panose="020B0503020204020204" pitchFamily="34" charset="-122"/>
                <a:ea typeface="微软雅黑" panose="020B0503020204020204" pitchFamily="34" charset="-122"/>
              </a:rPr>
              <a:t>：不能完全阻止粉尘进入 但其进入量不会妨碍</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      设备安全运行的外壳。粉尘不应堆积在该外壳内易产生点燃危险的位置。</a:t>
            </a:r>
            <a:endParaRPr lang="en-US" altLang="zh-CN" b="1" dirty="0">
              <a:latin typeface="微软雅黑" panose="020B0503020204020204" pitchFamily="34" charset="-122"/>
              <a:ea typeface="微软雅黑" panose="020B0503020204020204" pitchFamily="34" charset="-122"/>
            </a:endParaRPr>
          </a:p>
        </p:txBody>
      </p:sp>
      <p:sp>
        <p:nvSpPr>
          <p:cNvPr id="5" name="TextBox 4"/>
          <p:cNvSpPr txBox="1"/>
          <p:nvPr/>
        </p:nvSpPr>
        <p:spPr>
          <a:xfrm>
            <a:off x="1019497" y="4662045"/>
            <a:ext cx="8253888" cy="64516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我司金属外壳的防爆设备，大部分都取得了粉尘环境的防爆证书，部分设备没有取得粉尘环境的防爆证书。</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a:t>Ⅲ类防爆电气设备的防爆型式分类</a:t>
            </a:r>
            <a:endParaRPr lang="zh-CN" altLang="en-US"/>
          </a:p>
        </p:txBody>
      </p:sp>
      <p:sp>
        <p:nvSpPr>
          <p:cNvPr id="6" name="TextBox 9"/>
          <p:cNvSpPr txBox="1"/>
          <p:nvPr/>
        </p:nvSpPr>
        <p:spPr>
          <a:xfrm>
            <a:off x="564309" y="1295872"/>
            <a:ext cx="11429327" cy="1323439"/>
          </a:xfrm>
          <a:prstGeom prst="rect">
            <a:avLst/>
          </a:prstGeom>
          <a:noFill/>
        </p:spPr>
        <p:txBody>
          <a:bodyPr wrap="square" rtlCol="0">
            <a:spAutoFit/>
          </a:bodyPr>
          <a:lstStyle/>
          <a:p>
            <a:r>
              <a:rPr lang="zh-CN" altLang="en-US" sz="1600" b="1" dirty="0">
                <a:latin typeface="+mn-lt"/>
              </a:rPr>
              <a:t>粉尘环境分为四种防爆型式：</a:t>
            </a:r>
            <a:endParaRPr lang="en-US" altLang="zh-CN" sz="1600" b="1" dirty="0">
              <a:latin typeface="+mn-lt"/>
            </a:endParaRPr>
          </a:p>
          <a:p>
            <a:r>
              <a:rPr lang="zh-CN" altLang="en-US" sz="1600" dirty="0">
                <a:latin typeface="+mn-lt"/>
              </a:rPr>
              <a:t>本质安全型</a:t>
            </a:r>
            <a:r>
              <a:rPr lang="en-US" altLang="zh-CN" sz="1600" dirty="0">
                <a:latin typeface="+mn-lt"/>
              </a:rPr>
              <a:t>:   </a:t>
            </a:r>
            <a:r>
              <a:rPr lang="en-US" altLang="zh-CN" sz="1600" dirty="0" err="1">
                <a:latin typeface="+mn-lt"/>
              </a:rPr>
              <a:t>iD</a:t>
            </a:r>
            <a:r>
              <a:rPr lang="en-US" altLang="zh-CN" sz="1600" dirty="0">
                <a:latin typeface="+mn-lt"/>
              </a:rPr>
              <a:t>;</a:t>
            </a:r>
            <a:endParaRPr lang="en-US" altLang="zh-CN" sz="1600" dirty="0">
              <a:latin typeface="+mn-lt"/>
            </a:endParaRPr>
          </a:p>
          <a:p>
            <a:r>
              <a:rPr lang="zh-CN" altLang="en-US" sz="1600" b="1" dirty="0">
                <a:solidFill>
                  <a:srgbClr val="0000CC"/>
                </a:solidFill>
                <a:latin typeface="+mn-lt"/>
              </a:rPr>
              <a:t>外壳保护型：</a:t>
            </a:r>
            <a:r>
              <a:rPr lang="en-US" altLang="zh-CN" sz="1600" b="1" dirty="0" err="1">
                <a:solidFill>
                  <a:srgbClr val="0000CC"/>
                </a:solidFill>
                <a:latin typeface="+mn-lt"/>
              </a:rPr>
              <a:t>tD</a:t>
            </a:r>
            <a:r>
              <a:rPr lang="en-US" altLang="zh-CN" sz="1600" b="1" dirty="0">
                <a:solidFill>
                  <a:srgbClr val="0000CC"/>
                </a:solidFill>
                <a:latin typeface="+mn-lt"/>
              </a:rPr>
              <a:t>;</a:t>
            </a:r>
            <a:r>
              <a:rPr lang="zh-CN" altLang="en-US" sz="1600" b="1" dirty="0">
                <a:solidFill>
                  <a:srgbClr val="0000CC"/>
                </a:solidFill>
                <a:latin typeface="+mn-lt"/>
              </a:rPr>
              <a:t>（青鸟产品的防爆型式）</a:t>
            </a:r>
            <a:endParaRPr lang="en-US" altLang="zh-CN" sz="1600" b="1" dirty="0">
              <a:solidFill>
                <a:srgbClr val="0000CC"/>
              </a:solidFill>
              <a:latin typeface="+mn-lt"/>
            </a:endParaRPr>
          </a:p>
          <a:p>
            <a:r>
              <a:rPr lang="zh-CN" altLang="en-US" sz="1600" dirty="0">
                <a:latin typeface="+mn-lt"/>
              </a:rPr>
              <a:t>浇封保护型</a:t>
            </a:r>
            <a:r>
              <a:rPr lang="en-US" altLang="zh-CN" sz="1600" dirty="0">
                <a:latin typeface="+mn-lt"/>
              </a:rPr>
              <a:t>:  mD;</a:t>
            </a:r>
            <a:endParaRPr lang="en-US" altLang="zh-CN" sz="1600" dirty="0">
              <a:latin typeface="+mn-lt"/>
            </a:endParaRPr>
          </a:p>
          <a:p>
            <a:r>
              <a:rPr lang="zh-CN" altLang="en-US" sz="1600" dirty="0">
                <a:latin typeface="+mn-lt"/>
              </a:rPr>
              <a:t>正压保护型</a:t>
            </a:r>
            <a:r>
              <a:rPr lang="en-US" altLang="zh-CN" sz="1600" dirty="0">
                <a:latin typeface="+mn-lt"/>
              </a:rPr>
              <a:t>:  PD</a:t>
            </a:r>
            <a:r>
              <a:rPr lang="zh-CN" altLang="en-US" sz="1600" dirty="0">
                <a:latin typeface="+mn-lt"/>
              </a:rPr>
              <a:t>。</a:t>
            </a:r>
            <a:endParaRPr lang="en-US" altLang="zh-CN" sz="1600" dirty="0">
              <a:latin typeface="微软雅黑" panose="020B0503020204020204" pitchFamily="34" charset="-122"/>
              <a:ea typeface="微软雅黑" panose="020B0503020204020204" pitchFamily="34" charset="-122"/>
            </a:endParaRPr>
          </a:p>
        </p:txBody>
      </p:sp>
      <p:sp>
        <p:nvSpPr>
          <p:cNvPr id="7" name="TextBox 7"/>
          <p:cNvSpPr txBox="1"/>
          <p:nvPr/>
        </p:nvSpPr>
        <p:spPr>
          <a:xfrm>
            <a:off x="451186" y="3011749"/>
            <a:ext cx="11289627" cy="1077218"/>
          </a:xfrm>
          <a:prstGeom prst="rect">
            <a:avLst/>
          </a:prstGeom>
          <a:noFill/>
        </p:spPr>
        <p:txBody>
          <a:bodyPr wrap="square" rtlCol="0">
            <a:spAutoFit/>
          </a:bodyPr>
          <a:lstStyle/>
          <a:p>
            <a:r>
              <a:rPr lang="zh-CN" altLang="en-US" sz="1600" b="1" dirty="0">
                <a:latin typeface="+mn-lt"/>
              </a:rPr>
              <a:t>外壳保护型“</a:t>
            </a:r>
            <a:r>
              <a:rPr lang="en-US" altLang="zh-CN" sz="1600" b="1" dirty="0" err="1">
                <a:latin typeface="+mn-lt"/>
              </a:rPr>
              <a:t>tD</a:t>
            </a:r>
            <a:r>
              <a:rPr lang="en-US" altLang="zh-CN" sz="1600" b="1" dirty="0">
                <a:latin typeface="+mn-lt"/>
              </a:rPr>
              <a:t>”</a:t>
            </a:r>
            <a:r>
              <a:rPr lang="zh-CN" altLang="en-US" sz="1600" b="1" dirty="0">
                <a:latin typeface="+mn-lt"/>
              </a:rPr>
              <a:t> ：</a:t>
            </a:r>
            <a:r>
              <a:rPr lang="zh-CN" altLang="en-US" sz="1600" dirty="0">
                <a:latin typeface="微软雅黑" panose="020B0503020204020204" pitchFamily="34" charset="-122"/>
                <a:ea typeface="微软雅黑" panose="020B0503020204020204" pitchFamily="34" charset="-122"/>
              </a:rPr>
              <a:t>所有的电气设备由外壳保护以避免粉尘层或粉尘云被点燃的防爆型式；又分为</a:t>
            </a: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型和</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型两种，保护</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水平一样。</a:t>
            </a:r>
            <a:r>
              <a:rPr lang="en-US" altLang="zh-CN" sz="1600" dirty="0">
                <a:latin typeface="微软雅黑" panose="020B0503020204020204" pitchFamily="34" charset="-122"/>
                <a:ea typeface="微软雅黑" panose="020B0503020204020204" pitchFamily="34" charset="-122"/>
              </a:rPr>
              <a:t>  </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外壳保护型又细分为</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型和</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B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型，A型和B型两种型式通用，采用哪种要求均不会混淆这两种型式对设备的要求和选型/安装的要求。他们使用了不同的方法，主要差别是:</a:t>
            </a:r>
            <a:r>
              <a:rPr lang="en-US" altLang="zh-CN" sz="1600" b="1" dirty="0">
                <a:latin typeface="+mn-lt"/>
              </a:rPr>
              <a:t>                        </a:t>
            </a:r>
            <a:endParaRPr lang="en-US" altLang="zh-CN" sz="1000" dirty="0">
              <a:latin typeface="+mn-lt"/>
            </a:endParaRPr>
          </a:p>
        </p:txBody>
      </p:sp>
      <p:pic>
        <p:nvPicPr>
          <p:cNvPr id="10" name="图片 9"/>
          <p:cNvPicPr>
            <a:picLocks noChangeAspect="1"/>
          </p:cNvPicPr>
          <p:nvPr/>
        </p:nvPicPr>
        <p:blipFill>
          <a:blip r:embed="rId1"/>
          <a:stretch>
            <a:fillRect/>
          </a:stretch>
        </p:blipFill>
        <p:spPr>
          <a:xfrm>
            <a:off x="1620189" y="4481405"/>
            <a:ext cx="7880014" cy="1823053"/>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a:t>Ⅱ类防爆电气设备的最高表面温度分组</a:t>
            </a:r>
            <a:endParaRPr lang="zh-CN" altLang="en-US"/>
          </a:p>
        </p:txBody>
      </p:sp>
      <p:sp>
        <p:nvSpPr>
          <p:cNvPr id="8" name="TextBox 5"/>
          <p:cNvSpPr txBox="1"/>
          <p:nvPr/>
        </p:nvSpPr>
        <p:spPr>
          <a:xfrm>
            <a:off x="844550" y="4740866"/>
            <a:ext cx="10311844" cy="1337945"/>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爆炸性气体混合物按引燃温度同样分为</a:t>
            </a: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组，分别对应电气设备的温度分组，所以电气设备的表面最高温度要适用于爆炸性气体混合物的引燃温度，不能高于气体混合物的引燃温度。</a:t>
            </a: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00CC"/>
                </a:solidFill>
                <a:latin typeface="微软雅黑" panose="020B0503020204020204" pitchFamily="34" charset="-122"/>
                <a:ea typeface="微软雅黑" panose="020B0503020204020204" pitchFamily="34" charset="-122"/>
              </a:rPr>
              <a:t>Ex</a:t>
            </a:r>
            <a:r>
              <a:rPr lang="zh-CN" altLang="en-US" b="1" dirty="0">
                <a:solidFill>
                  <a:srgbClr val="0000CC"/>
                </a:solidFill>
                <a:latin typeface="微软雅黑" panose="020B0503020204020204" pitchFamily="34" charset="-122"/>
                <a:ea typeface="微软雅黑" panose="020B0503020204020204" pitchFamily="34" charset="-122"/>
              </a:rPr>
              <a:t>设备电缆引入装置、封堵件和螺纹式管接头不必标志温度组别或最高表面温度。</a:t>
            </a:r>
            <a:endParaRPr lang="en-US" altLang="zh-CN" b="1" dirty="0">
              <a:solidFill>
                <a:srgbClr val="0000CC"/>
              </a:solidFill>
              <a:latin typeface="微软雅黑" panose="020B0503020204020204" pitchFamily="34" charset="-122"/>
              <a:ea typeface="微软雅黑" panose="020B0503020204020204" pitchFamily="34" charset="-122"/>
            </a:endParaRPr>
          </a:p>
        </p:txBody>
      </p:sp>
      <p:graphicFrame>
        <p:nvGraphicFramePr>
          <p:cNvPr id="9" name="Group 69"/>
          <p:cNvGraphicFramePr/>
          <p:nvPr>
            <p:custDataLst>
              <p:tags r:id="rId1"/>
            </p:custDataLst>
          </p:nvPr>
        </p:nvGraphicFramePr>
        <p:xfrm>
          <a:off x="2206905" y="1378615"/>
          <a:ext cx="7277454" cy="3051355"/>
        </p:xfrm>
        <a:graphic>
          <a:graphicData uri="http://schemas.openxmlformats.org/drawingml/2006/table">
            <a:tbl>
              <a:tblPr/>
              <a:tblGrid>
                <a:gridCol w="1397355"/>
                <a:gridCol w="2884975"/>
                <a:gridCol w="2995124"/>
              </a:tblGrid>
              <a:tr h="480581">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电气设备的温度组别</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气体或蒸气的引燃温度（ ℃ ）</a:t>
                      </a:r>
                      <a:endParaRPr kumimoji="0" lang="zh-CN" alt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电气设备最高表面温度（℃）</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778">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T1</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450＜t</a:t>
                      </a:r>
                      <a:endPar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450</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655">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T2</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300＜t≤450</a:t>
                      </a:r>
                      <a:endPar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300</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912">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T3</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200＜t≤300</a:t>
                      </a:r>
                      <a:endPar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200</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865">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T4</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135＜t≤200</a:t>
                      </a:r>
                      <a:endPar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135</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510">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T5</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100＜t≤135</a:t>
                      </a:r>
                      <a:endPar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100</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865">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T6</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85＜t≤100</a:t>
                      </a:r>
                      <a:endParaRPr kumimoji="0" lang="en-US" sz="16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FFFF00"/>
                        </a:buClr>
                        <a:buSzPct val="70000"/>
                        <a:buFont typeface="Monotype Sorts" pitchFamily="2" charset="2"/>
                        <a:buNone/>
                      </a:pP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85</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46045" marB="46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Ⅲ</a:t>
            </a:r>
            <a:r>
              <a:rPr lang="zh-CN" altLang="en-US" dirty="0"/>
              <a:t>类防爆电气设备的最高表面温度分组</a:t>
            </a:r>
            <a:endParaRPr lang="zh-CN" altLang="en-US" dirty="0"/>
          </a:p>
        </p:txBody>
      </p:sp>
      <p:sp>
        <p:nvSpPr>
          <p:cNvPr id="8" name="TextBox 5"/>
          <p:cNvSpPr txBox="1"/>
          <p:nvPr/>
        </p:nvSpPr>
        <p:spPr>
          <a:xfrm>
            <a:off x="625679" y="1000714"/>
            <a:ext cx="9759980" cy="458908"/>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应用于爆炸性粉尘环境的电气设备，将直接标出设备的最高表面温度，不再划分温度组别</a:t>
            </a:r>
            <a:endParaRPr lang="en-US" altLang="zh-CN" b="1"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2423327" y="1875121"/>
            <a:ext cx="7519891" cy="4393644"/>
          </a:xfrm>
          <a:prstGeom prst="rect">
            <a:avLst/>
          </a:prstGeom>
          <a:ln>
            <a:solidFill>
              <a:schemeClr val="tx1"/>
            </a:solid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a:t>Ⅱ电气设备保护级别（EPL）与保护等级的关系</a:t>
            </a:r>
            <a:endParaRPr lang="zh-CN" altLang="en-US"/>
          </a:p>
        </p:txBody>
      </p:sp>
      <p:graphicFrame>
        <p:nvGraphicFramePr>
          <p:cNvPr id="6" name="表格 5"/>
          <p:cNvGraphicFramePr>
            <a:graphicFrameLocks noGrp="1"/>
          </p:cNvGraphicFramePr>
          <p:nvPr>
            <p:custDataLst>
              <p:tags r:id="rId1"/>
            </p:custDataLst>
          </p:nvPr>
        </p:nvGraphicFramePr>
        <p:xfrm>
          <a:off x="2794620" y="1032061"/>
          <a:ext cx="6686264" cy="5495098"/>
        </p:xfrm>
        <a:graphic>
          <a:graphicData uri="http://schemas.openxmlformats.org/drawingml/2006/table">
            <a:tbl>
              <a:tblPr>
                <a:tableStyleId>{5C22544A-7EE6-4342-B048-85BDC9FD1C3A}</a:tableStyleId>
              </a:tblPr>
              <a:tblGrid>
                <a:gridCol w="1380430"/>
                <a:gridCol w="3825969"/>
                <a:gridCol w="1479865"/>
              </a:tblGrid>
              <a:tr h="398071">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设备保护级别（</a:t>
                      </a:r>
                      <a:r>
                        <a:rPr lang="en-US" altLang="zh-CN" sz="1100" u="none" strike="noStrike" dirty="0">
                          <a:effectLst/>
                          <a:latin typeface="微软雅黑" panose="020B0503020204020204" pitchFamily="34" charset="-122"/>
                          <a:ea typeface="微软雅黑" panose="020B0503020204020204" pitchFamily="34" charset="-122"/>
                        </a:rPr>
                        <a:t>EPL</a:t>
                      </a:r>
                      <a:r>
                        <a:rPr lang="zh-CN" altLang="en-US" sz="1100" u="none" strike="noStrike" dirty="0">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电气设备防爆型式</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保护等级</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rowSpan="4">
                  <a:txBody>
                    <a:bodyPr/>
                    <a:lstStyle/>
                    <a:p>
                      <a:pPr algn="ctr" fontAlgn="ctr"/>
                      <a:r>
                        <a:rPr lang="en-US" sz="1100" u="none" strike="noStrike" dirty="0" err="1">
                          <a:effectLst/>
                          <a:latin typeface="微软雅黑" panose="020B0503020204020204" pitchFamily="34" charset="-122"/>
                          <a:ea typeface="微软雅黑" panose="020B0503020204020204" pitchFamily="34" charset="-122"/>
                        </a:rPr>
                        <a:t>Ga</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100" u="none" strike="noStrike" dirty="0">
                          <a:solidFill>
                            <a:srgbClr val="FF0000"/>
                          </a:solidFill>
                          <a:effectLst/>
                          <a:latin typeface="微软雅黑" panose="020B0503020204020204" pitchFamily="34" charset="-122"/>
                          <a:ea typeface="微软雅黑" panose="020B0503020204020204" pitchFamily="34" charset="-122"/>
                        </a:rPr>
                        <a:t>本质安全型</a:t>
                      </a:r>
                      <a:endParaRPr lang="zh-CN" altLang="en-US" sz="11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“ia”</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浇封型</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“ma”</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644">
                <a:tc vMerge="1">
                  <a:tcPr/>
                </a:tc>
                <a:tc>
                  <a:txBody>
                    <a:bodyPr/>
                    <a:lstStyle/>
                    <a:p>
                      <a:pPr algn="l" fontAlgn="b"/>
                      <a:r>
                        <a:rPr lang="zh-CN" altLang="en-US" sz="1100" u="none" strike="noStrike" dirty="0">
                          <a:effectLst/>
                          <a:latin typeface="微软雅黑" panose="020B0503020204020204" pitchFamily="34" charset="-122"/>
                          <a:ea typeface="微软雅黑" panose="020B0503020204020204" pitchFamily="34" charset="-122"/>
                        </a:rPr>
                        <a:t>由两种独立的防爆类型组成，每一种类型达到保护级别“</a:t>
                      </a:r>
                      <a:r>
                        <a:rPr lang="en-US" altLang="zh-CN" sz="1100" u="none" strike="noStrike" dirty="0">
                          <a:effectLst/>
                          <a:latin typeface="微软雅黑" panose="020B0503020204020204" pitchFamily="34" charset="-122"/>
                          <a:ea typeface="微软雅黑" panose="020B0503020204020204" pitchFamily="34" charset="-122"/>
                        </a:rPr>
                        <a:t>Gb”</a:t>
                      </a:r>
                      <a:r>
                        <a:rPr lang="zh-CN" altLang="en-US" sz="1100" u="none" strike="noStrike" dirty="0">
                          <a:effectLst/>
                          <a:latin typeface="微软雅黑" panose="020B0503020204020204" pitchFamily="34" charset="-122"/>
                          <a:ea typeface="微软雅黑" panose="020B0503020204020204" pitchFamily="34" charset="-122"/>
                        </a:rPr>
                        <a:t>的要求</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100" u="none" strike="noStrike" dirty="0">
                          <a:effectLst/>
                          <a:latin typeface="微软雅黑" panose="020B0503020204020204" pitchFamily="34" charset="-122"/>
                          <a:ea typeface="微软雅黑" panose="020B0503020204020204" pitchFamily="34" charset="-122"/>
                        </a:rPr>
                        <a:t>--</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65">
                <a:tc vMerge="1">
                  <a:tcPr/>
                </a:tc>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光辐射式设备和传输系统的保护</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“op is”</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rowSpan="9">
                  <a:txBody>
                    <a:bodyPr/>
                    <a:lstStyle/>
                    <a:p>
                      <a:pPr algn="ctr" fontAlgn="ctr"/>
                      <a:r>
                        <a:rPr lang="en-US" sz="1100" u="none" strike="noStrike" dirty="0">
                          <a:effectLst/>
                          <a:latin typeface="微软雅黑" panose="020B0503020204020204" pitchFamily="34" charset="-122"/>
                          <a:ea typeface="微软雅黑" panose="020B0503020204020204" pitchFamily="34" charset="-122"/>
                        </a:rPr>
                        <a:t>Gb</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100" u="none" strike="noStrike" dirty="0">
                          <a:solidFill>
                            <a:srgbClr val="FF0000"/>
                          </a:solidFill>
                          <a:effectLst/>
                          <a:latin typeface="微软雅黑" panose="020B0503020204020204" pitchFamily="34" charset="-122"/>
                          <a:ea typeface="微软雅黑" panose="020B0503020204020204" pitchFamily="34" charset="-122"/>
                        </a:rPr>
                        <a:t>隔爆型</a:t>
                      </a:r>
                      <a:endParaRPr lang="zh-CN" altLang="en-US" sz="11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“d”</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dirty="0">
                          <a:solidFill>
                            <a:srgbClr val="FF0000"/>
                          </a:solidFill>
                          <a:effectLst/>
                          <a:latin typeface="微软雅黑" panose="020B0503020204020204" pitchFamily="34" charset="-122"/>
                          <a:ea typeface="微软雅黑" panose="020B0503020204020204" pitchFamily="34" charset="-122"/>
                        </a:rPr>
                        <a:t>增安型</a:t>
                      </a:r>
                      <a:endParaRPr lang="zh-CN" altLang="en-US" sz="11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“e”</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dirty="0">
                          <a:solidFill>
                            <a:srgbClr val="FF0000"/>
                          </a:solidFill>
                          <a:effectLst/>
                          <a:latin typeface="微软雅黑" panose="020B0503020204020204" pitchFamily="34" charset="-122"/>
                          <a:ea typeface="微软雅黑" panose="020B0503020204020204" pitchFamily="34" charset="-122"/>
                        </a:rPr>
                        <a:t>本质安全型</a:t>
                      </a:r>
                      <a:endParaRPr lang="zh-CN" altLang="en-US" sz="11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“ib”</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浇封型</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“ma”</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油浸型</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“o”</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65">
                <a:tc vMerge="1">
                  <a:tcPr/>
                </a:tc>
                <a:tc>
                  <a:txBody>
                    <a:bodyPr/>
                    <a:lstStyle/>
                    <a:p>
                      <a:pPr algn="ctr" fontAlgn="b"/>
                      <a:r>
                        <a:rPr lang="zh-CN" altLang="en-US" sz="1100" u="none" strike="noStrike" dirty="0">
                          <a:solidFill>
                            <a:srgbClr val="FF0000"/>
                          </a:solidFill>
                          <a:effectLst/>
                          <a:latin typeface="微软雅黑" panose="020B0503020204020204" pitchFamily="34" charset="-122"/>
                          <a:ea typeface="微软雅黑" panose="020B0503020204020204" pitchFamily="34" charset="-122"/>
                        </a:rPr>
                        <a:t>正压型</a:t>
                      </a:r>
                      <a:endParaRPr lang="zh-CN" altLang="en-US" sz="11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“px”、“py”</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冲砂型</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“q”</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65">
                <a:tc vMerge="1">
                  <a:tcPr/>
                </a:tc>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本质安全现场总线概念（</a:t>
                      </a:r>
                      <a:r>
                        <a:rPr lang="en-US" altLang="zh-CN" sz="1100" u="none" strike="noStrike" dirty="0">
                          <a:effectLst/>
                          <a:latin typeface="微软雅黑" panose="020B0503020204020204" pitchFamily="34" charset="-122"/>
                          <a:ea typeface="微软雅黑" panose="020B0503020204020204" pitchFamily="34" charset="-122"/>
                        </a:rPr>
                        <a:t>FISCO</a:t>
                      </a:r>
                      <a:r>
                        <a:rPr lang="zh-CN" altLang="en-US" sz="1100" u="none" strike="noStrike" dirty="0">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100" u="none" strike="noStrike">
                          <a:effectLst/>
                          <a:latin typeface="微软雅黑" panose="020B0503020204020204" pitchFamily="34" charset="-122"/>
                          <a:ea typeface="微软雅黑" panose="020B0503020204020204" pitchFamily="34" charset="-122"/>
                        </a:rPr>
                        <a:t>--</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803">
                <a:tc vMerge="1">
                  <a:tcP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光辐射式设备和传输系统的保护</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“op pr”</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rowSpan="9">
                  <a:txBody>
                    <a:bodyPr/>
                    <a:lstStyle/>
                    <a:p>
                      <a:pPr algn="ctr" fontAlgn="ctr"/>
                      <a:r>
                        <a:rPr lang="en-US" sz="1100" u="none" strike="noStrike" dirty="0" err="1">
                          <a:effectLst/>
                          <a:latin typeface="微软雅黑" panose="020B0503020204020204" pitchFamily="34" charset="-122"/>
                          <a:ea typeface="微软雅黑" panose="020B0503020204020204" pitchFamily="34" charset="-122"/>
                        </a:rPr>
                        <a:t>Gc</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本质安全型</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a:t>
                      </a:r>
                      <a:r>
                        <a:rPr lang="en-US" sz="1100" u="none" strike="noStrike" dirty="0" err="1">
                          <a:effectLst/>
                          <a:latin typeface="微软雅黑" panose="020B0503020204020204" pitchFamily="34" charset="-122"/>
                          <a:ea typeface="微软雅黑" panose="020B0503020204020204" pitchFamily="34" charset="-122"/>
                        </a:rPr>
                        <a:t>i</a:t>
                      </a:r>
                      <a:r>
                        <a:rPr lang="en-US" altLang="zh-CN" sz="1100" u="none" strike="noStrike" dirty="0" err="1">
                          <a:effectLst/>
                          <a:latin typeface="微软雅黑" panose="020B0503020204020204" pitchFamily="34" charset="-122"/>
                          <a:ea typeface="微软雅黑" panose="020B0503020204020204" pitchFamily="34" charset="-122"/>
                        </a:rPr>
                        <a:t>c</a:t>
                      </a:r>
                      <a:r>
                        <a:rPr lang="en-US" sz="1100" u="none" strike="noStrike" dirty="0">
                          <a:effectLst/>
                          <a:latin typeface="微软雅黑" panose="020B0503020204020204" pitchFamily="34" charset="-122"/>
                          <a:ea typeface="微软雅黑" panose="020B0503020204020204" pitchFamily="34" charset="-122"/>
                        </a:rPr>
                        <a:t>”</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浇封型</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“mc”</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dirty="0">
                          <a:solidFill>
                            <a:srgbClr val="FF0000"/>
                          </a:solidFill>
                          <a:effectLst/>
                          <a:latin typeface="微软雅黑" panose="020B0503020204020204" pitchFamily="34" charset="-122"/>
                          <a:ea typeface="微软雅黑" panose="020B0503020204020204" pitchFamily="34" charset="-122"/>
                        </a:rPr>
                        <a:t>无火花</a:t>
                      </a:r>
                      <a:endParaRPr lang="zh-CN" altLang="en-US" sz="11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“n”、“nA”</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限制呼吸</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“nR”</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限能</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a:t>
                      </a:r>
                      <a:r>
                        <a:rPr lang="en-US" sz="1100" u="none" strike="noStrike" dirty="0" err="1">
                          <a:effectLst/>
                          <a:latin typeface="微软雅黑" panose="020B0503020204020204" pitchFamily="34" charset="-122"/>
                          <a:ea typeface="微软雅黑" panose="020B0503020204020204" pitchFamily="34" charset="-122"/>
                        </a:rPr>
                        <a:t>nL</a:t>
                      </a:r>
                      <a:r>
                        <a:rPr lang="en-US" sz="1100" u="none" strike="noStrike" dirty="0">
                          <a:effectLst/>
                          <a:latin typeface="微软雅黑" panose="020B0503020204020204" pitchFamily="34" charset="-122"/>
                          <a:ea typeface="微软雅黑" panose="020B0503020204020204" pitchFamily="34" charset="-122"/>
                        </a:rPr>
                        <a:t>”</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dirty="0">
                          <a:solidFill>
                            <a:srgbClr val="FF0000"/>
                          </a:solidFill>
                          <a:effectLst/>
                          <a:latin typeface="微软雅黑" panose="020B0503020204020204" pitchFamily="34" charset="-122"/>
                          <a:ea typeface="微软雅黑" panose="020B0503020204020204" pitchFamily="34" charset="-122"/>
                        </a:rPr>
                        <a:t>火花保护</a:t>
                      </a:r>
                      <a:endParaRPr lang="zh-CN" altLang="en-US" sz="11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“nC”</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dirty="0">
                          <a:solidFill>
                            <a:srgbClr val="FF0000"/>
                          </a:solidFill>
                          <a:effectLst/>
                          <a:latin typeface="微软雅黑" panose="020B0503020204020204" pitchFamily="34" charset="-122"/>
                          <a:ea typeface="微软雅黑" panose="020B0503020204020204" pitchFamily="34" charset="-122"/>
                        </a:rPr>
                        <a:t>正压型</a:t>
                      </a:r>
                      <a:endParaRPr lang="zh-CN" altLang="en-US" sz="11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微软雅黑" panose="020B0503020204020204" pitchFamily="34" charset="-122"/>
                          <a:ea typeface="微软雅黑" panose="020B0503020204020204" pitchFamily="34" charset="-122"/>
                        </a:rPr>
                        <a:t>“pz”</a:t>
                      </a:r>
                      <a:endParaRPr 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270">
                <a:tc vMerge="1">
                  <a:tcP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非可燃现场总线概念（</a:t>
                      </a:r>
                      <a:r>
                        <a:rPr lang="en-US" altLang="zh-CN" sz="1100" u="none" strike="noStrike">
                          <a:effectLst/>
                          <a:latin typeface="微软雅黑" panose="020B0503020204020204" pitchFamily="34" charset="-122"/>
                          <a:ea typeface="微软雅黑" panose="020B0503020204020204" pitchFamily="34" charset="-122"/>
                        </a:rPr>
                        <a:t>FNICO</a:t>
                      </a:r>
                      <a:r>
                        <a:rPr lang="zh-CN" altLang="en-US" sz="1100" u="none" strike="noStrike">
                          <a:effectLst/>
                          <a:latin typeface="微软雅黑" panose="020B0503020204020204" pitchFamily="34" charset="-122"/>
                          <a:ea typeface="微软雅黑" panose="020B0503020204020204" pitchFamily="34" charset="-122"/>
                        </a:rPr>
                        <a:t>）</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100" u="none" strike="noStrike">
                          <a:effectLst/>
                          <a:latin typeface="微软雅黑" panose="020B0503020204020204" pitchFamily="34" charset="-122"/>
                          <a:ea typeface="微软雅黑" panose="020B0503020204020204" pitchFamily="34" charset="-122"/>
                        </a:rPr>
                        <a:t>--</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65">
                <a:tc vMerge="1">
                  <a:tcPr/>
                </a:tc>
                <a:tc>
                  <a:txBody>
                    <a:bodyPr/>
                    <a:lstStyle/>
                    <a:p>
                      <a:pPr algn="ctr" fontAlgn="b"/>
                      <a:r>
                        <a:rPr lang="zh-CN" altLang="en-US" sz="1100" u="none" strike="noStrike" dirty="0">
                          <a:effectLst/>
                          <a:latin typeface="微软雅黑" panose="020B0503020204020204" pitchFamily="34" charset="-122"/>
                          <a:ea typeface="微软雅黑" panose="020B0503020204020204" pitchFamily="34" charset="-122"/>
                        </a:rPr>
                        <a:t>光辐射式设备和传输系统的保护</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微软雅黑" panose="020B0503020204020204" pitchFamily="34" charset="-122"/>
                          <a:ea typeface="微软雅黑" panose="020B0503020204020204" pitchFamily="34" charset="-122"/>
                        </a:rPr>
                        <a:t>“op </a:t>
                      </a:r>
                      <a:r>
                        <a:rPr lang="en-US" sz="1100" u="none" strike="noStrike" dirty="0" err="1">
                          <a:effectLst/>
                          <a:latin typeface="微软雅黑" panose="020B0503020204020204" pitchFamily="34" charset="-122"/>
                          <a:ea typeface="微软雅黑" panose="020B0503020204020204" pitchFamily="34" charset="-122"/>
                        </a:rPr>
                        <a:t>sh</a:t>
                      </a:r>
                      <a:r>
                        <a:rPr lang="en-US" sz="1100" u="none" strike="noStrike" dirty="0">
                          <a:effectLst/>
                          <a:latin typeface="微软雅黑" panose="020B0503020204020204" pitchFamily="34" charset="-122"/>
                          <a:ea typeface="微软雅黑" panose="020B0503020204020204" pitchFamily="34" charset="-122"/>
                        </a:rPr>
                        <a:t>”</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Ⅲ电气设备保护级别（EPL）与防爆型式的关系</a:t>
            </a:r>
            <a:endParaRPr lang="zh-CN" altLang="en-US" dirty="0"/>
          </a:p>
        </p:txBody>
      </p:sp>
      <p:graphicFrame>
        <p:nvGraphicFramePr>
          <p:cNvPr id="4" name="表格 3"/>
          <p:cNvGraphicFramePr>
            <a:graphicFrameLocks noGrp="1"/>
          </p:cNvGraphicFramePr>
          <p:nvPr>
            <p:custDataLst>
              <p:tags r:id="rId1"/>
            </p:custDataLst>
          </p:nvPr>
        </p:nvGraphicFramePr>
        <p:xfrm>
          <a:off x="1053131" y="1484730"/>
          <a:ext cx="9640536" cy="4338554"/>
        </p:xfrm>
        <a:graphic>
          <a:graphicData uri="http://schemas.openxmlformats.org/drawingml/2006/table">
            <a:tbl>
              <a:tblPr>
                <a:tableStyleId>{5C22544A-7EE6-4342-B048-85BDC9FD1C3A}</a:tableStyleId>
              </a:tblPr>
              <a:tblGrid>
                <a:gridCol w="3526327"/>
                <a:gridCol w="4147904"/>
                <a:gridCol w="1966305"/>
              </a:tblGrid>
              <a:tr h="468808">
                <a:tc>
                  <a:txBody>
                    <a:bodyPr/>
                    <a:lstStyle/>
                    <a:p>
                      <a:pPr algn="ctr" fontAlgn="b"/>
                      <a:r>
                        <a:rPr lang="zh-CN" altLang="en-US" sz="1600" u="none" strike="noStrike" dirty="0">
                          <a:effectLst/>
                          <a:latin typeface="微软雅黑" panose="020B0503020204020204" pitchFamily="34" charset="-122"/>
                          <a:ea typeface="微软雅黑" panose="020B0503020204020204" pitchFamily="34" charset="-122"/>
                        </a:rPr>
                        <a:t>设备保护级别（</a:t>
                      </a:r>
                      <a:r>
                        <a:rPr lang="en-US" altLang="zh-CN" sz="1600" u="none" strike="noStrike" dirty="0">
                          <a:effectLst/>
                          <a:latin typeface="微软雅黑" panose="020B0503020204020204" pitchFamily="34" charset="-122"/>
                          <a:ea typeface="微软雅黑" panose="020B0503020204020204" pitchFamily="34" charset="-122"/>
                        </a:rPr>
                        <a:t>EPL</a:t>
                      </a:r>
                      <a:r>
                        <a:rPr lang="zh-CN" altLang="en-US" sz="1600" u="none" strike="noStrike" dirty="0">
                          <a:effectLst/>
                          <a:latin typeface="微软雅黑" panose="020B0503020204020204" pitchFamily="34" charset="-122"/>
                          <a:ea typeface="微软雅黑" panose="020B0503020204020204" pitchFamily="34" charset="-122"/>
                        </a:rPr>
                        <a:t>）</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600" u="none" strike="noStrike" dirty="0">
                          <a:effectLst/>
                          <a:latin typeface="微软雅黑" panose="020B0503020204020204" pitchFamily="34" charset="-122"/>
                          <a:ea typeface="微软雅黑" panose="020B0503020204020204" pitchFamily="34" charset="-122"/>
                        </a:rPr>
                        <a:t>电气设备防爆型式</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600" u="none" strike="noStrike" dirty="0">
                          <a:effectLst/>
                          <a:latin typeface="微软雅黑" panose="020B0503020204020204" pitchFamily="34" charset="-122"/>
                          <a:ea typeface="微软雅黑" panose="020B0503020204020204" pitchFamily="34" charset="-122"/>
                        </a:rPr>
                        <a:t>保护等级</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rowSpan="3">
                  <a:txBody>
                    <a:bodyPr/>
                    <a:lstStyle/>
                    <a:p>
                      <a:pPr algn="ctr" fontAlgn="ctr"/>
                      <a:r>
                        <a:rPr lang="en-US" sz="1600" u="none" strike="noStrike" dirty="0" err="1">
                          <a:effectLst/>
                          <a:latin typeface="微软雅黑" panose="020B0503020204020204" pitchFamily="34" charset="-122"/>
                          <a:ea typeface="微软雅黑" panose="020B0503020204020204" pitchFamily="34" charset="-122"/>
                        </a:rPr>
                        <a:t>Da</a:t>
                      </a:r>
                      <a:endParaRPr lang="en-US" sz="1600" b="0" i="0" u="none" strike="noStrike" dirty="0" err="1">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本质安全型</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微软雅黑" panose="020B0503020204020204" pitchFamily="34" charset="-122"/>
                          <a:ea typeface="微软雅黑" panose="020B0503020204020204" pitchFamily="34" charset="-122"/>
                        </a:rPr>
                        <a:t>“iD”</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vMerge="1">
                  <a:tcPr/>
                </a:tc>
                <a:tc>
                  <a:txBody>
                    <a:bodyPr/>
                    <a:lstStyle/>
                    <a:p>
                      <a:pPr algn="ctr" fontAlgn="b"/>
                      <a:r>
                        <a:rPr lang="zh-CN" altLang="en-US" sz="1600" u="none" strike="noStrike">
                          <a:solidFill>
                            <a:schemeClr val="tx1"/>
                          </a:solidFill>
                          <a:effectLst/>
                          <a:latin typeface="微软雅黑" panose="020B0503020204020204" pitchFamily="34" charset="-122"/>
                          <a:ea typeface="微软雅黑" panose="020B0503020204020204" pitchFamily="34" charset="-122"/>
                        </a:rPr>
                        <a:t>浇封型</a:t>
                      </a:r>
                      <a:endParaRPr lang="zh-CN" altLang="en-US" sz="1600" b="0" i="0" u="none" strike="noStrike">
                        <a:solidFill>
                          <a:schemeClr val="tx1"/>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微软雅黑" panose="020B0503020204020204" pitchFamily="34" charset="-122"/>
                          <a:ea typeface="微软雅黑" panose="020B0503020204020204" pitchFamily="34" charset="-122"/>
                        </a:rPr>
                        <a:t>“mD”</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vMerge="1">
                  <a:tcPr/>
                </a:tc>
                <a:tc>
                  <a:txBody>
                    <a:bodyPr/>
                    <a:lstStyle/>
                    <a:p>
                      <a:pPr algn="ctr" fontAlgn="b"/>
                      <a:r>
                        <a:rPr lang="zh-CN" altLang="en-US" sz="1600" b="0" i="0" u="none" strike="noStrike" dirty="0">
                          <a:solidFill>
                            <a:srgbClr val="FF0000"/>
                          </a:solidFill>
                          <a:effectLst/>
                          <a:latin typeface="微软雅黑" panose="020B0503020204020204" pitchFamily="34" charset="-122"/>
                          <a:ea typeface="微软雅黑" panose="020B0503020204020204" pitchFamily="34" charset="-122"/>
                        </a:rPr>
                        <a:t>外壳保护型</a:t>
                      </a:r>
                      <a:endParaRPr lang="zh-CN" altLang="en-US" sz="16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dirty="0">
                          <a:solidFill>
                            <a:srgbClr val="FF0000"/>
                          </a:solidFill>
                          <a:effectLst/>
                          <a:latin typeface="微软雅黑" panose="020B0503020204020204" pitchFamily="34" charset="-122"/>
                          <a:ea typeface="微软雅黑" panose="020B0503020204020204" pitchFamily="34" charset="-122"/>
                          <a:sym typeface="+mn-ea"/>
                        </a:rPr>
                        <a:t>“</a:t>
                      </a:r>
                      <a:r>
                        <a:rPr lang="en-US" sz="1600" dirty="0" err="1">
                          <a:solidFill>
                            <a:srgbClr val="FF0000"/>
                          </a:solidFill>
                          <a:effectLst/>
                          <a:latin typeface="微软雅黑" panose="020B0503020204020204" pitchFamily="34" charset="-122"/>
                          <a:ea typeface="微软雅黑" panose="020B0503020204020204" pitchFamily="34" charset="-122"/>
                          <a:sym typeface="+mn-ea"/>
                        </a:rPr>
                        <a:t>tD</a:t>
                      </a:r>
                      <a:r>
                        <a:rPr lang="en-US" sz="1600" dirty="0">
                          <a:solidFill>
                            <a:srgbClr val="FF0000"/>
                          </a:solidFill>
                          <a:effectLst/>
                          <a:latin typeface="微软雅黑" panose="020B0503020204020204" pitchFamily="34" charset="-122"/>
                          <a:ea typeface="微软雅黑" panose="020B0503020204020204" pitchFamily="34" charset="-122"/>
                          <a:sym typeface="+mn-ea"/>
                        </a:rPr>
                        <a:t>”</a:t>
                      </a:r>
                      <a:endParaRPr lang="en-US" altLang="zh-CN" sz="1600" b="0" i="0" u="none" strike="noStrike" dirty="0">
                        <a:solidFill>
                          <a:srgbClr val="FF0000"/>
                        </a:solidFill>
                        <a:effectLst/>
                        <a:latin typeface="微软雅黑" panose="020B0503020204020204" pitchFamily="34" charset="-122"/>
                        <a:ea typeface="微软雅黑" panose="020B0503020204020204" pitchFamily="34" charset="-122"/>
                        <a:sym typeface="+mn-ea"/>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rowSpan="4">
                  <a:txBody>
                    <a:bodyPr/>
                    <a:lstStyle/>
                    <a:p>
                      <a:pPr algn="ctr" fontAlgn="ctr"/>
                      <a:r>
                        <a:rPr lang="en-US" sz="1600" u="none" strike="noStrike" dirty="0">
                          <a:effectLst/>
                          <a:latin typeface="微软雅黑" panose="020B0503020204020204" pitchFamily="34" charset="-122"/>
                          <a:ea typeface="微软雅黑" panose="020B0503020204020204" pitchFamily="34" charset="-122"/>
                        </a:rPr>
                        <a:t>Db</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本质安全型</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微软雅黑" panose="020B0503020204020204" pitchFamily="34" charset="-122"/>
                          <a:ea typeface="微软雅黑" panose="020B0503020204020204" pitchFamily="34" charset="-122"/>
                        </a:rPr>
                        <a:t>“iD”</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vMerge="1">
                  <a:tcPr/>
                </a:tc>
                <a:tc>
                  <a:txBody>
                    <a:bodyPr/>
                    <a:lstStyle/>
                    <a:p>
                      <a:pPr algn="ctr" fontAlgn="b"/>
                      <a:r>
                        <a:rPr lang="zh-CN" altLang="en-US" sz="1600" u="none" strike="noStrike" dirty="0">
                          <a:effectLst/>
                          <a:latin typeface="微软雅黑" panose="020B0503020204020204" pitchFamily="34" charset="-122"/>
                          <a:ea typeface="微软雅黑" panose="020B0503020204020204" pitchFamily="34" charset="-122"/>
                        </a:rPr>
                        <a:t>浇封型</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微软雅黑" panose="020B0503020204020204" pitchFamily="34" charset="-122"/>
                          <a:ea typeface="微软雅黑" panose="020B0503020204020204" pitchFamily="34" charset="-122"/>
                        </a:rPr>
                        <a:t>“mD”</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vMerge="1">
                  <a:tcPr/>
                </a:tc>
                <a:tc>
                  <a:txBody>
                    <a:bodyPr/>
                    <a:lstStyle/>
                    <a:p>
                      <a:pPr algn="ctr" fontAlgn="b"/>
                      <a:r>
                        <a:rPr lang="zh-CN" altLang="en-US" sz="1600" b="0" i="0" u="none" strike="noStrike" dirty="0">
                          <a:solidFill>
                            <a:srgbClr val="FF0000"/>
                          </a:solidFill>
                          <a:effectLst/>
                          <a:latin typeface="微软雅黑" panose="020B0503020204020204" pitchFamily="34" charset="-122"/>
                          <a:ea typeface="微软雅黑" panose="020B0503020204020204" pitchFamily="34" charset="-122"/>
                        </a:rPr>
                        <a:t>外壳保护型</a:t>
                      </a:r>
                      <a:endParaRPr lang="zh-CN" altLang="en-US" sz="16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dirty="0">
                          <a:solidFill>
                            <a:srgbClr val="FF0000"/>
                          </a:solidFill>
                          <a:effectLst/>
                          <a:latin typeface="微软雅黑" panose="020B0503020204020204" pitchFamily="34" charset="-122"/>
                          <a:ea typeface="微软雅黑" panose="020B0503020204020204" pitchFamily="34" charset="-122"/>
                          <a:sym typeface="+mn-ea"/>
                        </a:rPr>
                        <a:t>“</a:t>
                      </a:r>
                      <a:r>
                        <a:rPr lang="en-US" sz="1600" dirty="0" err="1">
                          <a:solidFill>
                            <a:srgbClr val="FF0000"/>
                          </a:solidFill>
                          <a:effectLst/>
                          <a:latin typeface="微软雅黑" panose="020B0503020204020204" pitchFamily="34" charset="-122"/>
                          <a:ea typeface="微软雅黑" panose="020B0503020204020204" pitchFamily="34" charset="-122"/>
                          <a:sym typeface="+mn-ea"/>
                        </a:rPr>
                        <a:t>tD</a:t>
                      </a:r>
                      <a:r>
                        <a:rPr lang="en-US" sz="1600" dirty="0">
                          <a:solidFill>
                            <a:srgbClr val="FF0000"/>
                          </a:solidFill>
                          <a:effectLst/>
                          <a:latin typeface="微软雅黑" panose="020B0503020204020204" pitchFamily="34" charset="-122"/>
                          <a:ea typeface="微软雅黑" panose="020B0503020204020204" pitchFamily="34" charset="-122"/>
                          <a:sym typeface="+mn-ea"/>
                        </a:rPr>
                        <a:t>”</a:t>
                      </a:r>
                      <a:endParaRPr lang="en-US" altLang="zh-CN" sz="1600" b="0" i="0" u="none" strike="noStrike" dirty="0">
                        <a:solidFill>
                          <a:srgbClr val="FF0000"/>
                        </a:solidFill>
                        <a:effectLst/>
                        <a:latin typeface="微软雅黑" panose="020B0503020204020204" pitchFamily="34" charset="-122"/>
                        <a:ea typeface="微软雅黑" panose="020B0503020204020204" pitchFamily="34" charset="-122"/>
                        <a:sym typeface="+mn-ea"/>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996">
                <a:tc vMerge="1">
                  <a:tcPr/>
                </a:tc>
                <a:tc>
                  <a:txBody>
                    <a:bodyPr/>
                    <a:lstStyle/>
                    <a:p>
                      <a:pPr algn="ctr" fontAlgn="b"/>
                      <a:r>
                        <a:rPr lang="zh-CN" altLang="en-US" sz="1600" u="none" strike="noStrike">
                          <a:effectLst/>
                          <a:latin typeface="微软雅黑" panose="020B0503020204020204" pitchFamily="34" charset="-122"/>
                          <a:ea typeface="微软雅黑" panose="020B0503020204020204" pitchFamily="34" charset="-122"/>
                        </a:rPr>
                        <a:t>正压型</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latin typeface="微软雅黑" panose="020B0503020204020204" pitchFamily="34" charset="-122"/>
                          <a:ea typeface="微软雅黑" panose="020B0503020204020204" pitchFamily="34" charset="-122"/>
                        </a:rPr>
                        <a:t>“pD”</a:t>
                      </a:r>
                      <a:endParaRPr 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rowSpan="4">
                  <a:txBody>
                    <a:bodyPr/>
                    <a:lstStyle/>
                    <a:p>
                      <a:pPr algn="ctr" fontAlgn="ctr"/>
                      <a:r>
                        <a:rPr lang="en-US" sz="1600" u="none" strike="noStrike" dirty="0" err="1">
                          <a:effectLst/>
                          <a:latin typeface="微软雅黑" panose="020B0503020204020204" pitchFamily="34" charset="-122"/>
                          <a:ea typeface="微软雅黑" panose="020B0503020204020204" pitchFamily="34" charset="-122"/>
                        </a:rPr>
                        <a:t>Dc</a:t>
                      </a:r>
                      <a:endParaRPr lang="en-US" sz="1600" b="0" i="0" u="none" strike="noStrike" dirty="0" err="1">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本质安全型</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微软雅黑" panose="020B0503020204020204" pitchFamily="34" charset="-122"/>
                          <a:ea typeface="微软雅黑" panose="020B0503020204020204" pitchFamily="34" charset="-122"/>
                        </a:rPr>
                        <a:t>“iD”</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vMerge="1">
                  <a:tcPr/>
                </a:tc>
                <a:tc>
                  <a:txBody>
                    <a:bodyPr/>
                    <a:lstStyle/>
                    <a:p>
                      <a:pPr algn="ctr" fontAlgn="b"/>
                      <a:r>
                        <a:rPr lang="zh-CN" altLang="en-US" sz="1600" u="none" strike="noStrike">
                          <a:effectLst/>
                          <a:latin typeface="微软雅黑" panose="020B0503020204020204" pitchFamily="34" charset="-122"/>
                          <a:ea typeface="微软雅黑" panose="020B0503020204020204" pitchFamily="34" charset="-122"/>
                        </a:rPr>
                        <a:t>浇封型</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微软雅黑" panose="020B0503020204020204" pitchFamily="34" charset="-122"/>
                          <a:ea typeface="微软雅黑" panose="020B0503020204020204" pitchFamily="34" charset="-122"/>
                        </a:rPr>
                        <a:t>“mD”</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vMerge="1">
                  <a:tcPr/>
                </a:tc>
                <a:tc>
                  <a:txBody>
                    <a:bodyPr/>
                    <a:lstStyle/>
                    <a:p>
                      <a:pPr algn="ctr" fontAlgn="b"/>
                      <a:r>
                        <a:rPr lang="zh-CN" altLang="en-US" sz="1600" b="0" i="0" u="none" strike="noStrike" dirty="0">
                          <a:solidFill>
                            <a:srgbClr val="FF0000"/>
                          </a:solidFill>
                          <a:effectLst/>
                          <a:latin typeface="微软雅黑" panose="020B0503020204020204" pitchFamily="34" charset="-122"/>
                          <a:ea typeface="微软雅黑" panose="020B0503020204020204" pitchFamily="34" charset="-122"/>
                        </a:rPr>
                        <a:t>外壳保护型</a:t>
                      </a:r>
                      <a:endParaRPr lang="zh-CN" altLang="en-US" sz="1600" b="0" i="0" u="none" strike="noStrike" dirty="0">
                        <a:solidFill>
                          <a:srgbClr val="FF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dirty="0">
                          <a:solidFill>
                            <a:srgbClr val="FF0000"/>
                          </a:solidFill>
                          <a:effectLst/>
                          <a:latin typeface="微软雅黑" panose="020B0503020204020204" pitchFamily="34" charset="-122"/>
                          <a:ea typeface="微软雅黑" panose="020B0503020204020204" pitchFamily="34" charset="-122"/>
                          <a:sym typeface="+mn-ea"/>
                        </a:rPr>
                        <a:t>“</a:t>
                      </a:r>
                      <a:r>
                        <a:rPr lang="en-US" sz="1600" dirty="0" err="1">
                          <a:solidFill>
                            <a:srgbClr val="FF0000"/>
                          </a:solidFill>
                          <a:effectLst/>
                          <a:latin typeface="微软雅黑" panose="020B0503020204020204" pitchFamily="34" charset="-122"/>
                          <a:ea typeface="微软雅黑" panose="020B0503020204020204" pitchFamily="34" charset="-122"/>
                          <a:sym typeface="+mn-ea"/>
                        </a:rPr>
                        <a:t>tD</a:t>
                      </a:r>
                      <a:r>
                        <a:rPr lang="en-US" sz="1600" dirty="0">
                          <a:solidFill>
                            <a:srgbClr val="FF0000"/>
                          </a:solidFill>
                          <a:effectLst/>
                          <a:latin typeface="微软雅黑" panose="020B0503020204020204" pitchFamily="34" charset="-122"/>
                          <a:ea typeface="微软雅黑" panose="020B0503020204020204" pitchFamily="34" charset="-122"/>
                          <a:sym typeface="+mn-ea"/>
                        </a:rPr>
                        <a:t>”</a:t>
                      </a:r>
                      <a:endParaRPr lang="en-US" altLang="zh-CN" sz="1600" b="0" i="0" u="none" strike="noStrike" dirty="0">
                        <a:solidFill>
                          <a:srgbClr val="FF0000"/>
                        </a:solidFill>
                        <a:effectLst/>
                        <a:latin typeface="微软雅黑" panose="020B0503020204020204" pitchFamily="34" charset="-122"/>
                        <a:ea typeface="微软雅黑" panose="020B0503020204020204" pitchFamily="34" charset="-122"/>
                        <a:sym typeface="+mn-ea"/>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75">
                <a:tc vMerge="1">
                  <a:tcPr/>
                </a:tc>
                <a:tc>
                  <a:txBody>
                    <a:bodyPr/>
                    <a:lstStyle/>
                    <a:p>
                      <a:pPr algn="ctr" fontAlgn="b"/>
                      <a:r>
                        <a:rPr lang="zh-CN" altLang="en-US" sz="1600" u="none" strike="noStrike" dirty="0">
                          <a:effectLst/>
                          <a:latin typeface="微软雅黑" panose="020B0503020204020204" pitchFamily="34" charset="-122"/>
                          <a:ea typeface="微软雅黑" panose="020B0503020204020204" pitchFamily="34" charset="-122"/>
                        </a:rPr>
                        <a:t>正压型</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微软雅黑" panose="020B0503020204020204" pitchFamily="34" charset="-122"/>
                          <a:ea typeface="微软雅黑" panose="020B0503020204020204" pitchFamily="34" charset="-122"/>
                        </a:rPr>
                        <a:t>“</a:t>
                      </a:r>
                      <a:r>
                        <a:rPr lang="en-US" sz="1600" u="none" strike="noStrike" dirty="0" err="1">
                          <a:effectLst/>
                          <a:latin typeface="微软雅黑" panose="020B0503020204020204" pitchFamily="34" charset="-122"/>
                          <a:ea typeface="微软雅黑" panose="020B0503020204020204" pitchFamily="34" charset="-122"/>
                        </a:rPr>
                        <a:t>pD</a:t>
                      </a:r>
                      <a:r>
                        <a:rPr lang="en-US" sz="1600" u="none" strike="noStrike" dirty="0">
                          <a:effectLst/>
                          <a:latin typeface="微软雅黑" panose="020B0503020204020204" pitchFamily="34" charset="-122"/>
                          <a:ea typeface="微软雅黑" panose="020B0503020204020204" pitchFamily="34" charset="-122"/>
                        </a:rPr>
                        <a:t>”</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288" marR="7288" marT="7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ḷíḑé"/>
          <p:cNvSpPr txBox="1"/>
          <p:nvPr/>
        </p:nvSpPr>
        <p:spPr>
          <a:xfrm>
            <a:off x="9976207" y="2218104"/>
            <a:ext cx="1184647" cy="915514"/>
          </a:xfrm>
          <a:prstGeom prst="rect">
            <a:avLst/>
          </a:prstGeom>
          <a:noFill/>
        </p:spPr>
        <p:txBody>
          <a:bodyPr wrap="none" anchor="ctr">
            <a:noAutofit/>
          </a:bodyPr>
          <a:lstStyle/>
          <a:p>
            <a:pPr algn="ctr"/>
            <a:r>
              <a:rPr lang="en-US" altLang="zh-CN" sz="7200" b="1" dirty="0">
                <a:solidFill>
                  <a:srgbClr val="26BBEC"/>
                </a:solidFill>
                <a:cs typeface="+mn-ea"/>
                <a:sym typeface="+mn-lt"/>
              </a:rPr>
              <a:t>01</a:t>
            </a:r>
            <a:endParaRPr lang="en-US" altLang="zh-CN" sz="7200" b="1" dirty="0">
              <a:solidFill>
                <a:srgbClr val="26BBEC"/>
              </a:solidFill>
              <a:cs typeface="+mn-ea"/>
              <a:sym typeface="+mn-lt"/>
            </a:endParaRPr>
          </a:p>
        </p:txBody>
      </p:sp>
      <p:cxnSp>
        <p:nvCxnSpPr>
          <p:cNvPr id="6" name="直接连接符 5"/>
          <p:cNvCxnSpPr/>
          <p:nvPr/>
        </p:nvCxnSpPr>
        <p:spPr>
          <a:xfrm>
            <a:off x="11243048" y="2311685"/>
            <a:ext cx="0" cy="20034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îsľïḑê"/>
          <p:cNvSpPr txBox="1"/>
          <p:nvPr/>
        </p:nvSpPr>
        <p:spPr bwMode="auto">
          <a:xfrm>
            <a:off x="6096000" y="3219012"/>
            <a:ext cx="4967237" cy="72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4800" b="1" dirty="0">
                <a:solidFill>
                  <a:schemeClr val="bg1"/>
                </a:solidFill>
                <a:cs typeface="+mn-ea"/>
                <a:sym typeface="+mn-lt"/>
              </a:rPr>
              <a:t>电气防爆基础知识</a:t>
            </a:r>
            <a:endParaRPr lang="zh-CN" altLang="en-US" sz="4800" b="1" dirty="0">
              <a:solidFill>
                <a:schemeClr val="bg1"/>
              </a:solidFill>
              <a:cs typeface="+mn-ea"/>
              <a:sym typeface="+mn-lt"/>
            </a:endParaRPr>
          </a:p>
        </p:txBody>
      </p:sp>
    </p:spTree>
    <p:custDataLst>
      <p:tags r:id="rId1"/>
    </p:custData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1319212" y="1714500"/>
          <a:ext cx="8128000" cy="2696053"/>
        </p:xfrm>
        <a:graphic>
          <a:graphicData uri="http://schemas.openxmlformats.org/drawingml/2006/table">
            <a:tbl>
              <a:tblPr firstRow="1" bandRow="1">
                <a:tableStyleId>{5C22544A-7EE6-4342-B048-85BDC9FD1C3A}</a:tableStyleId>
              </a:tblPr>
              <a:tblGrid>
                <a:gridCol w="4064000"/>
                <a:gridCol w="4064000"/>
              </a:tblGrid>
              <a:tr h="471013">
                <a:tc>
                  <a:txBody>
                    <a:bodyPr/>
                    <a:lstStyle/>
                    <a:p>
                      <a:pPr algn="ctr" fontAlgn="b"/>
                      <a:r>
                        <a:rPr lang="zh-CN" altLang="en-US" sz="1600" u="none" strike="noStrike" dirty="0">
                          <a:effectLst/>
                          <a:latin typeface="微软雅黑" panose="020B0503020204020204" pitchFamily="34" charset="-122"/>
                          <a:ea typeface="微软雅黑" panose="020B0503020204020204" pitchFamily="34" charset="-122"/>
                        </a:rPr>
                        <a:t>危险区域</a:t>
                      </a:r>
                      <a:endParaRPr lang="en-US" altLang="zh-CN" sz="1600" u="none" strike="noStrike" dirty="0">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600" u="none" strike="noStrike" dirty="0">
                          <a:effectLst/>
                          <a:latin typeface="微软雅黑" panose="020B0503020204020204" pitchFamily="34" charset="-122"/>
                          <a:ea typeface="微软雅黑" panose="020B0503020204020204" pitchFamily="34" charset="-122"/>
                        </a:rPr>
                        <a:t>设备保护级别（</a:t>
                      </a:r>
                      <a:r>
                        <a:rPr lang="en-US" altLang="zh-CN" sz="1600" u="none" strike="noStrike" dirty="0">
                          <a:effectLst/>
                          <a:latin typeface="微软雅黑" panose="020B0503020204020204" pitchFamily="34" charset="-122"/>
                          <a:ea typeface="微软雅黑" panose="020B0503020204020204" pitchFamily="34" charset="-122"/>
                        </a:rPr>
                        <a:t>EPL</a:t>
                      </a:r>
                      <a:r>
                        <a:rPr lang="zh-CN" altLang="en-US" sz="1600" u="none" strike="noStrike" dirty="0">
                          <a:effectLst/>
                          <a:latin typeface="微软雅黑" panose="020B0503020204020204" pitchFamily="34" charset="-122"/>
                          <a:ea typeface="微软雅黑" panose="020B0503020204020204" pitchFamily="34" charset="-122"/>
                        </a:rPr>
                        <a:t>）</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370840">
                <a:tc>
                  <a:txBody>
                    <a:bodyPr/>
                    <a:lstStyle/>
                    <a:p>
                      <a:pPr algn="ctr" fontAlgn="b"/>
                      <a:r>
                        <a:rPr lang="en-US" altLang="zh-CN" sz="1600" u="none" strike="noStrike" dirty="0">
                          <a:effectLst/>
                          <a:latin typeface="微软雅黑" panose="020B0503020204020204" pitchFamily="34" charset="-122"/>
                          <a:ea typeface="微软雅黑" panose="020B0503020204020204" pitchFamily="34" charset="-122"/>
                        </a:rPr>
                        <a:t>0</a:t>
                      </a:r>
                      <a:r>
                        <a:rPr lang="zh-CN" altLang="en-US" sz="1600" u="none" strike="noStrike" dirty="0">
                          <a:effectLst/>
                          <a:latin typeface="微软雅黑" panose="020B0503020204020204" pitchFamily="34" charset="-122"/>
                          <a:ea typeface="微软雅黑" panose="020B0503020204020204" pitchFamily="34" charset="-122"/>
                        </a:rPr>
                        <a:t>区</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600" u="none" strike="noStrike" dirty="0" err="1">
                          <a:effectLst/>
                          <a:latin typeface="微软雅黑" panose="020B0503020204020204" pitchFamily="34" charset="-122"/>
                          <a:ea typeface="微软雅黑" panose="020B0503020204020204" pitchFamily="34" charset="-122"/>
                        </a:rPr>
                        <a:t>Ga</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370840">
                <a:tc>
                  <a:txBody>
                    <a:bodyPr/>
                    <a:lstStyle/>
                    <a:p>
                      <a:pPr algn="ctr" fontAlgn="b"/>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区</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600" u="none" strike="noStrike" dirty="0" err="1">
                          <a:effectLst/>
                          <a:latin typeface="微软雅黑" panose="020B0503020204020204" pitchFamily="34" charset="-122"/>
                          <a:ea typeface="微软雅黑" panose="020B0503020204020204" pitchFamily="34" charset="-122"/>
                        </a:rPr>
                        <a:t>Ga</a:t>
                      </a:r>
                      <a:r>
                        <a:rPr lang="zh-CN" altLang="en-US" sz="1600" u="none" strike="noStrike" dirty="0">
                          <a:effectLst/>
                          <a:latin typeface="微软雅黑" panose="020B0503020204020204" pitchFamily="34" charset="-122"/>
                          <a:ea typeface="微软雅黑" panose="020B0503020204020204" pitchFamily="34" charset="-122"/>
                        </a:rPr>
                        <a:t>或</a:t>
                      </a:r>
                      <a:r>
                        <a:rPr lang="en-US" sz="1600" u="none" strike="noStrike" dirty="0">
                          <a:effectLst/>
                          <a:latin typeface="微软雅黑" panose="020B0503020204020204" pitchFamily="34" charset="-122"/>
                          <a:ea typeface="微软雅黑" panose="020B0503020204020204" pitchFamily="34" charset="-122"/>
                        </a:rPr>
                        <a:t>Gb</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370840">
                <a:tc>
                  <a:txBody>
                    <a:bodyPr/>
                    <a:lstStyle/>
                    <a:p>
                      <a:pPr algn="ctr" fontAlgn="b"/>
                      <a:r>
                        <a:rPr lang="en-US" altLang="zh-CN" sz="1600" u="none" strike="noStrike" dirty="0">
                          <a:effectLst/>
                          <a:latin typeface="微软雅黑" panose="020B0503020204020204" pitchFamily="34" charset="-122"/>
                          <a:ea typeface="微软雅黑" panose="020B0503020204020204" pitchFamily="34" charset="-122"/>
                        </a:rPr>
                        <a:t>2</a:t>
                      </a:r>
                      <a:r>
                        <a:rPr lang="zh-CN" altLang="en-US" sz="1600" u="none" strike="noStrike" dirty="0">
                          <a:effectLst/>
                          <a:latin typeface="微软雅黑" panose="020B0503020204020204" pitchFamily="34" charset="-122"/>
                          <a:ea typeface="微软雅黑" panose="020B0503020204020204" pitchFamily="34" charset="-122"/>
                        </a:rPr>
                        <a:t>区</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600" u="none" strike="noStrike" dirty="0" err="1">
                          <a:effectLst/>
                          <a:latin typeface="微软雅黑" panose="020B0503020204020204" pitchFamily="34" charset="-122"/>
                          <a:ea typeface="微软雅黑" panose="020B0503020204020204" pitchFamily="34" charset="-122"/>
                        </a:rPr>
                        <a:t>Ga、Gb</a:t>
                      </a:r>
                      <a:r>
                        <a:rPr lang="zh-CN" altLang="en-US" sz="1600" u="none" strike="noStrike" dirty="0">
                          <a:effectLst/>
                          <a:latin typeface="微软雅黑" panose="020B0503020204020204" pitchFamily="34" charset="-122"/>
                          <a:ea typeface="微软雅黑" panose="020B0503020204020204" pitchFamily="34" charset="-122"/>
                        </a:rPr>
                        <a:t>或</a:t>
                      </a:r>
                      <a:r>
                        <a:rPr lang="en-US" sz="1600" u="none" strike="noStrike" dirty="0" err="1">
                          <a:effectLst/>
                          <a:latin typeface="微软雅黑" panose="020B0503020204020204" pitchFamily="34" charset="-122"/>
                          <a:ea typeface="微软雅黑" panose="020B0503020204020204" pitchFamily="34" charset="-122"/>
                        </a:rPr>
                        <a:t>Gc</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370840">
                <a:tc>
                  <a:txBody>
                    <a:bodyPr/>
                    <a:lstStyle/>
                    <a:p>
                      <a:pPr algn="ctr" fontAlgn="b"/>
                      <a:r>
                        <a:rPr lang="en-US" altLang="zh-CN" sz="1600" u="none" strike="noStrike" dirty="0">
                          <a:effectLst/>
                          <a:latin typeface="微软雅黑" panose="020B0503020204020204" pitchFamily="34" charset="-122"/>
                          <a:ea typeface="微软雅黑" panose="020B0503020204020204" pitchFamily="34" charset="-122"/>
                        </a:rPr>
                        <a:t>20</a:t>
                      </a:r>
                      <a:r>
                        <a:rPr lang="zh-CN" altLang="en-US" sz="1600" u="none" strike="noStrike" dirty="0">
                          <a:effectLst/>
                          <a:latin typeface="微软雅黑" panose="020B0503020204020204" pitchFamily="34" charset="-122"/>
                          <a:ea typeface="微软雅黑" panose="020B0503020204020204" pitchFamily="34" charset="-122"/>
                        </a:rPr>
                        <a:t>区</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600" u="none" strike="noStrike" dirty="0" err="1">
                          <a:effectLst/>
                          <a:latin typeface="微软雅黑" panose="020B0503020204020204" pitchFamily="34" charset="-122"/>
                          <a:ea typeface="微软雅黑" panose="020B0503020204020204" pitchFamily="34" charset="-122"/>
                        </a:rPr>
                        <a:t>Da</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370840">
                <a:tc>
                  <a:txBody>
                    <a:bodyPr/>
                    <a:lstStyle/>
                    <a:p>
                      <a:pPr algn="ctr" fontAlgn="b"/>
                      <a:r>
                        <a:rPr lang="en-US" altLang="zh-CN" sz="1600" u="none" strike="noStrike" dirty="0">
                          <a:effectLst/>
                          <a:latin typeface="微软雅黑" panose="020B0503020204020204" pitchFamily="34" charset="-122"/>
                          <a:ea typeface="微软雅黑" panose="020B0503020204020204" pitchFamily="34" charset="-122"/>
                        </a:rPr>
                        <a:t>21</a:t>
                      </a:r>
                      <a:r>
                        <a:rPr lang="zh-CN" altLang="en-US" sz="1600" u="none" strike="noStrike" dirty="0">
                          <a:effectLst/>
                          <a:latin typeface="微软雅黑" panose="020B0503020204020204" pitchFamily="34" charset="-122"/>
                          <a:ea typeface="微软雅黑" panose="020B0503020204020204" pitchFamily="34" charset="-122"/>
                        </a:rPr>
                        <a:t>区</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600" u="none" strike="noStrike" dirty="0" err="1">
                          <a:effectLst/>
                          <a:latin typeface="微软雅黑" panose="020B0503020204020204" pitchFamily="34" charset="-122"/>
                          <a:ea typeface="微软雅黑" panose="020B0503020204020204" pitchFamily="34" charset="-122"/>
                        </a:rPr>
                        <a:t>Da</a:t>
                      </a:r>
                      <a:r>
                        <a:rPr lang="zh-CN" altLang="en-US" sz="1600" u="none" strike="noStrike" dirty="0">
                          <a:effectLst/>
                          <a:latin typeface="微软雅黑" panose="020B0503020204020204" pitchFamily="34" charset="-122"/>
                          <a:ea typeface="微软雅黑" panose="020B0503020204020204" pitchFamily="34" charset="-122"/>
                        </a:rPr>
                        <a:t>或</a:t>
                      </a:r>
                      <a:r>
                        <a:rPr lang="en-US" altLang="zh-CN" sz="1600" u="none" strike="noStrike" dirty="0">
                          <a:effectLst/>
                          <a:latin typeface="微软雅黑" panose="020B0503020204020204" pitchFamily="34" charset="-122"/>
                          <a:ea typeface="微软雅黑" panose="020B0503020204020204" pitchFamily="34" charset="-122"/>
                        </a:rPr>
                        <a:t>D</a:t>
                      </a:r>
                      <a:r>
                        <a:rPr lang="en-US" sz="1600" u="none" strike="noStrike" dirty="0">
                          <a:effectLst/>
                          <a:latin typeface="微软雅黑" panose="020B0503020204020204" pitchFamily="34" charset="-122"/>
                          <a:ea typeface="微软雅黑" panose="020B0503020204020204" pitchFamily="34" charset="-122"/>
                        </a:rPr>
                        <a:t>b</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370840">
                <a:tc>
                  <a:txBody>
                    <a:bodyPr/>
                    <a:lstStyle/>
                    <a:p>
                      <a:pPr algn="ctr" fontAlgn="b"/>
                      <a:r>
                        <a:rPr lang="en-US" altLang="zh-CN" sz="1600" u="none" strike="noStrike">
                          <a:effectLst/>
                          <a:latin typeface="微软雅黑" panose="020B0503020204020204" pitchFamily="34" charset="-122"/>
                          <a:ea typeface="微软雅黑" panose="020B0503020204020204" pitchFamily="34" charset="-122"/>
                        </a:rPr>
                        <a:t>22</a:t>
                      </a:r>
                      <a:r>
                        <a:rPr lang="zh-CN" altLang="en-US" sz="1600" u="none" strike="noStrike">
                          <a:effectLst/>
                          <a:latin typeface="微软雅黑" panose="020B0503020204020204" pitchFamily="34" charset="-122"/>
                          <a:ea typeface="微软雅黑" panose="020B0503020204020204" pitchFamily="34" charset="-122"/>
                        </a:rPr>
                        <a:t>区</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600" u="none" strike="noStrike" dirty="0" err="1">
                          <a:effectLst/>
                          <a:latin typeface="微软雅黑" panose="020B0503020204020204" pitchFamily="34" charset="-122"/>
                          <a:ea typeface="微软雅黑" panose="020B0503020204020204" pitchFamily="34" charset="-122"/>
                        </a:rPr>
                        <a:t>Da、Db</a:t>
                      </a:r>
                      <a:r>
                        <a:rPr lang="zh-CN" altLang="en-US" sz="1600" u="none" strike="noStrike" dirty="0">
                          <a:effectLst/>
                          <a:latin typeface="微软雅黑" panose="020B0503020204020204" pitchFamily="34" charset="-122"/>
                          <a:ea typeface="微软雅黑" panose="020B0503020204020204" pitchFamily="34" charset="-122"/>
                        </a:rPr>
                        <a:t>或</a:t>
                      </a:r>
                      <a:r>
                        <a:rPr lang="en-US" altLang="zh-CN" sz="1600" u="none" strike="noStrike" dirty="0">
                          <a:effectLst/>
                          <a:latin typeface="微软雅黑" panose="020B0503020204020204" pitchFamily="34" charset="-122"/>
                          <a:ea typeface="微软雅黑" panose="020B0503020204020204" pitchFamily="34" charset="-122"/>
                        </a:rPr>
                        <a:t>D</a:t>
                      </a:r>
                      <a:r>
                        <a:rPr lang="en-US" sz="1600" u="none" strike="noStrike" dirty="0" err="1">
                          <a:effectLst/>
                          <a:latin typeface="微软雅黑" panose="020B0503020204020204" pitchFamily="34" charset="-122"/>
                          <a:ea typeface="微软雅黑" panose="020B0503020204020204" pitchFamily="34" charset="-122"/>
                        </a:rPr>
                        <a:t>c</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bl>
          </a:graphicData>
        </a:graphic>
      </p:graphicFrame>
      <p:sp>
        <p:nvSpPr>
          <p:cNvPr id="9" name="TextBox 5"/>
          <p:cNvSpPr txBox="1"/>
          <p:nvPr/>
        </p:nvSpPr>
        <p:spPr>
          <a:xfrm>
            <a:off x="1212056" y="4746150"/>
            <a:ext cx="9767888" cy="1337945"/>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从以上几个表格看，不同的防爆型式对应不同的保护级别，不同的保护级别又对应不同的爆炸危险区域，从而我们可以看出，不同的爆炸性危险区域，需要选择合适的防爆级别的电气设备才能符合规范的要求，才能达到防止爆炸的目的。</a:t>
            </a:r>
            <a:endParaRPr lang="en-US" altLang="zh-CN" b="1" dirty="0">
              <a:latin typeface="微软雅黑" panose="020B0503020204020204" pitchFamily="34" charset="-122"/>
              <a:ea typeface="微软雅黑" panose="020B0503020204020204" pitchFamily="34" charset="-122"/>
            </a:endParaRPr>
          </a:p>
        </p:txBody>
      </p:sp>
      <p:sp>
        <p:nvSpPr>
          <p:cNvPr id="6" name="文本占位符 1"/>
          <p:cNvSpPr txBox="1"/>
          <p:nvPr/>
        </p:nvSpPr>
        <p:spPr bwMode="auto">
          <a:xfrm>
            <a:off x="835406" y="337246"/>
            <a:ext cx="7567930"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ctr" anchorCtr="0" compatLnSpc="1">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kumimoji="0" lang="zh-CN" sz="2000" b="1" i="0" u="none" strike="noStrike" kern="1200" cap="none" spc="0" normalizeH="0" baseline="0" noProof="1" dirty="0">
                <a:solidFill>
                  <a:srgbClr val="008AC0"/>
                </a:solidFill>
                <a:latin typeface="微软雅黑" panose="020B0503020204020204" pitchFamily="34" charset="-122"/>
                <a:ea typeface="微软雅黑" panose="020B0503020204020204" pitchFamily="34" charset="-122"/>
                <a:cs typeface="+mn-ea"/>
                <a:sym typeface="+mn-lt"/>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爆炸性危险环境不同的区域与不同保护级别电气设备的对照表</a:t>
            </a:r>
            <a:endParaRPr lang="zh-CN"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844550" y="330835"/>
            <a:ext cx="6223762" cy="411480"/>
          </a:xfrm>
        </p:spPr>
        <p:txBody>
          <a:bodyPr/>
          <a:lstStyle/>
          <a:p>
            <a:r>
              <a:rPr lang="zh-CN" altLang="en-US" dirty="0"/>
              <a:t>读懂防爆标志</a:t>
            </a:r>
            <a:r>
              <a:rPr lang="en-US" altLang="zh-CN" dirty="0"/>
              <a:t>-Ⅱ</a:t>
            </a:r>
            <a:r>
              <a:rPr lang="zh-CN" altLang="en-US" dirty="0"/>
              <a:t>类防爆电气设备防爆标志</a:t>
            </a:r>
            <a:endParaRPr lang="zh-CN" altLang="en-US" dirty="0"/>
          </a:p>
        </p:txBody>
      </p:sp>
      <p:sp>
        <p:nvSpPr>
          <p:cNvPr id="2" name="文本框 1"/>
          <p:cNvSpPr txBox="1"/>
          <p:nvPr/>
        </p:nvSpPr>
        <p:spPr>
          <a:xfrm>
            <a:off x="6096000" y="3327565"/>
            <a:ext cx="5635625" cy="2999740"/>
          </a:xfrm>
          <a:prstGeom prst="rect">
            <a:avLst/>
          </a:prstGeom>
          <a:noFill/>
          <a:ln>
            <a:solidFill>
              <a:schemeClr val="tx1"/>
            </a:solidFill>
          </a:ln>
        </p:spPr>
        <p:txBody>
          <a:bodyPr wrap="none" rtlCol="0" anchor="t">
            <a:spAutoFit/>
          </a:bodyPr>
          <a:lstStyle/>
          <a:p>
            <a:pPr algn="l">
              <a:lnSpc>
                <a:spcPct val="150000"/>
              </a:lnSpc>
            </a:pPr>
            <a:r>
              <a:rPr lang="en-US" dirty="0">
                <a:solidFill>
                  <a:srgbClr val="FF0000"/>
                </a:solidFill>
                <a:latin typeface="微软雅黑" panose="020B0503020204020204" pitchFamily="34" charset="-122"/>
                <a:ea typeface="微软雅黑" panose="020B0503020204020204" pitchFamily="34" charset="-122"/>
                <a:sym typeface="+mn-ea"/>
              </a:rPr>
              <a:t>Ex  ib  IIC  T6  Gb</a:t>
            </a:r>
            <a:endParaRPr lang="en-US" dirty="0">
              <a:solidFill>
                <a:srgbClr val="FF0000"/>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dirty="0">
                <a:solidFill>
                  <a:srgbClr val="000000"/>
                </a:solidFill>
                <a:latin typeface="微软雅黑" panose="020B0503020204020204" pitchFamily="34" charset="-122"/>
                <a:ea typeface="微软雅黑" panose="020B0503020204020204" pitchFamily="34" charset="-122"/>
                <a:sym typeface="+mn-ea"/>
              </a:rPr>
              <a:t>Ex: </a:t>
            </a:r>
            <a:r>
              <a:rPr lang="zh-CN" altLang="en-US" dirty="0">
                <a:solidFill>
                  <a:srgbClr val="000000"/>
                </a:solidFill>
                <a:latin typeface="微软雅黑" panose="020B0503020204020204" pitchFamily="34" charset="-122"/>
                <a:ea typeface="微软雅黑" panose="020B0503020204020204" pitchFamily="34" charset="-122"/>
                <a:sym typeface="+mn-ea"/>
              </a:rPr>
              <a:t>防爆电气设备；</a:t>
            </a:r>
            <a:endParaRPr lang="zh-CN" altLang="en-US" dirty="0">
              <a:solidFill>
                <a:srgbClr val="000000"/>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dirty="0" err="1">
                <a:solidFill>
                  <a:srgbClr val="000000"/>
                </a:solidFill>
                <a:latin typeface="微软雅黑" panose="020B0503020204020204" pitchFamily="34" charset="-122"/>
                <a:ea typeface="微软雅黑" panose="020B0503020204020204" pitchFamily="34" charset="-122"/>
                <a:sym typeface="+mn-ea"/>
              </a:rPr>
              <a:t>Ib:ib</a:t>
            </a:r>
            <a:r>
              <a:rPr lang="zh-CN" altLang="en-US" dirty="0">
                <a:solidFill>
                  <a:srgbClr val="000000"/>
                </a:solidFill>
                <a:latin typeface="微软雅黑" panose="020B0503020204020204" pitchFamily="34" charset="-122"/>
                <a:ea typeface="微软雅黑" panose="020B0503020204020204" pitchFamily="34" charset="-122"/>
                <a:sym typeface="+mn-ea"/>
              </a:rPr>
              <a:t>级本安型</a:t>
            </a:r>
            <a:r>
              <a:rPr lang="en-US" altLang="zh-CN" dirty="0">
                <a:solidFill>
                  <a:srgbClr val="000000"/>
                </a:solidFill>
                <a:latin typeface="微软雅黑" panose="020B0503020204020204" pitchFamily="34" charset="-122"/>
                <a:ea typeface="微软雅黑" panose="020B0503020204020204" pitchFamily="34" charset="-122"/>
                <a:sym typeface="+mn-ea"/>
              </a:rPr>
              <a:t> </a:t>
            </a:r>
            <a:r>
              <a:rPr lang="zh-CN" altLang="en-US" dirty="0">
                <a:solidFill>
                  <a:srgbClr val="000000"/>
                </a:solidFill>
                <a:latin typeface="微软雅黑" panose="020B0503020204020204" pitchFamily="34" charset="-122"/>
                <a:ea typeface="微软雅黑" panose="020B0503020204020204" pitchFamily="34" charset="-122"/>
                <a:sym typeface="+mn-ea"/>
              </a:rPr>
              <a:t>防爆设备；</a:t>
            </a:r>
            <a:r>
              <a:rPr lang="en-US" altLang="zh-CN" dirty="0">
                <a:solidFill>
                  <a:srgbClr val="000000"/>
                </a:solidFill>
                <a:latin typeface="微软雅黑" panose="020B0503020204020204" pitchFamily="34" charset="-122"/>
                <a:ea typeface="微软雅黑" panose="020B0503020204020204" pitchFamily="34" charset="-122"/>
                <a:sym typeface="+mn-ea"/>
              </a:rPr>
              <a:t> </a:t>
            </a:r>
            <a:endParaRPr lang="en-US" altLang="zh-CN" dirty="0">
              <a:solidFill>
                <a:srgbClr val="000000"/>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dirty="0">
                <a:solidFill>
                  <a:srgbClr val="000000"/>
                </a:solidFill>
                <a:latin typeface="微软雅黑" panose="020B0503020204020204" pitchFamily="34" charset="-122"/>
                <a:ea typeface="微软雅黑" panose="020B0503020204020204" pitchFamily="34" charset="-122"/>
                <a:sym typeface="+mn-ea"/>
              </a:rPr>
              <a:t>IIC</a:t>
            </a:r>
            <a:r>
              <a:rPr lang="zh-CN" altLang="en-US" dirty="0">
                <a:solidFill>
                  <a:srgbClr val="000000"/>
                </a:solidFill>
                <a:latin typeface="微软雅黑" panose="020B0503020204020204" pitchFamily="34" charset="-122"/>
                <a:ea typeface="微软雅黑" panose="020B0503020204020204" pitchFamily="34" charset="-122"/>
                <a:sym typeface="+mn-ea"/>
              </a:rPr>
              <a:t>：应用于</a:t>
            </a:r>
            <a:r>
              <a:rPr lang="zh-CN" altLang="en-US" kern="100" dirty="0">
                <a:effectLst/>
                <a:latin typeface="微软雅黑" panose="020B0503020204020204" pitchFamily="34" charset="-122"/>
                <a:ea typeface="微软雅黑" panose="020B0503020204020204" pitchFamily="34" charset="-122"/>
                <a:sym typeface="+mn-ea"/>
              </a:rPr>
              <a:t>除煤矿瓦斯气体之外的其他爆炸气体环境</a:t>
            </a:r>
            <a:r>
              <a:rPr lang="en-US" altLang="zh-CN" kern="100" dirty="0">
                <a:effectLst/>
                <a:latin typeface="微软雅黑" panose="020B0503020204020204" pitchFamily="34" charset="-122"/>
                <a:ea typeface="微软雅黑" panose="020B0503020204020204" pitchFamily="34" charset="-122"/>
                <a:sym typeface="+mn-ea"/>
              </a:rPr>
              <a:t>  </a:t>
            </a:r>
            <a:endParaRPr lang="en-US" altLang="zh-CN" kern="100"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dirty="0">
                <a:effectLst/>
                <a:latin typeface="微软雅黑" panose="020B0503020204020204" pitchFamily="34" charset="-122"/>
                <a:ea typeface="微软雅黑" panose="020B0503020204020204" pitchFamily="34" charset="-122"/>
                <a:sym typeface="+mn-ea"/>
              </a:rPr>
              <a:t>最大试验安全间隙以及最小点燃电流比</a:t>
            </a:r>
            <a:r>
              <a:rPr lang="en-US" altLang="zh-CN" dirty="0">
                <a:effectLst/>
                <a:latin typeface="微软雅黑" panose="020B0503020204020204" pitchFamily="34" charset="-122"/>
                <a:ea typeface="微软雅黑" panose="020B0503020204020204" pitchFamily="34" charset="-122"/>
                <a:sym typeface="+mn-ea"/>
              </a:rPr>
              <a:t>C</a:t>
            </a:r>
            <a:r>
              <a:rPr lang="zh-CN" altLang="en-US" dirty="0">
                <a:effectLst/>
                <a:latin typeface="微软雅黑" panose="020B0503020204020204" pitchFamily="34" charset="-122"/>
                <a:ea typeface="微软雅黑" panose="020B0503020204020204" pitchFamily="34" charset="-122"/>
                <a:sym typeface="+mn-ea"/>
              </a:rPr>
              <a:t>级</a:t>
            </a:r>
            <a:endParaRPr lang="zh-CN" altLang="en-US"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dirty="0">
                <a:effectLst/>
                <a:latin typeface="微软雅黑" panose="020B0503020204020204" pitchFamily="34" charset="-122"/>
                <a:ea typeface="微软雅黑" panose="020B0503020204020204" pitchFamily="34" charset="-122"/>
                <a:sym typeface="+mn-ea"/>
              </a:rPr>
              <a:t>T6:</a:t>
            </a:r>
            <a:r>
              <a:rPr lang="zh-CN" altLang="en-US" dirty="0">
                <a:effectLst/>
                <a:latin typeface="微软雅黑" panose="020B0503020204020204" pitchFamily="34" charset="-122"/>
                <a:ea typeface="微软雅黑" panose="020B0503020204020204" pitchFamily="34" charset="-122"/>
                <a:sym typeface="+mn-ea"/>
              </a:rPr>
              <a:t>设备最高表面温度不超过</a:t>
            </a:r>
            <a:r>
              <a:rPr lang="en-US" altLang="zh-CN" dirty="0">
                <a:effectLst/>
                <a:latin typeface="微软雅黑" panose="020B0503020204020204" pitchFamily="34" charset="-122"/>
                <a:ea typeface="微软雅黑" panose="020B0503020204020204" pitchFamily="34" charset="-122"/>
                <a:sym typeface="+mn-ea"/>
              </a:rPr>
              <a:t>85℃;</a:t>
            </a:r>
            <a:endParaRPr lang="en-US" altLang="zh-CN"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dirty="0">
                <a:effectLst/>
                <a:latin typeface="微软雅黑" panose="020B0503020204020204" pitchFamily="34" charset="-122"/>
                <a:ea typeface="微软雅黑" panose="020B0503020204020204" pitchFamily="34" charset="-122"/>
                <a:sym typeface="+mn-ea"/>
              </a:rPr>
              <a:t>Gb: </a:t>
            </a:r>
            <a:r>
              <a:rPr lang="zh-CN" altLang="en-US" dirty="0">
                <a:effectLst/>
                <a:latin typeface="微软雅黑" panose="020B0503020204020204" pitchFamily="34" charset="-122"/>
                <a:ea typeface="微软雅黑" panose="020B0503020204020204" pitchFamily="34" charset="-122"/>
                <a:sym typeface="+mn-ea"/>
              </a:rPr>
              <a:t>保护级别。</a:t>
            </a:r>
            <a:endParaRPr lang="zh-CN" altLang="en-US" dirty="0">
              <a:effectLst/>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21516" y="3297329"/>
            <a:ext cx="5492873" cy="2999740"/>
          </a:xfrm>
          <a:prstGeom prst="rect">
            <a:avLst/>
          </a:prstGeom>
          <a:noFill/>
          <a:ln>
            <a:solidFill>
              <a:schemeClr val="tx1"/>
            </a:solidFill>
          </a:ln>
        </p:spPr>
        <p:txBody>
          <a:bodyPr wrap="square" rtlCol="0" anchor="t">
            <a:spAutoFit/>
          </a:bodyPr>
          <a:lstStyle/>
          <a:p>
            <a:pPr lvl="0" algn="l">
              <a:lnSpc>
                <a:spcPct val="150000"/>
              </a:lnSpc>
              <a:buClrTx/>
              <a:buSzTx/>
              <a:buFontTx/>
            </a:pPr>
            <a:r>
              <a:rPr lang="en-US" sz="1800" dirty="0">
                <a:solidFill>
                  <a:srgbClr val="FF0000"/>
                </a:solidFill>
                <a:latin typeface="微软雅黑" panose="020B0503020204020204" pitchFamily="34" charset="-122"/>
                <a:ea typeface="微软雅黑" panose="020B0503020204020204" pitchFamily="34" charset="-122"/>
                <a:sym typeface="+mn-ea"/>
              </a:rPr>
              <a:t>Ex  d  IIC  T6  Gb</a:t>
            </a:r>
            <a:endParaRPr lang="en-US" sz="1800" dirty="0">
              <a:solidFill>
                <a:srgbClr val="FF0000"/>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800" dirty="0">
                <a:solidFill>
                  <a:srgbClr val="000000"/>
                </a:solidFill>
                <a:latin typeface="微软雅黑" panose="020B0503020204020204" pitchFamily="34" charset="-122"/>
                <a:ea typeface="微软雅黑" panose="020B0503020204020204" pitchFamily="34" charset="-122"/>
                <a:sym typeface="+mn-ea"/>
              </a:rPr>
              <a:t>Ex: </a:t>
            </a:r>
            <a:r>
              <a:rPr lang="zh-CN" altLang="en-US" sz="1800" dirty="0">
                <a:solidFill>
                  <a:srgbClr val="000000"/>
                </a:solidFill>
                <a:latin typeface="微软雅黑" panose="020B0503020204020204" pitchFamily="34" charset="-122"/>
                <a:ea typeface="微软雅黑" panose="020B0503020204020204" pitchFamily="34" charset="-122"/>
                <a:sym typeface="+mn-ea"/>
              </a:rPr>
              <a:t>防爆电气设备；</a:t>
            </a:r>
            <a:endParaRPr lang="en-US" altLang="zh-CN" sz="1800" dirty="0">
              <a:solidFill>
                <a:srgbClr val="000000"/>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dirty="0">
                <a:solidFill>
                  <a:srgbClr val="000000"/>
                </a:solidFill>
                <a:latin typeface="微软雅黑" panose="020B0503020204020204" pitchFamily="34" charset="-122"/>
                <a:ea typeface="微软雅黑" panose="020B0503020204020204" pitchFamily="34" charset="-122"/>
                <a:sym typeface="+mn-ea"/>
              </a:rPr>
              <a:t>d</a:t>
            </a:r>
            <a:r>
              <a:rPr lang="zh-CN" altLang="en-US" dirty="0">
                <a:solidFill>
                  <a:srgbClr val="000000"/>
                </a:solidFill>
                <a:latin typeface="微软雅黑" panose="020B0503020204020204" pitchFamily="34" charset="-122"/>
                <a:ea typeface="微软雅黑" panose="020B0503020204020204" pitchFamily="34" charset="-122"/>
                <a:sym typeface="+mn-ea"/>
              </a:rPr>
              <a:t>：</a:t>
            </a:r>
            <a:r>
              <a:rPr lang="zh-CN" altLang="en-US" sz="1800" dirty="0">
                <a:solidFill>
                  <a:srgbClr val="000000"/>
                </a:solidFill>
                <a:latin typeface="微软雅黑" panose="020B0503020204020204" pitchFamily="34" charset="-122"/>
                <a:ea typeface="微软雅黑" panose="020B0503020204020204" pitchFamily="34" charset="-122"/>
                <a:sym typeface="+mn-ea"/>
              </a:rPr>
              <a:t>隔爆型</a:t>
            </a:r>
            <a:r>
              <a:rPr lang="en-US" altLang="zh-CN" sz="1800" dirty="0">
                <a:solidFill>
                  <a:srgbClr val="000000"/>
                </a:solidFill>
                <a:latin typeface="微软雅黑" panose="020B0503020204020204" pitchFamily="34" charset="-122"/>
                <a:ea typeface="微软雅黑" panose="020B0503020204020204" pitchFamily="34" charset="-122"/>
                <a:sym typeface="+mn-ea"/>
              </a:rPr>
              <a:t>; </a:t>
            </a:r>
            <a:endParaRPr lang="en-US" altLang="zh-CN" sz="1800" dirty="0">
              <a:solidFill>
                <a:srgbClr val="000000"/>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800" dirty="0">
                <a:solidFill>
                  <a:srgbClr val="000000"/>
                </a:solidFill>
                <a:latin typeface="微软雅黑" panose="020B0503020204020204" pitchFamily="34" charset="-122"/>
                <a:ea typeface="微软雅黑" panose="020B0503020204020204" pitchFamily="34" charset="-122"/>
                <a:sym typeface="+mn-ea"/>
              </a:rPr>
              <a:t>IIC:</a:t>
            </a:r>
            <a:r>
              <a:rPr lang="zh-CN" altLang="en-US" sz="1800" dirty="0">
                <a:solidFill>
                  <a:srgbClr val="000000"/>
                </a:solidFill>
                <a:latin typeface="微软雅黑" panose="020B0503020204020204" pitchFamily="34" charset="-122"/>
                <a:ea typeface="微软雅黑" panose="020B0503020204020204" pitchFamily="34" charset="-122"/>
                <a:sym typeface="+mn-ea"/>
              </a:rPr>
              <a:t>应用于</a:t>
            </a:r>
            <a:r>
              <a:rPr lang="zh-CN" altLang="en-US" sz="1800" kern="100" dirty="0">
                <a:effectLst/>
                <a:latin typeface="微软雅黑" panose="020B0503020204020204" pitchFamily="34" charset="-122"/>
                <a:ea typeface="微软雅黑" panose="020B0503020204020204" pitchFamily="34" charset="-122"/>
                <a:sym typeface="+mn-ea"/>
              </a:rPr>
              <a:t>除煤矿瓦斯气体之外的其他爆炸气体环境</a:t>
            </a:r>
            <a:r>
              <a:rPr lang="en-US" altLang="zh-CN" sz="1800" kern="100" dirty="0">
                <a:effectLst/>
                <a:latin typeface="微软雅黑" panose="020B0503020204020204" pitchFamily="34" charset="-122"/>
                <a:ea typeface="微软雅黑" panose="020B0503020204020204" pitchFamily="34" charset="-122"/>
                <a:sym typeface="+mn-ea"/>
              </a:rPr>
              <a:t>  </a:t>
            </a:r>
            <a:endParaRPr lang="en-US" altLang="zh-CN" sz="1800" kern="100"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sz="1800" dirty="0">
                <a:effectLst/>
                <a:latin typeface="微软雅黑" panose="020B0503020204020204" pitchFamily="34" charset="-122"/>
                <a:ea typeface="微软雅黑" panose="020B0503020204020204" pitchFamily="34" charset="-122"/>
                <a:sym typeface="+mn-ea"/>
              </a:rPr>
              <a:t>最大试验安全间隙以及最小点燃电流比</a:t>
            </a:r>
            <a:r>
              <a:rPr lang="en-US" altLang="zh-CN" sz="1800" dirty="0">
                <a:effectLst/>
                <a:latin typeface="微软雅黑" panose="020B0503020204020204" pitchFamily="34" charset="-122"/>
                <a:ea typeface="微软雅黑" panose="020B0503020204020204" pitchFamily="34" charset="-122"/>
                <a:sym typeface="+mn-ea"/>
              </a:rPr>
              <a:t>C</a:t>
            </a:r>
            <a:r>
              <a:rPr lang="zh-CN" altLang="en-US" sz="1800" dirty="0">
                <a:effectLst/>
                <a:latin typeface="微软雅黑" panose="020B0503020204020204" pitchFamily="34" charset="-122"/>
                <a:ea typeface="微软雅黑" panose="020B0503020204020204" pitchFamily="34" charset="-122"/>
                <a:sym typeface="+mn-ea"/>
              </a:rPr>
              <a:t>级</a:t>
            </a:r>
            <a:r>
              <a:rPr lang="en-US" altLang="zh-CN" sz="1800" dirty="0">
                <a:effectLst/>
                <a:latin typeface="微软雅黑" panose="020B0503020204020204" pitchFamily="34" charset="-122"/>
                <a:ea typeface="微软雅黑" panose="020B0503020204020204" pitchFamily="34" charset="-122"/>
                <a:sym typeface="+mn-ea"/>
              </a:rPr>
              <a:t>  </a:t>
            </a:r>
            <a:endParaRPr lang="en-US" altLang="zh-CN" sz="1800"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800" dirty="0">
                <a:effectLst/>
                <a:latin typeface="微软雅黑" panose="020B0503020204020204" pitchFamily="34" charset="-122"/>
                <a:ea typeface="微软雅黑" panose="020B0503020204020204" pitchFamily="34" charset="-122"/>
                <a:sym typeface="+mn-ea"/>
              </a:rPr>
              <a:t>T6:</a:t>
            </a:r>
            <a:r>
              <a:rPr lang="zh-CN" altLang="en-US" sz="1800" dirty="0">
                <a:effectLst/>
                <a:latin typeface="微软雅黑" panose="020B0503020204020204" pitchFamily="34" charset="-122"/>
                <a:ea typeface="微软雅黑" panose="020B0503020204020204" pitchFamily="34" charset="-122"/>
                <a:sym typeface="+mn-ea"/>
              </a:rPr>
              <a:t>设备最高表面温度不超过</a:t>
            </a:r>
            <a:r>
              <a:rPr lang="en-US" altLang="zh-CN" sz="1800" dirty="0">
                <a:effectLst/>
                <a:latin typeface="微软雅黑" panose="020B0503020204020204" pitchFamily="34" charset="-122"/>
                <a:ea typeface="微软雅黑" panose="020B0503020204020204" pitchFamily="34" charset="-122"/>
                <a:sym typeface="+mn-ea"/>
              </a:rPr>
              <a:t>85℃;</a:t>
            </a:r>
            <a:endParaRPr lang="en-US" altLang="zh-CN" sz="1800"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en-US" altLang="zh-CN" sz="1800" dirty="0">
                <a:effectLst/>
                <a:latin typeface="微软雅黑" panose="020B0503020204020204" pitchFamily="34" charset="-122"/>
                <a:ea typeface="微软雅黑" panose="020B0503020204020204" pitchFamily="34" charset="-122"/>
                <a:sym typeface="+mn-ea"/>
              </a:rPr>
              <a:t>Gb: </a:t>
            </a:r>
            <a:r>
              <a:rPr lang="zh-CN" altLang="en-US" sz="1800" dirty="0">
                <a:effectLst/>
                <a:latin typeface="微软雅黑" panose="020B0503020204020204" pitchFamily="34" charset="-122"/>
                <a:ea typeface="微软雅黑" panose="020B0503020204020204" pitchFamily="34" charset="-122"/>
                <a:sym typeface="+mn-ea"/>
              </a:rPr>
              <a:t>保护级别。</a:t>
            </a:r>
            <a:endParaRPr lang="en-US" altLang="zh-CN" sz="1800" dirty="0">
              <a:effectLst/>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321516" y="1125185"/>
            <a:ext cx="5660422" cy="1819509"/>
          </a:xfrm>
          <a:prstGeom prst="rect">
            <a:avLst/>
          </a:prstGeom>
          <a:ln w="15875">
            <a:solidFill>
              <a:schemeClr val="tx1"/>
            </a:solidFill>
          </a:ln>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984" y="696382"/>
            <a:ext cx="4134931" cy="2631183"/>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921492" y="3294714"/>
            <a:ext cx="3194050" cy="2584450"/>
          </a:xfrm>
          <a:prstGeom prst="rect">
            <a:avLst/>
          </a:prstGeom>
          <a:noFill/>
          <a:ln>
            <a:solidFill>
              <a:schemeClr val="tx1"/>
            </a:solidFill>
          </a:ln>
        </p:spPr>
        <p:txBody>
          <a:bodyPr wrap="none" rtlCol="0" anchor="t">
            <a:spAutoFit/>
          </a:bodyPr>
          <a:lstStyle/>
          <a:p>
            <a:pPr algn="l">
              <a:lnSpc>
                <a:spcPct val="150000"/>
              </a:lnSpc>
            </a:pPr>
            <a:r>
              <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Ex  </a:t>
            </a:r>
            <a:r>
              <a:rPr lang="en-US" dirty="0" err="1">
                <a:solidFill>
                  <a:srgbClr val="FF0000"/>
                </a:solidFill>
                <a:latin typeface="微软雅黑" panose="020B0503020204020204" pitchFamily="34" charset="-122"/>
                <a:ea typeface="微软雅黑" panose="020B0503020204020204" pitchFamily="34" charset="-122"/>
                <a:sym typeface="等线" panose="02010600030101010101" pitchFamily="2" charset="-122"/>
              </a:rPr>
              <a:t>tD</a:t>
            </a:r>
            <a:r>
              <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  A21  IP66  T80℃</a:t>
            </a:r>
            <a:endPar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endParaRPr>
          </a:p>
          <a:p>
            <a:pPr lvl="0" algn="l">
              <a:lnSpc>
                <a:spcPct val="150000"/>
              </a:lnSpc>
              <a:buClrTx/>
              <a:buSzTx/>
              <a:buFontTx/>
            </a:pPr>
            <a:r>
              <a:rPr lang="zh-CN" altLang="en-US" dirty="0">
                <a:solidFill>
                  <a:srgbClr val="000000"/>
                </a:solidFill>
                <a:latin typeface="微软雅黑" panose="020B0503020204020204" pitchFamily="34" charset="-122"/>
                <a:ea typeface="微软雅黑" panose="020B0503020204020204" pitchFamily="34" charset="-122"/>
                <a:sym typeface="+mn-ea"/>
              </a:rPr>
              <a:t>外壳保护型</a:t>
            </a:r>
            <a:endParaRPr lang="zh-CN" altLang="en-US" dirty="0">
              <a:solidFill>
                <a:srgbClr val="000000"/>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dirty="0">
                <a:solidFill>
                  <a:srgbClr val="000000"/>
                </a:solidFill>
                <a:latin typeface="微软雅黑" panose="020B0503020204020204" pitchFamily="34" charset="-122"/>
                <a:ea typeface="微软雅黑" panose="020B0503020204020204" pitchFamily="34" charset="-122"/>
                <a:sym typeface="+mn-ea"/>
              </a:rPr>
              <a:t>应用于粉尘防爆的</a:t>
            </a:r>
            <a:r>
              <a:rPr lang="en-US" altLang="zh-CN" dirty="0">
                <a:solidFill>
                  <a:srgbClr val="000000"/>
                </a:solidFill>
                <a:latin typeface="微软雅黑" panose="020B0503020204020204" pitchFamily="34" charset="-122"/>
                <a:ea typeface="微软雅黑" panose="020B0503020204020204" pitchFamily="34" charset="-122"/>
                <a:sym typeface="+mn-ea"/>
              </a:rPr>
              <a:t>21</a:t>
            </a:r>
            <a:r>
              <a:rPr lang="zh-CN" altLang="en-US" dirty="0">
                <a:solidFill>
                  <a:srgbClr val="000000"/>
                </a:solidFill>
                <a:latin typeface="微软雅黑" panose="020B0503020204020204" pitchFamily="34" charset="-122"/>
                <a:ea typeface="微软雅黑" panose="020B0503020204020204" pitchFamily="34" charset="-122"/>
                <a:sym typeface="+mn-ea"/>
              </a:rPr>
              <a:t>区</a:t>
            </a:r>
            <a:r>
              <a:rPr lang="en-US" altLang="zh-CN" kern="100" dirty="0">
                <a:effectLst/>
                <a:latin typeface="微软雅黑" panose="020B0503020204020204" pitchFamily="34" charset="-122"/>
                <a:ea typeface="微软雅黑" panose="020B0503020204020204" pitchFamily="34" charset="-122"/>
                <a:sym typeface="+mn-ea"/>
              </a:rPr>
              <a:t> </a:t>
            </a:r>
            <a:endParaRPr lang="en-US" altLang="zh-CN" kern="100"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dirty="0">
                <a:effectLst/>
                <a:latin typeface="微软雅黑" panose="020B0503020204020204" pitchFamily="34" charset="-122"/>
                <a:ea typeface="微软雅黑" panose="020B0503020204020204" pitchFamily="34" charset="-122"/>
                <a:sym typeface="+mn-ea"/>
              </a:rPr>
              <a:t>防护等级</a:t>
            </a:r>
            <a:r>
              <a:rPr lang="en-US" altLang="zh-CN" dirty="0">
                <a:effectLst/>
                <a:latin typeface="微软雅黑" panose="020B0503020204020204" pitchFamily="34" charset="-122"/>
                <a:ea typeface="微软雅黑" panose="020B0503020204020204" pitchFamily="34" charset="-122"/>
                <a:sym typeface="+mn-ea"/>
              </a:rPr>
              <a:t>IP66</a:t>
            </a:r>
            <a:endParaRPr lang="en-US" altLang="zh-CN"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dirty="0">
                <a:effectLst/>
                <a:latin typeface="微软雅黑" panose="020B0503020204020204" pitchFamily="34" charset="-122"/>
                <a:ea typeface="微软雅黑" panose="020B0503020204020204" pitchFamily="34" charset="-122"/>
                <a:sym typeface="+mn-ea"/>
              </a:rPr>
              <a:t>设备最高表面温度不超过</a:t>
            </a:r>
            <a:r>
              <a:rPr lang="en-US" altLang="zh-CN" dirty="0">
                <a:effectLst/>
                <a:latin typeface="微软雅黑" panose="020B0503020204020204" pitchFamily="34" charset="-122"/>
                <a:ea typeface="微软雅黑" panose="020B0503020204020204" pitchFamily="34" charset="-122"/>
                <a:sym typeface="+mn-ea"/>
              </a:rPr>
              <a:t>80℃</a:t>
            </a:r>
            <a:endParaRPr lang="en-US" altLang="zh-CN" dirty="0">
              <a:effectLst/>
              <a:latin typeface="微软雅黑" panose="020B0503020204020204" pitchFamily="34" charset="-122"/>
              <a:ea typeface="微软雅黑" panose="020B0503020204020204" pitchFamily="34" charset="-122"/>
              <a:sym typeface="+mn-ea"/>
            </a:endParaRPr>
          </a:p>
          <a:p>
            <a:pPr>
              <a:lnSpc>
                <a:spcPct val="150000"/>
              </a:lnSpc>
            </a:pPr>
            <a:r>
              <a:rPr lang="en-US"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 </a:t>
            </a:r>
            <a:endParaRPr lang="en-US"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endParaRPr>
          </a:p>
        </p:txBody>
      </p:sp>
      <p:sp>
        <p:nvSpPr>
          <p:cNvPr id="10" name="文本框 9"/>
          <p:cNvSpPr txBox="1"/>
          <p:nvPr/>
        </p:nvSpPr>
        <p:spPr>
          <a:xfrm>
            <a:off x="905670" y="3443481"/>
            <a:ext cx="3194050" cy="2584450"/>
          </a:xfrm>
          <a:prstGeom prst="rect">
            <a:avLst/>
          </a:prstGeom>
          <a:noFill/>
          <a:ln>
            <a:solidFill>
              <a:schemeClr val="tx1"/>
            </a:solidFill>
          </a:ln>
        </p:spPr>
        <p:txBody>
          <a:bodyPr wrap="none" rtlCol="0" anchor="t">
            <a:spAutoFit/>
          </a:bodyPr>
          <a:lstStyle/>
          <a:p>
            <a:pPr algn="l">
              <a:lnSpc>
                <a:spcPct val="150000"/>
              </a:lnSpc>
            </a:pPr>
            <a:r>
              <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Ex  </a:t>
            </a:r>
            <a:r>
              <a:rPr lang="en-US" dirty="0" err="1">
                <a:solidFill>
                  <a:srgbClr val="FF0000"/>
                </a:solidFill>
                <a:latin typeface="微软雅黑" panose="020B0503020204020204" pitchFamily="34" charset="-122"/>
                <a:ea typeface="微软雅黑" panose="020B0503020204020204" pitchFamily="34" charset="-122"/>
                <a:sym typeface="等线" panose="02010600030101010101" pitchFamily="2" charset="-122"/>
              </a:rPr>
              <a:t>tD</a:t>
            </a:r>
            <a:r>
              <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  A21  IP67  T80℃</a:t>
            </a:r>
            <a:endPar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endParaRPr>
          </a:p>
          <a:p>
            <a:pPr lvl="0" algn="l">
              <a:lnSpc>
                <a:spcPct val="150000"/>
              </a:lnSpc>
              <a:buClrTx/>
              <a:buSzTx/>
              <a:buFontTx/>
            </a:pPr>
            <a:r>
              <a:rPr lang="zh-CN" altLang="en-US" dirty="0">
                <a:solidFill>
                  <a:srgbClr val="000000"/>
                </a:solidFill>
                <a:latin typeface="微软雅黑" panose="020B0503020204020204" pitchFamily="34" charset="-122"/>
                <a:ea typeface="微软雅黑" panose="020B0503020204020204" pitchFamily="34" charset="-122"/>
                <a:sym typeface="+mn-ea"/>
              </a:rPr>
              <a:t>外壳保护型</a:t>
            </a:r>
            <a:endParaRPr lang="zh-CN" altLang="en-US" dirty="0">
              <a:solidFill>
                <a:srgbClr val="000000"/>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dirty="0">
                <a:solidFill>
                  <a:srgbClr val="000000"/>
                </a:solidFill>
                <a:latin typeface="微软雅黑" panose="020B0503020204020204" pitchFamily="34" charset="-122"/>
                <a:ea typeface="微软雅黑" panose="020B0503020204020204" pitchFamily="34" charset="-122"/>
                <a:sym typeface="+mn-ea"/>
              </a:rPr>
              <a:t>应用于粉尘防爆的</a:t>
            </a:r>
            <a:r>
              <a:rPr lang="en-US" altLang="zh-CN" dirty="0">
                <a:solidFill>
                  <a:srgbClr val="000000"/>
                </a:solidFill>
                <a:latin typeface="微软雅黑" panose="020B0503020204020204" pitchFamily="34" charset="-122"/>
                <a:ea typeface="微软雅黑" panose="020B0503020204020204" pitchFamily="34" charset="-122"/>
                <a:sym typeface="+mn-ea"/>
              </a:rPr>
              <a:t>21</a:t>
            </a:r>
            <a:r>
              <a:rPr lang="zh-CN" altLang="en-US" dirty="0">
                <a:solidFill>
                  <a:srgbClr val="000000"/>
                </a:solidFill>
                <a:latin typeface="微软雅黑" panose="020B0503020204020204" pitchFamily="34" charset="-122"/>
                <a:ea typeface="微软雅黑" panose="020B0503020204020204" pitchFamily="34" charset="-122"/>
                <a:sym typeface="+mn-ea"/>
              </a:rPr>
              <a:t>区</a:t>
            </a:r>
            <a:r>
              <a:rPr lang="en-US" altLang="zh-CN" kern="100" dirty="0">
                <a:effectLst/>
                <a:latin typeface="微软雅黑" panose="020B0503020204020204" pitchFamily="34" charset="-122"/>
                <a:ea typeface="微软雅黑" panose="020B0503020204020204" pitchFamily="34" charset="-122"/>
                <a:sym typeface="+mn-ea"/>
              </a:rPr>
              <a:t> </a:t>
            </a:r>
            <a:endParaRPr lang="en-US" altLang="zh-CN" kern="100"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dirty="0">
                <a:effectLst/>
                <a:latin typeface="微软雅黑" panose="020B0503020204020204" pitchFamily="34" charset="-122"/>
                <a:ea typeface="微软雅黑" panose="020B0503020204020204" pitchFamily="34" charset="-122"/>
                <a:sym typeface="+mn-ea"/>
              </a:rPr>
              <a:t>防护等级</a:t>
            </a:r>
            <a:r>
              <a:rPr lang="en-US" altLang="zh-CN" dirty="0">
                <a:effectLst/>
                <a:latin typeface="微软雅黑" panose="020B0503020204020204" pitchFamily="34" charset="-122"/>
                <a:ea typeface="微软雅黑" panose="020B0503020204020204" pitchFamily="34" charset="-122"/>
                <a:sym typeface="+mn-ea"/>
              </a:rPr>
              <a:t>IP67</a:t>
            </a:r>
            <a:endParaRPr lang="en-US" altLang="zh-CN" dirty="0">
              <a:effectLst/>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dirty="0">
                <a:effectLst/>
                <a:latin typeface="微软雅黑" panose="020B0503020204020204" pitchFamily="34" charset="-122"/>
                <a:ea typeface="微软雅黑" panose="020B0503020204020204" pitchFamily="34" charset="-122"/>
                <a:sym typeface="+mn-ea"/>
              </a:rPr>
              <a:t>设备最高表面温度不超过</a:t>
            </a:r>
            <a:r>
              <a:rPr lang="en-US" altLang="zh-CN" dirty="0">
                <a:effectLst/>
                <a:latin typeface="微软雅黑" panose="020B0503020204020204" pitchFamily="34" charset="-122"/>
                <a:ea typeface="微软雅黑" panose="020B0503020204020204" pitchFamily="34" charset="-122"/>
                <a:sym typeface="+mn-ea"/>
              </a:rPr>
              <a:t>80℃</a:t>
            </a:r>
            <a:endParaRPr lang="en-US" altLang="zh-CN" dirty="0">
              <a:effectLst/>
              <a:latin typeface="微软雅黑" panose="020B0503020204020204" pitchFamily="34" charset="-122"/>
              <a:ea typeface="微软雅黑" panose="020B0503020204020204" pitchFamily="34" charset="-122"/>
              <a:sym typeface="+mn-ea"/>
            </a:endParaRPr>
          </a:p>
          <a:p>
            <a:pPr>
              <a:lnSpc>
                <a:spcPct val="150000"/>
              </a:lnSpc>
            </a:pPr>
            <a:r>
              <a:rPr lang="en-US"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 </a:t>
            </a:r>
            <a:endParaRPr lang="en-US"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34" name="图片 33"/>
          <p:cNvPicPr>
            <a:picLocks noChangeAspect="1"/>
          </p:cNvPicPr>
          <p:nvPr/>
        </p:nvPicPr>
        <p:blipFill>
          <a:blip r:embed="rId1"/>
          <a:stretch>
            <a:fillRect/>
          </a:stretch>
        </p:blipFill>
        <p:spPr>
          <a:xfrm>
            <a:off x="905670" y="1333725"/>
            <a:ext cx="3402085" cy="1548594"/>
          </a:xfrm>
          <a:prstGeom prst="rect">
            <a:avLst/>
          </a:prstGeom>
          <a:ln w="12700">
            <a:solidFill>
              <a:schemeClr val="tx1"/>
            </a:solidFill>
          </a:ln>
        </p:spPr>
      </p:pic>
      <p:sp>
        <p:nvSpPr>
          <p:cNvPr id="3" name="文本占位符 2"/>
          <p:cNvSpPr>
            <a:spLocks noGrp="1"/>
          </p:cNvSpPr>
          <p:nvPr>
            <p:ph type="body" sz="quarter" idx="10"/>
          </p:nvPr>
        </p:nvSpPr>
        <p:spPr>
          <a:xfrm>
            <a:off x="905670" y="361083"/>
            <a:ext cx="5929630" cy="411480"/>
          </a:xfrm>
        </p:spPr>
        <p:txBody>
          <a:bodyPr/>
          <a:lstStyle/>
          <a:p>
            <a:r>
              <a:rPr lang="zh-CN" altLang="en-US" dirty="0"/>
              <a:t>读懂防爆标志</a:t>
            </a:r>
            <a:r>
              <a:rPr lang="en-US" altLang="zh-CN" dirty="0"/>
              <a:t>-Ⅲ</a:t>
            </a:r>
            <a:r>
              <a:rPr lang="zh-CN" altLang="en-US" dirty="0"/>
              <a:t>类防爆电气设备防爆标志</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284" y="861416"/>
            <a:ext cx="4256484" cy="2267443"/>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a:t>举例</a:t>
            </a:r>
            <a:endParaRPr lang="zh-CN" altLang="en-US"/>
          </a:p>
        </p:txBody>
      </p:sp>
      <p:sp>
        <p:nvSpPr>
          <p:cNvPr id="10" name="文本框 9"/>
          <p:cNvSpPr txBox="1"/>
          <p:nvPr/>
        </p:nvSpPr>
        <p:spPr>
          <a:xfrm>
            <a:off x="844550" y="1708339"/>
            <a:ext cx="8972550" cy="4246245"/>
          </a:xfrm>
          <a:prstGeom prst="rect">
            <a:avLst/>
          </a:prstGeom>
          <a:noFill/>
          <a:ln>
            <a:solidFill>
              <a:schemeClr val="tx1"/>
            </a:solidFill>
          </a:ln>
        </p:spPr>
        <p:txBody>
          <a:bodyPr wrap="square" rtlCol="0" anchor="t">
            <a:spAutoFit/>
          </a:bodyPr>
          <a:lstStyle/>
          <a:p>
            <a:pPr algn="l">
              <a:lnSpc>
                <a:spcPct val="150000"/>
              </a:lnSpc>
            </a:pP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分析：</a:t>
            </a:r>
            <a:endPar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endParaRPr>
          </a:p>
          <a:p>
            <a:pPr algn="l">
              <a:lnSpc>
                <a:spcPct val="150000"/>
              </a:lnSpc>
            </a:pP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1</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、适用于</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1</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区的电气设备防护级别要到达</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Gb</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或</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Ga</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级别，最低要求也要是</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Gb</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级别的，我们常用的防爆电气设备的防爆型式有隔爆型和本安型，但是</a:t>
            </a:r>
            <a:r>
              <a:rPr lang="en-US" altLang="zh-CN" dirty="0" err="1">
                <a:solidFill>
                  <a:srgbClr val="FF0000"/>
                </a:solidFill>
                <a:latin typeface="微软雅黑" panose="020B0503020204020204" pitchFamily="34" charset="-122"/>
                <a:ea typeface="微软雅黑" panose="020B0503020204020204" pitchFamily="34" charset="-122"/>
                <a:sym typeface="等线" panose="02010600030101010101" pitchFamily="2" charset="-122"/>
              </a:rPr>
              <a:t>ic</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级的本安设备是不能选用的。</a:t>
            </a:r>
            <a:endPar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endParaRPr>
          </a:p>
          <a:p>
            <a:pPr algn="l">
              <a:lnSpc>
                <a:spcPct val="150000"/>
              </a:lnSpc>
            </a:pPr>
            <a:r>
              <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2</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、因为是氢气，氢气的分组类别是</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ⅡC,</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因此防爆电气设备的类别应该也是</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ⅡC</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级别。</a:t>
            </a:r>
            <a:endPar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endParaRPr>
          </a:p>
          <a:p>
            <a:pPr algn="l">
              <a:lnSpc>
                <a:spcPct val="150000"/>
              </a:lnSpc>
            </a:pPr>
            <a:r>
              <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3</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、氢气的引燃温度是</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500℃</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，温度组别为</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T1,</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因此防爆设备的温度组别至少是</a:t>
            </a:r>
            <a:r>
              <a:rPr lang="en-US" altLang="zh-CN"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T1</a:t>
            </a:r>
            <a:r>
              <a:rPr lang="zh-CN" alt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rPr>
              <a:t>级别。</a:t>
            </a:r>
            <a:endParaRPr lang="en-US" dirty="0">
              <a:solidFill>
                <a:srgbClr val="FF0000"/>
              </a:solidFill>
              <a:latin typeface="微软雅黑" panose="020B0503020204020204" pitchFamily="34" charset="-122"/>
              <a:ea typeface="微软雅黑" panose="020B0503020204020204" pitchFamily="34" charset="-122"/>
              <a:sym typeface="等线" panose="02010600030101010101" pitchFamily="2" charset="-122"/>
            </a:endParaRPr>
          </a:p>
          <a:p>
            <a:pPr>
              <a:lnSpc>
                <a:spcPct val="150000"/>
              </a:lnSpc>
            </a:pPr>
            <a:r>
              <a:rPr lang="zh-CN"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综上：</a:t>
            </a:r>
            <a:r>
              <a:rPr lang="fr-FR"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Ex  d  IIC  T6  Gb</a:t>
            </a:r>
            <a:r>
              <a:rPr lang="zh-CN"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这种防爆等级的是适用于制氢站的，而</a:t>
            </a:r>
            <a:r>
              <a:rPr lang="fr-FR"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Ex  d  IIB  T6  Gb </a:t>
            </a:r>
            <a:r>
              <a:rPr lang="zh-CN"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防爆等级的设备就不适用于制氢站。</a:t>
            </a:r>
            <a:r>
              <a:rPr lang="en-US"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Ex ib </a:t>
            </a:r>
            <a:r>
              <a:rPr lang="fr-FR"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IIC  T6  Gb </a:t>
            </a:r>
            <a:r>
              <a:rPr lang="zh-CN"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这种本安型的防爆等级设备就适用于制氢站，</a:t>
            </a:r>
            <a:r>
              <a:rPr lang="en-US"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 Ex </a:t>
            </a:r>
            <a:r>
              <a:rPr lang="en-US" altLang="zh-CN" dirty="0" err="1">
                <a:solidFill>
                  <a:srgbClr val="231F20"/>
                </a:solidFill>
                <a:latin typeface="微软雅黑" panose="020B0503020204020204" pitchFamily="34" charset="-122"/>
                <a:ea typeface="微软雅黑" panose="020B0503020204020204" pitchFamily="34" charset="-122"/>
                <a:sym typeface="等线" panose="02010600030101010101" pitchFamily="2" charset="-122"/>
              </a:rPr>
              <a:t>ic</a:t>
            </a:r>
            <a:r>
              <a:rPr lang="en-US"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 </a:t>
            </a:r>
            <a:r>
              <a:rPr lang="fr-FR"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IIC  T6  G</a:t>
            </a:r>
            <a:r>
              <a:rPr lang="en-US"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c</a:t>
            </a:r>
            <a:r>
              <a:rPr lang="fr-FR"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 </a:t>
            </a:r>
            <a:r>
              <a:rPr lang="zh-CN"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这种就不适用。</a:t>
            </a:r>
            <a:endParaRPr lang="fr-FR" altLang="zh-CN" dirty="0">
              <a:solidFill>
                <a:srgbClr val="231F20"/>
              </a:solidFill>
              <a:latin typeface="微软雅黑" panose="020B0503020204020204" pitchFamily="34" charset="-122"/>
              <a:ea typeface="微软雅黑" panose="020B0503020204020204" pitchFamily="34" charset="-122"/>
              <a:sym typeface="等线" panose="02010600030101010101" pitchFamily="2" charset="-122"/>
            </a:endParaRPr>
          </a:p>
          <a:p>
            <a:pPr>
              <a:lnSpc>
                <a:spcPct val="150000"/>
              </a:lnSpc>
            </a:pPr>
            <a:r>
              <a:rPr lang="en-US"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rPr>
              <a:t> </a:t>
            </a:r>
            <a:endParaRPr lang="en-US" altLang="en-US" dirty="0">
              <a:solidFill>
                <a:srgbClr val="231F20"/>
              </a:solidFill>
              <a:latin typeface="微软雅黑" panose="020B0503020204020204" pitchFamily="34" charset="-122"/>
              <a:ea typeface="微软雅黑" panose="020B0503020204020204" pitchFamily="34" charset="-122"/>
              <a:sym typeface="等线" panose="02010600030101010101" pitchFamily="2" charset="-122"/>
            </a:endParaRPr>
          </a:p>
        </p:txBody>
      </p:sp>
      <p:sp>
        <p:nvSpPr>
          <p:cNvPr id="13" name="文本框 12"/>
          <p:cNvSpPr txBox="1"/>
          <p:nvPr/>
        </p:nvSpPr>
        <p:spPr>
          <a:xfrm>
            <a:off x="621966" y="971962"/>
            <a:ext cx="9689465" cy="506730"/>
          </a:xfrm>
          <a:prstGeom prst="rect">
            <a:avLst/>
          </a:prstGeom>
          <a:noFill/>
          <a:ln>
            <a:solidFill>
              <a:schemeClr val="tx1"/>
            </a:solidFill>
          </a:ln>
        </p:spPr>
        <p:txBody>
          <a:bodyPr wrap="none" rtlCol="0" anchor="t">
            <a:spAutoFit/>
          </a:bodyPr>
          <a:lstStyle/>
          <a:p>
            <a:pPr lvl="0" algn="l">
              <a:lnSpc>
                <a:spcPct val="150000"/>
              </a:lnSpc>
              <a:buClrTx/>
              <a:buSzTx/>
              <a:buFontTx/>
            </a:pPr>
            <a:r>
              <a:rPr lang="zh-CN" altLang="en-US" sz="1800" dirty="0">
                <a:latin typeface="微软雅黑" panose="020B0503020204020204" pitchFamily="34" charset="-122"/>
                <a:ea typeface="微软雅黑" panose="020B0503020204020204" pitchFamily="34" charset="-122"/>
                <a:sym typeface="+mn-ea"/>
              </a:rPr>
              <a:t>制氢站，定义为</a:t>
            </a:r>
            <a:r>
              <a:rPr lang="en-US" altLang="zh-CN" sz="1800" dirty="0">
                <a:latin typeface="微软雅黑" panose="020B0503020204020204" pitchFamily="34" charset="-122"/>
                <a:ea typeface="微软雅黑" panose="020B0503020204020204" pitchFamily="34" charset="-122"/>
                <a:sym typeface="+mn-ea"/>
              </a:rPr>
              <a:t>1</a:t>
            </a:r>
            <a:r>
              <a:rPr lang="zh-CN" altLang="en-US" sz="1800" dirty="0">
                <a:latin typeface="微软雅黑" panose="020B0503020204020204" pitchFamily="34" charset="-122"/>
                <a:ea typeface="微软雅黑" panose="020B0503020204020204" pitchFamily="34" charset="-122"/>
                <a:sym typeface="+mn-ea"/>
              </a:rPr>
              <a:t>区，爆炸性气体主要是氢气，这种防爆环境应该选什么防爆等级的电气设备？</a:t>
            </a:r>
            <a:endParaRPr lang="en-US" sz="1800" dirty="0">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44549" y="330835"/>
            <a:ext cx="6937181" cy="411480"/>
          </a:xfrm>
        </p:spPr>
        <p:txBody>
          <a:bodyPr>
            <a:normAutofit fontScale="85000" lnSpcReduction="10000"/>
          </a:bodyPr>
          <a:lstStyle/>
          <a:p>
            <a:r>
              <a:rPr lang="zh-CN" altLang="en-US" dirty="0">
                <a:sym typeface="+mn-ea"/>
              </a:rPr>
              <a:t>我司主要的</a:t>
            </a:r>
            <a:r>
              <a:rPr lang="en-US" altLang="zh-CN" dirty="0">
                <a:sym typeface="+mn-ea"/>
              </a:rPr>
              <a:t>Ⅱ</a:t>
            </a:r>
            <a:r>
              <a:rPr lang="zh-CN" altLang="en-US" dirty="0">
                <a:sym typeface="+mn-ea"/>
              </a:rPr>
              <a:t>、</a:t>
            </a:r>
            <a:r>
              <a:rPr lang="en-US" altLang="zh-CN" dirty="0">
                <a:sym typeface="+mn-ea"/>
              </a:rPr>
              <a:t>Ⅲ</a:t>
            </a:r>
            <a:r>
              <a:rPr lang="zh-CN" altLang="en-US" dirty="0">
                <a:sym typeface="+mn-ea"/>
              </a:rPr>
              <a:t>类防爆电气设备如下，主要为本安型和隔爆型。</a:t>
            </a:r>
            <a:endParaRPr lang="zh-CN" altLang="en-US" dirty="0">
              <a:sym typeface="+mn-ea"/>
            </a:endParaRPr>
          </a:p>
        </p:txBody>
      </p:sp>
      <p:pic>
        <p:nvPicPr>
          <p:cNvPr id="8" name="图片 23"/>
          <p:cNvPicPr>
            <a:picLocks noChangeAspect="1"/>
          </p:cNvPicPr>
          <p:nvPr/>
        </p:nvPicPr>
        <p:blipFill>
          <a:blip r:embed="rId1"/>
          <a:stretch>
            <a:fillRect/>
          </a:stretch>
        </p:blipFill>
        <p:spPr>
          <a:xfrm>
            <a:off x="3484472" y="3871937"/>
            <a:ext cx="1165225" cy="917575"/>
          </a:xfrm>
          <a:prstGeom prst="rect">
            <a:avLst/>
          </a:prstGeom>
          <a:noFill/>
          <a:ln w="9525">
            <a:noFill/>
          </a:ln>
        </p:spPr>
      </p:pic>
      <p:pic>
        <p:nvPicPr>
          <p:cNvPr id="9" name="图片 22"/>
          <p:cNvPicPr>
            <a:picLocks noChangeAspect="1"/>
          </p:cNvPicPr>
          <p:nvPr/>
        </p:nvPicPr>
        <p:blipFill>
          <a:blip r:embed="rId2"/>
          <a:stretch>
            <a:fillRect/>
          </a:stretch>
        </p:blipFill>
        <p:spPr>
          <a:xfrm>
            <a:off x="3671923" y="1487056"/>
            <a:ext cx="1225550" cy="917575"/>
          </a:xfrm>
          <a:prstGeom prst="rect">
            <a:avLst/>
          </a:prstGeom>
          <a:noFill/>
          <a:ln w="9525">
            <a:noFill/>
          </a:ln>
        </p:spPr>
      </p:pic>
      <p:pic>
        <p:nvPicPr>
          <p:cNvPr id="10" name="图片 1"/>
          <p:cNvPicPr>
            <a:picLocks noChangeAspect="1"/>
          </p:cNvPicPr>
          <p:nvPr/>
        </p:nvPicPr>
        <p:blipFill>
          <a:blip r:embed="rId3"/>
          <a:srcRect l="8794" r="8009" b="8316"/>
          <a:stretch>
            <a:fillRect/>
          </a:stretch>
        </p:blipFill>
        <p:spPr>
          <a:xfrm>
            <a:off x="5815478" y="3759224"/>
            <a:ext cx="1166813" cy="1143000"/>
          </a:xfrm>
          <a:prstGeom prst="rect">
            <a:avLst/>
          </a:prstGeom>
          <a:noFill/>
          <a:ln w="9525">
            <a:noFill/>
          </a:ln>
        </p:spPr>
      </p:pic>
      <p:pic>
        <p:nvPicPr>
          <p:cNvPr id="16" name="图片 14"/>
          <p:cNvPicPr>
            <a:picLocks noChangeAspect="1"/>
          </p:cNvPicPr>
          <p:nvPr/>
        </p:nvPicPr>
        <p:blipFill>
          <a:blip r:embed="rId4"/>
          <a:stretch>
            <a:fillRect/>
          </a:stretch>
        </p:blipFill>
        <p:spPr>
          <a:xfrm>
            <a:off x="10158977" y="1472387"/>
            <a:ext cx="1123950" cy="981075"/>
          </a:xfrm>
          <a:prstGeom prst="rect">
            <a:avLst/>
          </a:prstGeom>
          <a:noFill/>
          <a:ln w="9525">
            <a:noFill/>
          </a:ln>
        </p:spPr>
      </p:pic>
      <p:pic>
        <p:nvPicPr>
          <p:cNvPr id="17" name="图片 1"/>
          <p:cNvPicPr>
            <a:picLocks noChangeAspect="1"/>
          </p:cNvPicPr>
          <p:nvPr/>
        </p:nvPicPr>
        <p:blipFill>
          <a:blip r:embed="rId3"/>
          <a:srcRect l="8794" r="8009" b="8316"/>
          <a:stretch>
            <a:fillRect/>
          </a:stretch>
        </p:blipFill>
        <p:spPr>
          <a:xfrm>
            <a:off x="10287069" y="3776255"/>
            <a:ext cx="1139825" cy="1143000"/>
          </a:xfrm>
          <a:prstGeom prst="rect">
            <a:avLst/>
          </a:prstGeom>
          <a:noFill/>
          <a:ln w="9525">
            <a:noFill/>
          </a:ln>
        </p:spPr>
      </p:pic>
      <p:pic>
        <p:nvPicPr>
          <p:cNvPr id="18" name="图片 29"/>
          <p:cNvPicPr>
            <a:picLocks noChangeAspect="1"/>
          </p:cNvPicPr>
          <p:nvPr/>
        </p:nvPicPr>
        <p:blipFill>
          <a:blip r:embed="rId5"/>
          <a:stretch>
            <a:fillRect/>
          </a:stretch>
        </p:blipFill>
        <p:spPr>
          <a:xfrm>
            <a:off x="5797055" y="1421825"/>
            <a:ext cx="1154113" cy="1130300"/>
          </a:xfrm>
          <a:prstGeom prst="rect">
            <a:avLst/>
          </a:prstGeom>
          <a:noFill/>
          <a:ln w="9525">
            <a:noFill/>
          </a:ln>
        </p:spPr>
      </p:pic>
      <p:pic>
        <p:nvPicPr>
          <p:cNvPr id="19" name="图片 4785"/>
          <p:cNvPicPr>
            <a:picLocks noChangeAspect="1"/>
          </p:cNvPicPr>
          <p:nvPr/>
        </p:nvPicPr>
        <p:blipFill>
          <a:blip r:embed="rId6"/>
          <a:stretch>
            <a:fillRect/>
          </a:stretch>
        </p:blipFill>
        <p:spPr>
          <a:xfrm>
            <a:off x="7895237" y="3942726"/>
            <a:ext cx="1547812" cy="830263"/>
          </a:xfrm>
          <a:prstGeom prst="rect">
            <a:avLst/>
          </a:prstGeom>
          <a:noFill/>
          <a:ln w="9525">
            <a:noFill/>
          </a:ln>
        </p:spPr>
      </p:pic>
      <p:pic>
        <p:nvPicPr>
          <p:cNvPr id="20" name="图片 4"/>
          <p:cNvPicPr>
            <a:picLocks noChangeAspect="1"/>
          </p:cNvPicPr>
          <p:nvPr/>
        </p:nvPicPr>
        <p:blipFill>
          <a:blip r:embed="rId7"/>
          <a:stretch>
            <a:fillRect/>
          </a:stretch>
        </p:blipFill>
        <p:spPr>
          <a:xfrm>
            <a:off x="8066122" y="1529040"/>
            <a:ext cx="977900" cy="900113"/>
          </a:xfrm>
          <a:prstGeom prst="rect">
            <a:avLst/>
          </a:prstGeom>
          <a:noFill/>
          <a:ln w="9525">
            <a:noFill/>
          </a:ln>
        </p:spPr>
      </p:pic>
      <p:pic>
        <p:nvPicPr>
          <p:cNvPr id="21" name="图片 13"/>
          <p:cNvPicPr>
            <a:picLocks noChangeAspect="1"/>
          </p:cNvPicPr>
          <p:nvPr/>
        </p:nvPicPr>
        <p:blipFill>
          <a:blip r:embed="rId8"/>
          <a:stretch>
            <a:fillRect/>
          </a:stretch>
        </p:blipFill>
        <p:spPr>
          <a:xfrm>
            <a:off x="1234851" y="3966061"/>
            <a:ext cx="1335087" cy="917575"/>
          </a:xfrm>
          <a:prstGeom prst="rect">
            <a:avLst/>
          </a:prstGeom>
          <a:noFill/>
          <a:ln w="9525">
            <a:noFill/>
          </a:ln>
        </p:spPr>
      </p:pic>
      <p:pic>
        <p:nvPicPr>
          <p:cNvPr id="22" name="图片 11"/>
          <p:cNvPicPr>
            <a:picLocks noChangeAspect="1"/>
          </p:cNvPicPr>
          <p:nvPr/>
        </p:nvPicPr>
        <p:blipFill>
          <a:blip r:embed="rId9"/>
          <a:stretch>
            <a:fillRect/>
          </a:stretch>
        </p:blipFill>
        <p:spPr>
          <a:xfrm>
            <a:off x="1255976" y="1481889"/>
            <a:ext cx="1098550" cy="881062"/>
          </a:xfrm>
          <a:prstGeom prst="rect">
            <a:avLst/>
          </a:prstGeom>
          <a:noFill/>
          <a:ln w="9525">
            <a:noFill/>
          </a:ln>
        </p:spPr>
      </p:pic>
      <p:sp>
        <p:nvSpPr>
          <p:cNvPr id="23" name="文本框 19"/>
          <p:cNvSpPr txBox="1"/>
          <p:nvPr/>
        </p:nvSpPr>
        <p:spPr>
          <a:xfrm>
            <a:off x="7588404" y="5006519"/>
            <a:ext cx="2334442" cy="1414780"/>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JBF4374-Ex</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火灾声光警报器</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indent="0" algn="ctr">
              <a:buNone/>
            </a:pP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231F20"/>
                </a:solidFill>
                <a:latin typeface="微软雅黑" panose="020B0503020204020204" pitchFamily="34" charset="-122"/>
                <a:ea typeface="微软雅黑" panose="020B0503020204020204" pitchFamily="34" charset="-122"/>
              </a:rPr>
              <a:t> </a:t>
            </a:r>
            <a:endParaRPr lang="en-US" altLang="zh-CN" sz="1400" b="0" dirty="0">
              <a:solidFill>
                <a:srgbClr val="231F20"/>
              </a:solidFill>
              <a:latin typeface="微软雅黑" panose="020B0503020204020204" pitchFamily="34" charset="-122"/>
              <a:ea typeface="微软雅黑" panose="020B0503020204020204" pitchFamily="34" charset="-122"/>
            </a:endParaRPr>
          </a:p>
          <a:p>
            <a:pPr indent="0" algn="ctr">
              <a:buNone/>
            </a:pPr>
            <a:r>
              <a:rPr lang="en-US" altLang="zh-CN" sz="1400" b="0" dirty="0">
                <a:solidFill>
                  <a:srgbClr val="231F20"/>
                </a:solidFill>
                <a:latin typeface="微软雅黑" panose="020B0503020204020204" pitchFamily="34" charset="-122"/>
                <a:ea typeface="微软雅黑" panose="020B0503020204020204" pitchFamily="34" charset="-122"/>
              </a:rPr>
              <a:t>Ex d ib IIC T6 Gb</a:t>
            </a:r>
            <a:endParaRPr lang="en-US" altLang="zh-CN" sz="1400" b="0" dirty="0">
              <a:solidFill>
                <a:srgbClr val="231F20"/>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Ex </a:t>
            </a:r>
            <a:r>
              <a:rPr lang="en-US" altLang="zh-CN" sz="1400" dirty="0" err="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ibD</a:t>
            </a:r>
            <a:r>
              <a:rPr lang="en-US" altLang="zh-CN"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 </a:t>
            </a:r>
            <a:r>
              <a:rPr lang="en-US" altLang="zh-CN" sz="1400" dirty="0" err="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tD</a:t>
            </a:r>
            <a:r>
              <a:rPr lang="en-US" altLang="zh-CN"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 A21 IP66 T80℃</a:t>
            </a:r>
            <a:endPar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24" name="文本框 20"/>
          <p:cNvSpPr txBox="1"/>
          <p:nvPr/>
        </p:nvSpPr>
        <p:spPr>
          <a:xfrm>
            <a:off x="7689565" y="2504750"/>
            <a:ext cx="1782762" cy="953135"/>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JBF5174-Ex</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火灾声光警报器</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231F20"/>
                </a:solidFill>
                <a:latin typeface="微软雅黑" panose="020B0503020204020204" pitchFamily="34" charset="-122"/>
                <a:ea typeface="微软雅黑" panose="020B0503020204020204" pitchFamily="34" charset="-122"/>
              </a:rPr>
              <a:t> </a:t>
            </a:r>
            <a:endParaRPr lang="en-US" altLang="zh-CN" sz="1400" b="0" dirty="0">
              <a:solidFill>
                <a:srgbClr val="231F20"/>
              </a:solidFill>
              <a:latin typeface="微软雅黑" panose="020B0503020204020204" pitchFamily="34" charset="-122"/>
              <a:ea typeface="微软雅黑" panose="020B0503020204020204" pitchFamily="34" charset="-122"/>
            </a:endParaRPr>
          </a:p>
          <a:p>
            <a:pPr algn="ctr"/>
            <a:r>
              <a:rPr lang="en-US" altLang="zh-CN" sz="1400" b="0" dirty="0">
                <a:solidFill>
                  <a:srgbClr val="231F20"/>
                </a:solidFill>
                <a:latin typeface="微软雅黑" panose="020B0503020204020204" pitchFamily="34" charset="-122"/>
                <a:ea typeface="微软雅黑" panose="020B0503020204020204" pitchFamily="34" charset="-122"/>
              </a:rPr>
              <a:t>Ex ib IIC T6 Gb</a:t>
            </a:r>
            <a:endParaRPr lang="en-US" altLang="en-US" sz="1400" b="0" dirty="0">
              <a:solidFill>
                <a:srgbClr val="231F20"/>
              </a:solidFill>
              <a:latin typeface="微软雅黑" panose="020B0503020204020204" pitchFamily="34" charset="-122"/>
              <a:ea typeface="微软雅黑" panose="020B0503020204020204" pitchFamily="34" charset="-122"/>
            </a:endParaRPr>
          </a:p>
        </p:txBody>
      </p:sp>
      <p:sp>
        <p:nvSpPr>
          <p:cNvPr id="25" name="文本框 22"/>
          <p:cNvSpPr txBox="1"/>
          <p:nvPr/>
        </p:nvSpPr>
        <p:spPr>
          <a:xfrm>
            <a:off x="10019576" y="2582366"/>
            <a:ext cx="1674813" cy="953135"/>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JBF4123A-Ex</a:t>
            </a:r>
            <a:endParaRPr lang="en-US" altLang="zh-CN" sz="14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消火栓按钮</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231F20"/>
                </a:solidFill>
                <a:latin typeface="微软雅黑" panose="020B0503020204020204" pitchFamily="34" charset="-122"/>
                <a:ea typeface="微软雅黑" panose="020B0503020204020204" pitchFamily="34" charset="-122"/>
              </a:rPr>
              <a:t> </a:t>
            </a:r>
            <a:endParaRPr lang="en-US" altLang="zh-CN" sz="1400" b="0" dirty="0">
              <a:solidFill>
                <a:srgbClr val="231F20"/>
              </a:solidFill>
              <a:latin typeface="微软雅黑" panose="020B0503020204020204" pitchFamily="34" charset="-122"/>
              <a:ea typeface="微软雅黑" panose="020B0503020204020204" pitchFamily="34" charset="-122"/>
            </a:endParaRPr>
          </a:p>
          <a:p>
            <a:pPr algn="ctr"/>
            <a:r>
              <a:rPr lang="en-US" altLang="zh-CN" sz="1400" b="0" dirty="0">
                <a:solidFill>
                  <a:srgbClr val="231F20"/>
                </a:solidFill>
                <a:latin typeface="微软雅黑" panose="020B0503020204020204" pitchFamily="34" charset="-122"/>
                <a:ea typeface="微软雅黑" panose="020B0503020204020204" pitchFamily="34" charset="-122"/>
              </a:rPr>
              <a:t>Ex ib IIC T6 Gb</a:t>
            </a:r>
            <a:endParaRPr lang="en-US" altLang="en-US" sz="1400" b="0" dirty="0">
              <a:solidFill>
                <a:srgbClr val="231F20"/>
              </a:solidFill>
              <a:latin typeface="微软雅黑" panose="020B0503020204020204" pitchFamily="34" charset="-122"/>
              <a:ea typeface="微软雅黑" panose="020B0503020204020204" pitchFamily="34" charset="-122"/>
            </a:endParaRPr>
          </a:p>
        </p:txBody>
      </p:sp>
      <p:sp>
        <p:nvSpPr>
          <p:cNvPr id="26" name="文本框 23"/>
          <p:cNvSpPr txBox="1"/>
          <p:nvPr/>
        </p:nvSpPr>
        <p:spPr>
          <a:xfrm>
            <a:off x="5239789" y="5081630"/>
            <a:ext cx="2449512" cy="1414780"/>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J-SAB-JBF4121G-Ex</a:t>
            </a:r>
            <a:endParaRPr lang="en-US" altLang="zh-CN" sz="14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手动火灾报警按钮</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indent="0" algn="ctr">
              <a:buNone/>
            </a:pP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Ex d IIC T6 Gb</a:t>
            </a:r>
            <a:r>
              <a:rPr lang="zh-CN" altLang="en-US"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altLang="zh-CN"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Ex </a:t>
            </a:r>
            <a:r>
              <a:rPr lang="en-US" altLang="zh-CN" sz="1400" dirty="0" err="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tD</a:t>
            </a:r>
            <a:r>
              <a:rPr lang="en-US" altLang="zh-CN"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 A21 IP66 T80℃</a:t>
            </a:r>
            <a:endPar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27" name="文本框 24"/>
          <p:cNvSpPr txBox="1"/>
          <p:nvPr/>
        </p:nvSpPr>
        <p:spPr>
          <a:xfrm>
            <a:off x="5239789" y="2623827"/>
            <a:ext cx="2441575" cy="953135"/>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J-SAP-JBF4121A-Ex</a:t>
            </a:r>
            <a:endParaRPr lang="en-US" altLang="zh-CN" sz="14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手动火灾报警按钮</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fr-FR" altLang="zh-CN" sz="1400" dirty="0">
                <a:latin typeface="微软雅黑" panose="020B0503020204020204" pitchFamily="34" charset="-122"/>
                <a:ea typeface="微软雅黑" panose="020B0503020204020204" pitchFamily="34" charset="-122"/>
                <a:sym typeface="等线" panose="02010600030101010101" pitchFamily="2" charset="-122"/>
              </a:rPr>
              <a:t>Ex ib IIC T6 Gb</a:t>
            </a:r>
            <a:endParaRPr lang="fr-FR" altLang="zh-CN" sz="14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28" name="文本框 25"/>
          <p:cNvSpPr txBox="1"/>
          <p:nvPr/>
        </p:nvSpPr>
        <p:spPr>
          <a:xfrm>
            <a:off x="2987449" y="5068817"/>
            <a:ext cx="2532062" cy="737235"/>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JTW-ZD-JBF4113-Ex</a:t>
            </a:r>
            <a:endParaRPr lang="en-US" altLang="zh-CN" sz="14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点型感温火灾探测器</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000000"/>
                </a:solidFill>
                <a:latin typeface="微软雅黑" panose="020B0503020204020204" pitchFamily="34" charset="-122"/>
                <a:ea typeface="微软雅黑" panose="020B0503020204020204" pitchFamily="34" charset="-122"/>
              </a:rPr>
              <a:t> Ex d ib IIB T6 Gb</a:t>
            </a:r>
            <a:endParaRPr lang="en-US" altLang="en-US" sz="1400" b="0" dirty="0">
              <a:solidFill>
                <a:srgbClr val="000000"/>
              </a:solidFill>
              <a:latin typeface="微软雅黑" panose="020B0503020204020204" pitchFamily="34" charset="-122"/>
              <a:ea typeface="微软雅黑" panose="020B0503020204020204" pitchFamily="34" charset="-122"/>
            </a:endParaRPr>
          </a:p>
        </p:txBody>
      </p:sp>
      <p:sp>
        <p:nvSpPr>
          <p:cNvPr id="29" name="文本框 26"/>
          <p:cNvSpPr txBox="1"/>
          <p:nvPr/>
        </p:nvSpPr>
        <p:spPr>
          <a:xfrm>
            <a:off x="2948519" y="2573691"/>
            <a:ext cx="2687385" cy="953135"/>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JBF4111-Ex</a:t>
            </a:r>
            <a:endParaRPr lang="en-US" altLang="zh-CN" sz="14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点型感温火灾探测器</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000000"/>
                </a:solidFill>
                <a:latin typeface="微软雅黑" panose="020B0503020204020204" pitchFamily="34" charset="-122"/>
                <a:ea typeface="微软雅黑" panose="020B0503020204020204" pitchFamily="34" charset="-122"/>
              </a:rPr>
              <a:t> </a:t>
            </a:r>
            <a:endParaRPr lang="en-US" altLang="zh-CN" sz="1400" b="0" dirty="0">
              <a:solidFill>
                <a:srgbClr val="000000"/>
              </a:solidFill>
              <a:latin typeface="微软雅黑" panose="020B0503020204020204" pitchFamily="34" charset="-122"/>
              <a:ea typeface="微软雅黑" panose="020B0503020204020204" pitchFamily="34" charset="-122"/>
            </a:endParaRPr>
          </a:p>
          <a:p>
            <a:pPr algn="ctr"/>
            <a:r>
              <a:rPr lang="en-US" altLang="zh-CN" sz="1400" b="0" dirty="0">
                <a:solidFill>
                  <a:srgbClr val="000000"/>
                </a:solidFill>
                <a:latin typeface="微软雅黑" panose="020B0503020204020204" pitchFamily="34" charset="-122"/>
                <a:ea typeface="微软雅黑" panose="020B0503020204020204" pitchFamily="34" charset="-122"/>
              </a:rPr>
              <a:t>Ex ib IIC T6 Gb</a:t>
            </a:r>
            <a:endParaRPr lang="en-US" altLang="en-US" sz="1400" b="0" dirty="0">
              <a:solidFill>
                <a:srgbClr val="000000"/>
              </a:solidFill>
              <a:latin typeface="微软雅黑" panose="020B0503020204020204" pitchFamily="34" charset="-122"/>
              <a:ea typeface="微软雅黑" panose="020B0503020204020204" pitchFamily="34" charset="-122"/>
            </a:endParaRPr>
          </a:p>
        </p:txBody>
      </p:sp>
      <p:sp>
        <p:nvSpPr>
          <p:cNvPr id="30" name="文本框 130"/>
          <p:cNvSpPr txBox="1"/>
          <p:nvPr/>
        </p:nvSpPr>
        <p:spPr>
          <a:xfrm>
            <a:off x="527518" y="2678790"/>
            <a:ext cx="2725738" cy="737235"/>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JBF4101-Ex</a:t>
            </a:r>
            <a:endParaRPr lang="en-US" altLang="zh-CN" sz="14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点型光电感烟火灾探测器</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000000"/>
                </a:solidFill>
                <a:latin typeface="微软雅黑" panose="020B0503020204020204" pitchFamily="34" charset="-122"/>
                <a:ea typeface="微软雅黑" panose="020B0503020204020204" pitchFamily="34" charset="-122"/>
              </a:rPr>
              <a:t>Ex ib IIC T6 Gb</a:t>
            </a:r>
            <a:endParaRPr lang="en-US" altLang="en-US" sz="1400" b="0" dirty="0">
              <a:solidFill>
                <a:srgbClr val="000000"/>
              </a:solidFill>
              <a:latin typeface="微软雅黑" panose="020B0503020204020204" pitchFamily="34" charset="-122"/>
              <a:ea typeface="微软雅黑" panose="020B0503020204020204" pitchFamily="34" charset="-122"/>
            </a:endParaRPr>
          </a:p>
        </p:txBody>
      </p:sp>
      <p:sp>
        <p:nvSpPr>
          <p:cNvPr id="32" name="文本框 130"/>
          <p:cNvSpPr txBox="1"/>
          <p:nvPr/>
        </p:nvSpPr>
        <p:spPr>
          <a:xfrm>
            <a:off x="442382" y="5080399"/>
            <a:ext cx="2725737" cy="737235"/>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JTY-GD-JBF4103-Ex</a:t>
            </a:r>
            <a:endParaRPr lang="en-US" altLang="zh-CN" sz="14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点型光电感烟火灾探测器</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000000"/>
                </a:solidFill>
                <a:latin typeface="微软雅黑" panose="020B0503020204020204" pitchFamily="34" charset="-122"/>
                <a:ea typeface="微软雅黑" panose="020B0503020204020204" pitchFamily="34" charset="-122"/>
              </a:rPr>
              <a:t> Ex d ib IIB T6 Gb</a:t>
            </a:r>
            <a:endParaRPr lang="en-US" altLang="en-US" sz="1400" b="0" dirty="0">
              <a:solidFill>
                <a:srgbClr val="000000"/>
              </a:solidFill>
              <a:latin typeface="微软雅黑" panose="020B0503020204020204" pitchFamily="34" charset="-122"/>
              <a:ea typeface="微软雅黑" panose="020B0503020204020204" pitchFamily="34" charset="-122"/>
            </a:endParaRPr>
          </a:p>
        </p:txBody>
      </p:sp>
      <p:sp>
        <p:nvSpPr>
          <p:cNvPr id="33" name="文本框 8"/>
          <p:cNvSpPr txBox="1"/>
          <p:nvPr/>
        </p:nvSpPr>
        <p:spPr>
          <a:xfrm>
            <a:off x="-237330" y="4347438"/>
            <a:ext cx="1784350" cy="337185"/>
          </a:xfrm>
          <a:prstGeom prst="rect">
            <a:avLst/>
          </a:prstGeom>
          <a:noFill/>
          <a:ln w="9525">
            <a:noFill/>
          </a:ln>
        </p:spPr>
        <p:txBody>
          <a:bodyPr wrap="square" anchor="ctr" anchorCtr="0">
            <a:spAutoFit/>
          </a:bodyPr>
          <a:lstStyle/>
          <a:p>
            <a:pPr algn="ctr"/>
            <a:r>
              <a:rPr lang="zh-CN" altLang="en-US" sz="1600" b="1" dirty="0">
                <a:latin typeface="微软雅黑" panose="020B0503020204020204" pitchFamily="34" charset="-122"/>
                <a:ea typeface="微软雅黑" panose="020B0503020204020204" pitchFamily="34" charset="-122"/>
                <a:sym typeface="Impact" panose="020B0806030902050204" pitchFamily="34" charset="0"/>
              </a:rPr>
              <a:t>隔爆型</a:t>
            </a:r>
            <a:endParaRPr lang="zh-CN" altLang="en-US" sz="1600" b="1" dirty="0">
              <a:latin typeface="微软雅黑" panose="020B0503020204020204" pitchFamily="34" charset="-122"/>
              <a:ea typeface="微软雅黑" panose="020B0503020204020204" pitchFamily="34" charset="-122"/>
              <a:sym typeface="Impact" panose="020B0806030902050204" pitchFamily="34" charset="0"/>
            </a:endParaRPr>
          </a:p>
        </p:txBody>
      </p:sp>
      <p:sp>
        <p:nvSpPr>
          <p:cNvPr id="34" name="文本框 13"/>
          <p:cNvSpPr txBox="1"/>
          <p:nvPr/>
        </p:nvSpPr>
        <p:spPr>
          <a:xfrm>
            <a:off x="-158307" y="1794333"/>
            <a:ext cx="1782762" cy="337185"/>
          </a:xfrm>
          <a:prstGeom prst="rect">
            <a:avLst/>
          </a:prstGeom>
          <a:noFill/>
          <a:ln w="9525">
            <a:noFill/>
          </a:ln>
        </p:spPr>
        <p:txBody>
          <a:bodyPr wrap="square" anchor="ctr" anchorCtr="0">
            <a:spAutoFit/>
          </a:bodyPr>
          <a:lstStyle/>
          <a:p>
            <a:pPr algn="ctr"/>
            <a:r>
              <a:rPr lang="zh-CN" altLang="en-US" sz="1600" b="1" dirty="0">
                <a:latin typeface="微软雅黑" panose="020B0503020204020204" pitchFamily="34" charset="-122"/>
                <a:ea typeface="微软雅黑" panose="020B0503020204020204" pitchFamily="34" charset="-122"/>
                <a:sym typeface="Impact" panose="020B0806030902050204" pitchFamily="34" charset="0"/>
              </a:rPr>
              <a:t>本安型</a:t>
            </a:r>
            <a:endParaRPr lang="zh-CN" altLang="en-US" sz="1600" b="1" dirty="0">
              <a:latin typeface="微软雅黑" panose="020B0503020204020204" pitchFamily="34" charset="-122"/>
              <a:ea typeface="微软雅黑" panose="020B0503020204020204" pitchFamily="34" charset="-122"/>
              <a:sym typeface="Impact" panose="020B0806030902050204" pitchFamily="34" charset="0"/>
            </a:endParaRPr>
          </a:p>
        </p:txBody>
      </p:sp>
      <p:sp>
        <p:nvSpPr>
          <p:cNvPr id="35" name="文本框 21"/>
          <p:cNvSpPr txBox="1"/>
          <p:nvPr/>
        </p:nvSpPr>
        <p:spPr>
          <a:xfrm>
            <a:off x="9742487" y="4998487"/>
            <a:ext cx="2449513" cy="1414780"/>
          </a:xfrm>
          <a:prstGeom prst="rect">
            <a:avLst/>
          </a:prstGeom>
          <a:noFill/>
          <a:ln w="9525">
            <a:noFill/>
          </a:ln>
        </p:spPr>
        <p:txBody>
          <a:bodyPr wrap="square" anchor="ctr" anchorCtr="0">
            <a:spAutoFit/>
          </a:bodyPr>
          <a:lstStyle/>
          <a:p>
            <a:pPr algn="ctr"/>
            <a:r>
              <a:rPr lang="en-US" altLang="zh-CN" sz="1400" dirty="0">
                <a:latin typeface="微软雅黑" panose="020B0503020204020204" pitchFamily="34" charset="-122"/>
                <a:ea typeface="微软雅黑" panose="020B0503020204020204" pitchFamily="34" charset="-122"/>
                <a:sym typeface="Impact" panose="020B0806030902050204" pitchFamily="34" charset="0"/>
              </a:rPr>
              <a:t>J-SAB-JBF4123G-Ex</a:t>
            </a:r>
            <a:endParaRPr lang="en-US" altLang="zh-CN" sz="14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400" dirty="0" err="1">
                <a:latin typeface="微软雅黑" panose="020B0503020204020204" pitchFamily="34" charset="-122"/>
                <a:ea typeface="微软雅黑" panose="020B0503020204020204" pitchFamily="34" charset="-122"/>
                <a:sym typeface="等线" panose="02010600030101010101" pitchFamily="2" charset="-122"/>
              </a:rPr>
              <a:t>消火栓按钮</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indent="0" algn="ctr">
              <a:buNone/>
            </a:pP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Ex d IIC T6 Gb</a:t>
            </a:r>
            <a:r>
              <a:rPr lang="zh-CN" altLang="en-US"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en-US" altLang="zh-CN"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Ex </a:t>
            </a:r>
            <a:r>
              <a:rPr lang="en-US" altLang="zh-CN" sz="1400" dirty="0" err="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tD</a:t>
            </a:r>
            <a:r>
              <a:rPr lang="en-US" altLang="zh-CN" sz="14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 A21 IP66 T80℃</a:t>
            </a:r>
            <a:endParaRPr lang="en-US" altLang="zh-CN" sz="1400" b="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ym typeface="+mn-ea"/>
              </a:rPr>
              <a:t>我司主要的</a:t>
            </a:r>
            <a:r>
              <a:rPr lang="en-US" altLang="zh-CN" dirty="0">
                <a:sym typeface="+mn-ea"/>
              </a:rPr>
              <a:t>Ⅱ</a:t>
            </a:r>
            <a:r>
              <a:rPr lang="zh-CN" altLang="en-US" dirty="0">
                <a:sym typeface="+mn-ea"/>
              </a:rPr>
              <a:t>、</a:t>
            </a:r>
            <a:r>
              <a:rPr lang="en-US" altLang="zh-CN" dirty="0">
                <a:sym typeface="+mn-ea"/>
              </a:rPr>
              <a:t>Ⅲ</a:t>
            </a:r>
            <a:r>
              <a:rPr lang="zh-CN" altLang="en-US" dirty="0">
                <a:sym typeface="+mn-ea"/>
              </a:rPr>
              <a:t>类防爆火焰探测器如下</a:t>
            </a:r>
            <a:endParaRPr lang="zh-CN" altLang="en-US" dirty="0">
              <a:sym typeface="+mn-ea"/>
            </a:endParaRPr>
          </a:p>
        </p:txBody>
      </p:sp>
      <p:sp>
        <p:nvSpPr>
          <p:cNvPr id="12" name="文本框 11"/>
          <p:cNvSpPr txBox="1"/>
          <p:nvPr/>
        </p:nvSpPr>
        <p:spPr>
          <a:xfrm>
            <a:off x="534924" y="4214143"/>
            <a:ext cx="11049000" cy="2550795"/>
          </a:xfrm>
          <a:prstGeom prst="rect">
            <a:avLst/>
          </a:prstGeom>
          <a:noFill/>
        </p:spPr>
        <p:txBody>
          <a:bodyPr>
            <a:spAutoFit/>
          </a:bodyPr>
          <a:lstStyle/>
          <a:p>
            <a:pPr marL="355600" marR="0" indent="-355600" algn="just" defTabSz="914400" eaLnBrk="1" fontAlgn="auto" hangingPunct="1">
              <a:lnSpc>
                <a:spcPct val="160000"/>
              </a:lnSpc>
              <a:buClrTx/>
              <a:buSzTx/>
              <a:buFont typeface="Wingdings" panose="05000000000000000000" charset="0"/>
              <a:buChar char="l"/>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隔爆型、粉尘防爆型设备，防爆标志：Ex d ⅡC T6 Gb/Ex tD A21 IP67 T80℃；</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endParaRPr>
          </a:p>
          <a:p>
            <a:pPr marL="355600" marR="0" indent="-355600" algn="just" defTabSz="914400" eaLnBrk="1" fontAlgn="auto" hangingPunct="1">
              <a:lnSpc>
                <a:spcPct val="160000"/>
              </a:lnSpc>
              <a:buClrTx/>
              <a:buSzTx/>
              <a:buFont typeface="Wingdings" panose="05000000000000000000" charset="0"/>
              <a:buChar char="l"/>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视角可达</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120</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°，最远探测距离可达</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40m</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；防护等级</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IP67</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，适用环境温度</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-40℃~+75℃</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marR="0" indent="-355600" algn="just" defTabSz="914400" eaLnBrk="1" fontAlgn="auto" hangingPunct="1">
              <a:lnSpc>
                <a:spcPct val="160000"/>
              </a:lnSpc>
              <a:buClrTx/>
              <a:buSzTx/>
              <a:buFont typeface="Wingdings" panose="05000000000000000000" charset="0"/>
              <a:buChar char="l"/>
              <a:defRPr/>
            </a:pPr>
            <a:r>
              <a:rPr kumimoji="0" lang="zh-CN" altLang="en-US" sz="14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自动光路检测和电路自检功能；窗口自动除霜功能；支架抗震计算；</a:t>
            </a:r>
            <a:endParaRPr kumimoji="0" lang="zh-CN" altLang="en-US" sz="14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marR="0" indent="-355600" algn="just" defTabSz="914400" eaLnBrk="1" fontAlgn="auto" hangingPunct="1">
              <a:lnSpc>
                <a:spcPct val="160000"/>
              </a:lnSpc>
              <a:buClrTx/>
              <a:buSzTx/>
              <a:buFont typeface="Wingdings" panose="05000000000000000000" charset="0"/>
              <a:buChar char="l"/>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标配丰富的外部接口类型（</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RS485/4~20mA/</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三组继电器</a:t>
            </a:r>
            <a:r>
              <a:rPr kumimoji="0" lang="zh-CN" altLang="en-US" sz="1400" kern="1200" cap="none" spc="0" normalizeH="0" baseline="0" noProof="1">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无需选配；</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marR="0" indent="-355600" algn="just" defTabSz="914400" eaLnBrk="1" fontAlgn="auto" hangingPunct="1">
              <a:lnSpc>
                <a:spcPct val="160000"/>
              </a:lnSpc>
              <a:buClrTx/>
              <a:buSzTx/>
              <a:buFont typeface="Wingdings" panose="05000000000000000000" charset="0"/>
              <a:buChar char="l"/>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电磁骚扰测试（</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EMI</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）达到小于</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50dBμV/m</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，符合</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UL</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标准要求，</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355600" marR="0" indent="-355600" algn="just" defTabSz="914400" eaLnBrk="1" fontAlgn="auto" hangingPunct="1">
              <a:lnSpc>
                <a:spcPct val="160000"/>
              </a:lnSpc>
              <a:buClrTx/>
              <a:buSzTx/>
              <a:buFont typeface="Wingdings" panose="05000000000000000000" charset="0"/>
              <a:buChar char="l"/>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射频电磁场辐射抗扰度（</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EMS</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）达到</a:t>
            </a:r>
            <a:r>
              <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30V/m</a:t>
            </a: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rPr>
              <a:t>，工业级标准；</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5600" marR="0" indent="-355600" algn="just" defTabSz="914400" eaLnBrk="1" fontAlgn="auto" hangingPunct="1">
              <a:lnSpc>
                <a:spcPct val="160000"/>
              </a:lnSpc>
              <a:buClrTx/>
              <a:buSzTx/>
              <a:buFont typeface="Wingdings" panose="05000000000000000000" charset="0"/>
              <a:buChar char="l"/>
              <a:defRPr/>
            </a:pPr>
            <a:endParaRPr kumimoji="0" lang="zh-CN" altLang="en-US" sz="16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8852" name="文本框 25"/>
          <p:cNvSpPr txBox="1"/>
          <p:nvPr/>
        </p:nvSpPr>
        <p:spPr>
          <a:xfrm>
            <a:off x="329875" y="2839925"/>
            <a:ext cx="2647539" cy="1568450"/>
          </a:xfrm>
          <a:prstGeom prst="rect">
            <a:avLst/>
          </a:prstGeom>
          <a:noFill/>
          <a:ln w="9525">
            <a:noFill/>
          </a:ln>
        </p:spPr>
        <p:txBody>
          <a:bodyPr wrap="square" anchor="ctr" anchorCtr="0">
            <a:spAutoFit/>
          </a:bodyPr>
          <a:lstStyle/>
          <a:p>
            <a:pPr algn="ctr" eaLnBrk="1" hangingPunct="1"/>
            <a:r>
              <a:rPr lang="en-US" altLang="zh-CN" sz="1600" dirty="0">
                <a:latin typeface="微软雅黑" panose="020B0503020204020204" pitchFamily="34" charset="-122"/>
                <a:ea typeface="微软雅黑" panose="020B0503020204020204" pitchFamily="34" charset="-122"/>
              </a:rPr>
              <a:t>JTG-H-JBF4384-Ex</a:t>
            </a:r>
            <a:endParaRPr lang="en-US" altLang="zh-CN" sz="1600" dirty="0">
              <a:latin typeface="微软雅黑" panose="020B0503020204020204" pitchFamily="34" charset="-122"/>
              <a:ea typeface="微软雅黑" panose="020B0503020204020204" pitchFamily="34" charset="-122"/>
            </a:endParaRPr>
          </a:p>
          <a:p>
            <a:pPr algn="ctr" eaLnBrk="1" hangingPunct="1"/>
            <a:r>
              <a:rPr lang="zh-CN" altLang="en-US" sz="1600" dirty="0">
                <a:latin typeface="微软雅黑" panose="020B0503020204020204" pitchFamily="34" charset="-122"/>
                <a:ea typeface="微软雅黑" panose="020B0503020204020204" pitchFamily="34" charset="-122"/>
              </a:rPr>
              <a:t>四波段</a:t>
            </a:r>
            <a:r>
              <a:rPr lang="zh-CN" altLang="zh-CN" sz="1600" dirty="0">
                <a:latin typeface="微软雅黑" panose="020B0503020204020204" pitchFamily="34" charset="-122"/>
                <a:ea typeface="微软雅黑" panose="020B0503020204020204" pitchFamily="34" charset="-122"/>
              </a:rPr>
              <a:t>点型红外火焰探测器</a:t>
            </a:r>
            <a:endParaRPr lang="en-US" altLang="zh-CN" sz="1600" dirty="0">
              <a:latin typeface="微软雅黑" panose="020B0503020204020204" pitchFamily="34" charset="-122"/>
              <a:ea typeface="微软雅黑" panose="020B0503020204020204" pitchFamily="34" charset="-122"/>
            </a:endParaRPr>
          </a:p>
          <a:p>
            <a:pPr indent="0" algn="ctr">
              <a:buNone/>
            </a:pP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防爆标志：</a:t>
            </a:r>
            <a:r>
              <a:rPr lang="fr-FR" altLang="en-US" sz="1600" b="0" dirty="0">
                <a:solidFill>
                  <a:srgbClr val="231F20"/>
                </a:solidFill>
                <a:latin typeface="微软雅黑" panose="020B0503020204020204" pitchFamily="34" charset="-122"/>
                <a:ea typeface="微软雅黑" panose="020B0503020204020204" pitchFamily="34" charset="-122"/>
              </a:rPr>
              <a:t> </a:t>
            </a:r>
            <a:endParaRPr lang="fr-FR" altLang="en-US" sz="1600" b="0" dirty="0">
              <a:solidFill>
                <a:srgbClr val="231F20"/>
              </a:solidFill>
              <a:latin typeface="微软雅黑" panose="020B0503020204020204" pitchFamily="34" charset="-122"/>
              <a:ea typeface="微软雅黑" panose="020B0503020204020204" pitchFamily="34" charset="-122"/>
            </a:endParaRPr>
          </a:p>
          <a:p>
            <a:pPr indent="0" algn="ctr">
              <a:buNone/>
            </a:pPr>
            <a:r>
              <a:rPr lang="fr-FR" altLang="en-US" sz="1600" b="0" dirty="0">
                <a:solidFill>
                  <a:srgbClr val="231F20"/>
                </a:solidFill>
                <a:latin typeface="微软雅黑" panose="020B0503020204020204" pitchFamily="34" charset="-122"/>
                <a:ea typeface="微软雅黑" panose="020B0503020204020204" pitchFamily="34" charset="-122"/>
              </a:rPr>
              <a:t>Ex d ⅡC T6 Gb</a:t>
            </a:r>
            <a:endParaRPr lang="fr-FR" altLang="en-US" sz="1600" b="0" dirty="0">
              <a:solidFill>
                <a:srgbClr val="231F20"/>
              </a:solidFill>
              <a:latin typeface="微软雅黑" panose="020B0503020204020204" pitchFamily="34" charset="-122"/>
              <a:ea typeface="微软雅黑" panose="020B0503020204020204" pitchFamily="34" charset="-122"/>
            </a:endParaRPr>
          </a:p>
          <a:p>
            <a:pPr indent="0" algn="ctr">
              <a:buNone/>
            </a:pPr>
            <a:r>
              <a:rPr lang="fr-FR" altLang="en-US" sz="1600" b="0" dirty="0">
                <a:solidFill>
                  <a:srgbClr val="231F20"/>
                </a:solidFill>
                <a:latin typeface="微软雅黑" panose="020B0503020204020204" pitchFamily="34" charset="-122"/>
                <a:ea typeface="微软雅黑" panose="020B0503020204020204" pitchFamily="34" charset="-122"/>
              </a:rPr>
              <a:t>Ex tD A21 IP67 T80℃</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pPr algn="ctr" eaLnBrk="1" hangingPunct="1"/>
            <a:endParaRPr lang="zh-CN" altLang="en-US" sz="1600" dirty="0">
              <a:latin typeface="微软雅黑" panose="020B0503020204020204" pitchFamily="34" charset="-122"/>
              <a:ea typeface="微软雅黑" panose="020B0503020204020204" pitchFamily="34" charset="-122"/>
            </a:endParaRPr>
          </a:p>
        </p:txBody>
      </p:sp>
      <p:pic>
        <p:nvPicPr>
          <p:cNvPr id="78853" name="Picture 3"/>
          <p:cNvPicPr>
            <a:picLocks noChangeAspect="1"/>
          </p:cNvPicPr>
          <p:nvPr/>
        </p:nvPicPr>
        <p:blipFill>
          <a:blip r:embed="rId1"/>
          <a:srcRect l="33678" t="17622" r="38452" b="13847"/>
          <a:stretch>
            <a:fillRect/>
          </a:stretch>
        </p:blipFill>
        <p:spPr>
          <a:xfrm>
            <a:off x="1419225" y="1393191"/>
            <a:ext cx="1159368" cy="1634490"/>
          </a:xfrm>
          <a:prstGeom prst="rect">
            <a:avLst/>
          </a:prstGeom>
          <a:noFill/>
          <a:ln w="9525">
            <a:noFill/>
          </a:ln>
        </p:spPr>
      </p:pic>
      <p:pic>
        <p:nvPicPr>
          <p:cNvPr id="79880" name="Picture 2"/>
          <p:cNvPicPr>
            <a:picLocks noChangeAspect="1"/>
          </p:cNvPicPr>
          <p:nvPr/>
        </p:nvPicPr>
        <p:blipFill>
          <a:blip r:embed="rId2"/>
          <a:stretch>
            <a:fillRect/>
          </a:stretch>
        </p:blipFill>
        <p:spPr>
          <a:xfrm>
            <a:off x="3881307" y="1411605"/>
            <a:ext cx="1135083" cy="1689688"/>
          </a:xfrm>
          <a:prstGeom prst="rect">
            <a:avLst/>
          </a:prstGeom>
          <a:noFill/>
          <a:ln w="9525">
            <a:noFill/>
          </a:ln>
        </p:spPr>
      </p:pic>
      <p:pic>
        <p:nvPicPr>
          <p:cNvPr id="79878" name="Picture 4"/>
          <p:cNvPicPr>
            <a:picLocks noChangeAspect="1"/>
          </p:cNvPicPr>
          <p:nvPr/>
        </p:nvPicPr>
        <p:blipFill>
          <a:blip r:embed="rId3"/>
          <a:srcRect l="40077" t="15691" r="38541" b="23186"/>
          <a:stretch>
            <a:fillRect/>
          </a:stretch>
        </p:blipFill>
        <p:spPr>
          <a:xfrm>
            <a:off x="6526025" y="1401626"/>
            <a:ext cx="1033172" cy="1616365"/>
          </a:xfrm>
          <a:prstGeom prst="rect">
            <a:avLst/>
          </a:prstGeom>
          <a:noFill/>
          <a:ln w="9525">
            <a:noFill/>
          </a:ln>
        </p:spPr>
      </p:pic>
      <p:sp>
        <p:nvSpPr>
          <p:cNvPr id="15" name="文本框 10"/>
          <p:cNvSpPr txBox="1"/>
          <p:nvPr/>
        </p:nvSpPr>
        <p:spPr>
          <a:xfrm>
            <a:off x="8788581" y="2907212"/>
            <a:ext cx="2093913" cy="1568450"/>
          </a:xfrm>
          <a:prstGeom prst="rect">
            <a:avLst/>
          </a:prstGeom>
          <a:noFill/>
          <a:ln w="9525">
            <a:noFill/>
          </a:ln>
        </p:spPr>
        <p:txBody>
          <a:bodyPr>
            <a:spAutoFit/>
          </a:bodyPr>
          <a:lstStyle/>
          <a:p>
            <a:pPr algn="ctr" eaLnBrk="1" hangingPunct="1"/>
            <a:r>
              <a:rPr lang="en-US" altLang="zh-CN" sz="1600" dirty="0">
                <a:latin typeface="微软雅黑" panose="020B0503020204020204" pitchFamily="34" charset="-122"/>
                <a:ea typeface="微软雅黑" panose="020B0503020204020204" pitchFamily="34" charset="-122"/>
              </a:rPr>
              <a:t>JTG-H-JBF4384A-Ex</a:t>
            </a:r>
            <a:r>
              <a:rPr lang="zh-CN" altLang="en-US" sz="1600" dirty="0">
                <a:latin typeface="微软雅黑" panose="020B0503020204020204" pitchFamily="34" charset="-122"/>
                <a:ea typeface="微软雅黑" panose="020B0503020204020204" pitchFamily="34" charset="-122"/>
              </a:rPr>
              <a:t>点型红外火焰探测器</a:t>
            </a:r>
            <a:endParaRPr lang="zh-CN" altLang="en-US" sz="1600" dirty="0">
              <a:latin typeface="微软雅黑" panose="020B0503020204020204" pitchFamily="34" charset="-122"/>
              <a:ea typeface="微软雅黑" panose="020B0503020204020204" pitchFamily="34" charset="-122"/>
            </a:endParaRPr>
          </a:p>
          <a:p>
            <a:pPr algn="ctr" eaLnBrk="1" hangingPunct="1"/>
            <a:r>
              <a:rPr lang="zh-CN" altLang="en-US" sz="1600" dirty="0">
                <a:latin typeface="微软雅黑" panose="020B0503020204020204" pitchFamily="34" charset="-122"/>
                <a:ea typeface="微软雅黑" panose="020B0503020204020204" pitchFamily="34" charset="-122"/>
              </a:rPr>
              <a:t>（本安型）（两红）</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防爆标志：</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rPr>
              <a:t>Ex </a:t>
            </a:r>
            <a:r>
              <a:rPr kumimoji="0" lang="en-US" altLang="zh-CN"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rPr>
              <a:t>ib</a:t>
            </a:r>
            <a:r>
              <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rPr>
              <a:t> ⅡC T6 Gb</a:t>
            </a:r>
            <a:endPar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3" name="图片 2"/>
          <p:cNvPicPr>
            <a:picLocks noChangeAspect="1"/>
          </p:cNvPicPr>
          <p:nvPr/>
        </p:nvPicPr>
        <p:blipFill>
          <a:blip r:embed="rId4"/>
          <a:stretch>
            <a:fillRect/>
          </a:stretch>
        </p:blipFill>
        <p:spPr>
          <a:xfrm>
            <a:off x="9012303" y="1418498"/>
            <a:ext cx="1411138" cy="1289868"/>
          </a:xfrm>
          <a:prstGeom prst="rect">
            <a:avLst/>
          </a:prstGeom>
        </p:spPr>
      </p:pic>
      <p:sp>
        <p:nvSpPr>
          <p:cNvPr id="14" name="文本框 25"/>
          <p:cNvSpPr txBox="1"/>
          <p:nvPr/>
        </p:nvSpPr>
        <p:spPr>
          <a:xfrm>
            <a:off x="3300360" y="2854210"/>
            <a:ext cx="2296976" cy="1322070"/>
          </a:xfrm>
          <a:prstGeom prst="rect">
            <a:avLst/>
          </a:prstGeom>
          <a:noFill/>
          <a:ln w="9525">
            <a:noFill/>
          </a:ln>
        </p:spPr>
        <p:txBody>
          <a:bodyPr wrap="square" anchor="ctr" anchorCtr="0">
            <a:spAutoFit/>
          </a:bodyPr>
          <a:lstStyle/>
          <a:p>
            <a:pPr algn="ctr" eaLnBrk="1" hangingPunct="1"/>
            <a:r>
              <a:rPr lang="en-US" altLang="zh-CN" sz="1600" dirty="0">
                <a:latin typeface="微软雅黑" panose="020B0503020204020204" pitchFamily="34" charset="-122"/>
                <a:ea typeface="微软雅黑" panose="020B0503020204020204" pitchFamily="34" charset="-122"/>
              </a:rPr>
              <a:t>JTG-Z-JBF4385-Ex</a:t>
            </a:r>
            <a:br>
              <a:rPr lang="en-US" altLang="zh-CN" sz="1600" dirty="0">
                <a:latin typeface="微软雅黑" panose="020B0503020204020204" pitchFamily="34" charset="-122"/>
                <a:ea typeface="微软雅黑" panose="020B0503020204020204" pitchFamily="34" charset="-122"/>
              </a:rPr>
            </a:br>
            <a:r>
              <a:rPr lang="zh-CN" altLang="zh-CN" sz="1600" dirty="0">
                <a:latin typeface="微软雅黑" panose="020B0503020204020204" pitchFamily="34" charset="-122"/>
                <a:ea typeface="微软雅黑" panose="020B0503020204020204" pitchFamily="34" charset="-122"/>
              </a:rPr>
              <a:t>点型紫外火焰探测器</a:t>
            </a:r>
            <a:endParaRPr lang="en-US" altLang="zh-CN" sz="1600" dirty="0">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防爆标志：</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rPr>
              <a:t>Ex d ⅡC T6 Gb</a:t>
            </a:r>
            <a:endPar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rPr>
              <a:t>Ex tD A21 IP67 T80℃</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16" name="文本框 25"/>
          <p:cNvSpPr txBox="1"/>
          <p:nvPr/>
        </p:nvSpPr>
        <p:spPr>
          <a:xfrm>
            <a:off x="5662281" y="2892073"/>
            <a:ext cx="2887326" cy="1322070"/>
          </a:xfrm>
          <a:prstGeom prst="rect">
            <a:avLst/>
          </a:prstGeom>
          <a:noFill/>
          <a:ln w="9525">
            <a:noFill/>
          </a:ln>
        </p:spPr>
        <p:txBody>
          <a:bodyPr wrap="square" anchor="ctr" anchorCtr="0">
            <a:spAutoFit/>
          </a:bodyPr>
          <a:lstStyle/>
          <a:p>
            <a:pPr algn="ctr" eaLnBrk="1" hangingPunct="1"/>
            <a:r>
              <a:rPr lang="en-US" altLang="zh-CN" sz="1600" dirty="0">
                <a:latin typeface="微软雅黑" panose="020B0503020204020204" pitchFamily="34" charset="-122"/>
                <a:ea typeface="微软雅黑" panose="020B0503020204020204" pitchFamily="34" charset="-122"/>
              </a:rPr>
              <a:t>JTG-U-JBF4386-Ex</a:t>
            </a:r>
            <a:endParaRPr lang="en-US" altLang="zh-CN" sz="1600" dirty="0">
              <a:latin typeface="微软雅黑" panose="020B0503020204020204" pitchFamily="34" charset="-122"/>
              <a:ea typeface="微软雅黑" panose="020B0503020204020204" pitchFamily="34" charset="-122"/>
            </a:endParaRPr>
          </a:p>
          <a:p>
            <a:pPr algn="ctr" eaLnBrk="1" hangingPunct="1"/>
            <a:r>
              <a:rPr lang="zh-CN" altLang="zh-CN" sz="1600" dirty="0">
                <a:latin typeface="微软雅黑" panose="020B0503020204020204" pitchFamily="34" charset="-122"/>
                <a:ea typeface="微软雅黑" panose="020B0503020204020204" pitchFamily="34" charset="-122"/>
              </a:rPr>
              <a:t>复合型火焰探测器</a:t>
            </a:r>
            <a:r>
              <a:rPr lang="zh-CN" altLang="en-US" sz="1600" dirty="0">
                <a:latin typeface="微软雅黑" panose="020B0503020204020204" pitchFamily="34" charset="-122"/>
                <a:ea typeface="微软雅黑" panose="020B0503020204020204" pitchFamily="34" charset="-122"/>
              </a:rPr>
              <a:t>（三红一紫）</a:t>
            </a:r>
            <a:endParaRPr lang="zh-CN" altLang="en-US" sz="1600" dirty="0">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防爆标志：</a:t>
            </a:r>
            <a:r>
              <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rPr>
              <a:t>Ex d ⅡC T6 Gb</a:t>
            </a:r>
            <a:endPar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fr-FR" altLang="en-US" sz="1600" b="0" i="0" u="none" strike="noStrike" kern="1200" cap="none" spc="0" normalizeH="0" baseline="0" noProof="0" dirty="0">
                <a:ln>
                  <a:noFill/>
                </a:ln>
                <a:solidFill>
                  <a:srgbClr val="231F20"/>
                </a:solidFill>
                <a:effectLst/>
                <a:uLnTx/>
                <a:uFillTx/>
                <a:latin typeface="微软雅黑" panose="020B0503020204020204" pitchFamily="34" charset="-122"/>
                <a:ea typeface="微软雅黑" panose="020B0503020204020204" pitchFamily="34" charset="-122"/>
                <a:cs typeface="+mn-cs"/>
              </a:rPr>
              <a:t>Ex tD A21 IP67 T80℃</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pPr algn="ctr" eaLnBrk="1" hangingPunct="1"/>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ym typeface="+mn-ea"/>
              </a:rPr>
              <a:t>我司主要的</a:t>
            </a:r>
            <a:r>
              <a:rPr lang="en-US" altLang="zh-CN" dirty="0">
                <a:sym typeface="+mn-ea"/>
              </a:rPr>
              <a:t>Ⅱ</a:t>
            </a:r>
            <a:r>
              <a:rPr lang="zh-CN" altLang="en-US" dirty="0">
                <a:sym typeface="+mn-ea"/>
              </a:rPr>
              <a:t>、</a:t>
            </a:r>
            <a:r>
              <a:rPr lang="en-US" altLang="zh-CN" dirty="0">
                <a:sym typeface="+mn-ea"/>
              </a:rPr>
              <a:t>Ⅲ</a:t>
            </a:r>
            <a:r>
              <a:rPr lang="zh-CN" altLang="en-US" dirty="0">
                <a:sym typeface="+mn-ea"/>
              </a:rPr>
              <a:t>类气体探测器如下</a:t>
            </a:r>
            <a:endParaRPr lang="zh-CN" altLang="en-US" dirty="0">
              <a:sym typeface="+mn-ea"/>
            </a:endParaRPr>
          </a:p>
        </p:txBody>
      </p:sp>
      <p:sp>
        <p:nvSpPr>
          <p:cNvPr id="78852" name="文本框 25"/>
          <p:cNvSpPr txBox="1"/>
          <p:nvPr/>
        </p:nvSpPr>
        <p:spPr>
          <a:xfrm>
            <a:off x="11674" y="2730383"/>
            <a:ext cx="2398239" cy="953135"/>
          </a:xfrm>
          <a:prstGeom prst="rect">
            <a:avLst/>
          </a:prstGeom>
          <a:noFill/>
          <a:ln w="9525">
            <a:noFill/>
          </a:ln>
        </p:spPr>
        <p:txBody>
          <a:bodyPr wrap="square" anchor="ctr" anchorCtr="0">
            <a:spAutoFit/>
          </a:bodyPr>
          <a:lstStyle/>
          <a:p>
            <a:pPr algn="ctr" eaLnBrk="1" hangingPunct="1"/>
            <a:r>
              <a:rPr lang="en-US" altLang="zh-CN" sz="1400" dirty="0">
                <a:latin typeface="微软雅黑" panose="020B0503020204020204" pitchFamily="34" charset="-122"/>
                <a:ea typeface="微软雅黑" panose="020B0503020204020204" pitchFamily="34" charset="-122"/>
              </a:rPr>
              <a:t>GT-VT620</a:t>
            </a:r>
            <a:endParaRPr lang="en-US" altLang="zh-CN" sz="1400" dirty="0">
              <a:latin typeface="微软雅黑" panose="020B0503020204020204" pitchFamily="34" charset="-122"/>
              <a:ea typeface="微软雅黑" panose="020B0503020204020204" pitchFamily="34" charset="-122"/>
            </a:endParaRPr>
          </a:p>
          <a:p>
            <a:pPr algn="ctr" eaLnBrk="1" hangingPunct="1"/>
            <a:r>
              <a:rPr lang="zh-CN" altLang="en-US" sz="1400" b="0" i="0" u="none" strike="noStrike" baseline="0" dirty="0">
                <a:latin typeface="AlibabaPuHuiTi_2_105_Heavy"/>
              </a:rPr>
              <a:t>点型可燃气体探测器</a:t>
            </a:r>
            <a:endParaRPr lang="en-US" altLang="zh-CN" sz="1400" b="0" i="0" u="none" strike="noStrike" baseline="0" dirty="0">
              <a:latin typeface="AlibabaPuHuiTi_2_105_Heavy"/>
            </a:endParaRPr>
          </a:p>
          <a:p>
            <a:pPr algn="ct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en-US" altLang="zh-CN" sz="1400" kern="1200" dirty="0">
                <a:solidFill>
                  <a:schemeClr val="dk1"/>
                </a:solidFill>
                <a:latin typeface="微软雅黑" panose="020B0503020204020204" pitchFamily="34" charset="-122"/>
                <a:ea typeface="微软雅黑" panose="020B0503020204020204" pitchFamily="34" charset="-122"/>
                <a:cs typeface="+mn-cs"/>
              </a:rPr>
              <a:t>     Ex d IIC T6 Gb 	</a:t>
            </a:r>
            <a:endParaRPr lang="en-US" altLang="zh-CN" sz="1400" kern="1200" dirty="0">
              <a:solidFill>
                <a:schemeClr val="dk1"/>
              </a:solidFill>
              <a:latin typeface="微软雅黑" panose="020B0503020204020204" pitchFamily="34" charset="-122"/>
              <a:ea typeface="微软雅黑" panose="020B0503020204020204" pitchFamily="34" charset="-122"/>
              <a:cs typeface="+mn-cs"/>
            </a:endParaRPr>
          </a:p>
        </p:txBody>
      </p:sp>
      <p:pic>
        <p:nvPicPr>
          <p:cNvPr id="5" name="图片 4"/>
          <p:cNvPicPr>
            <a:picLocks noChangeAspect="1"/>
          </p:cNvPicPr>
          <p:nvPr/>
        </p:nvPicPr>
        <p:blipFill>
          <a:blip r:embed="rId1"/>
          <a:stretch>
            <a:fillRect/>
          </a:stretch>
        </p:blipFill>
        <p:spPr>
          <a:xfrm>
            <a:off x="501595" y="1396471"/>
            <a:ext cx="1547225" cy="1409971"/>
          </a:xfrm>
          <a:prstGeom prst="rect">
            <a:avLst/>
          </a:prstGeom>
        </p:spPr>
      </p:pic>
      <p:pic>
        <p:nvPicPr>
          <p:cNvPr id="7" name="图片 6"/>
          <p:cNvPicPr>
            <a:picLocks noChangeAspect="1"/>
          </p:cNvPicPr>
          <p:nvPr/>
        </p:nvPicPr>
        <p:blipFill>
          <a:blip r:embed="rId2"/>
          <a:stretch>
            <a:fillRect/>
          </a:stretch>
        </p:blipFill>
        <p:spPr>
          <a:xfrm>
            <a:off x="3011042" y="1439476"/>
            <a:ext cx="1547225" cy="1521438"/>
          </a:xfrm>
          <a:prstGeom prst="rect">
            <a:avLst/>
          </a:prstGeom>
        </p:spPr>
      </p:pic>
      <p:sp>
        <p:nvSpPr>
          <p:cNvPr id="19" name="文本框 25"/>
          <p:cNvSpPr txBox="1"/>
          <p:nvPr/>
        </p:nvSpPr>
        <p:spPr>
          <a:xfrm>
            <a:off x="2362228" y="2838335"/>
            <a:ext cx="2772047" cy="737235"/>
          </a:xfrm>
          <a:prstGeom prst="rect">
            <a:avLst/>
          </a:prstGeom>
          <a:noFill/>
          <a:ln w="9525">
            <a:noFill/>
          </a:ln>
        </p:spPr>
        <p:txBody>
          <a:bodyPr wrap="square" anchor="ctr" anchorCtr="0">
            <a:spAutoFit/>
          </a:bodyPr>
          <a:lstStyle/>
          <a:p>
            <a:pPr algn="ctr" eaLnBrk="1" hangingPunct="1"/>
            <a:r>
              <a:rPr lang="en-US" altLang="zh-CN" sz="1400" b="1" i="0" u="none" strike="noStrike" baseline="0" dirty="0">
                <a:latin typeface="AlibabaPuHuiTi_2_85_Bold"/>
              </a:rPr>
              <a:t>GTYQ-VT3402</a:t>
            </a:r>
            <a:endParaRPr lang="en-US" altLang="zh-CN" sz="1400" b="1" i="0" u="none" strike="noStrike" baseline="0" dirty="0">
              <a:latin typeface="AlibabaPuHuiTi_2_85_Bold"/>
            </a:endParaRPr>
          </a:p>
          <a:p>
            <a:pPr algn="ctr" eaLnBrk="1" hangingPunct="1"/>
            <a:r>
              <a:rPr lang="zh-CN" altLang="en-US" sz="1400" b="0" i="0" u="none" strike="noStrike" baseline="0" dirty="0">
                <a:latin typeface="AlibabaPuHuiTi_2_105_Heavy"/>
              </a:rPr>
              <a:t>点型可燃气体探测器</a:t>
            </a:r>
            <a:endParaRPr lang="en-US" altLang="zh-CN" sz="1400" b="0" i="0" u="none" strike="noStrike" baseline="0" dirty="0">
              <a:latin typeface="AlibabaPuHuiTi_2_105_Heavy"/>
            </a:endParaRPr>
          </a:p>
          <a:p>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kern="1200" dirty="0">
                <a:solidFill>
                  <a:schemeClr val="dk1"/>
                </a:solidFill>
                <a:latin typeface="微软雅黑" panose="020B0503020204020204" pitchFamily="34" charset="-122"/>
                <a:ea typeface="微软雅黑" panose="020B0503020204020204" pitchFamily="34" charset="-122"/>
                <a:cs typeface="+mn-cs"/>
              </a:rPr>
              <a:t>Ex d IIC T6 Gb </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1" name="图片 10"/>
          <p:cNvPicPr>
            <a:picLocks noChangeAspect="1"/>
          </p:cNvPicPr>
          <p:nvPr/>
        </p:nvPicPr>
        <p:blipFill>
          <a:blip r:embed="rId3"/>
          <a:stretch>
            <a:fillRect/>
          </a:stretch>
        </p:blipFill>
        <p:spPr>
          <a:xfrm>
            <a:off x="7573208" y="3169469"/>
            <a:ext cx="1784195" cy="2402328"/>
          </a:xfrm>
          <a:prstGeom prst="rect">
            <a:avLst/>
          </a:prstGeom>
        </p:spPr>
      </p:pic>
      <p:sp>
        <p:nvSpPr>
          <p:cNvPr id="24" name="文本框 25"/>
          <p:cNvSpPr txBox="1"/>
          <p:nvPr/>
        </p:nvSpPr>
        <p:spPr>
          <a:xfrm>
            <a:off x="7174023" y="5427487"/>
            <a:ext cx="2772047" cy="829945"/>
          </a:xfrm>
          <a:prstGeom prst="rect">
            <a:avLst/>
          </a:prstGeom>
          <a:noFill/>
          <a:ln w="9525">
            <a:noFill/>
          </a:ln>
        </p:spPr>
        <p:txBody>
          <a:bodyPr wrap="square" anchor="ctr" anchorCtr="0">
            <a:spAutoFit/>
          </a:bodyPr>
          <a:lstStyle/>
          <a:p>
            <a:pPr algn="ctr" eaLnBrk="1" hangingPunct="1"/>
            <a:r>
              <a:rPr lang="en-US" altLang="zh-CN" sz="1600" b="1" i="0" u="none" strike="noStrike" baseline="0" dirty="0">
                <a:latin typeface="AlibabaPuHuiTi_2_85_Bold"/>
              </a:rPr>
              <a:t>GTYQ-VT621</a:t>
            </a:r>
            <a:endParaRPr lang="en-US" altLang="zh-CN" sz="1600" b="1" i="0" u="none" strike="noStrike" baseline="0" dirty="0">
              <a:latin typeface="AlibabaPuHuiTi_2_85_Bold"/>
            </a:endParaRPr>
          </a:p>
          <a:p>
            <a:pPr algn="ctr" eaLnBrk="1" hangingPunct="1"/>
            <a:r>
              <a:rPr lang="zh-CN" altLang="en-US" sz="1600" b="0" i="0" u="none" strike="noStrike" baseline="0" dirty="0">
                <a:latin typeface="AlibabaPuHuiTi_2_105_Heavy"/>
              </a:rPr>
              <a:t>点型可燃气体探测器</a:t>
            </a:r>
            <a:endParaRPr lang="en-US" altLang="zh-CN" sz="1600" b="0" i="0" u="none" strike="noStrike" baseline="0" dirty="0">
              <a:latin typeface="AlibabaPuHuiTi_2_105_Heavy"/>
            </a:endParaRPr>
          </a:p>
          <a:p>
            <a:pPr algn="ct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600" kern="1200" dirty="0">
                <a:solidFill>
                  <a:schemeClr val="dk1"/>
                </a:solidFill>
                <a:latin typeface="微软雅黑" panose="020B0503020204020204" pitchFamily="34" charset="-122"/>
                <a:ea typeface="微软雅黑" panose="020B0503020204020204" pitchFamily="34" charset="-122"/>
                <a:cs typeface="+mn-cs"/>
              </a:rPr>
              <a:t>Ex d IIC T6 Gb </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25" name="文本框 25"/>
          <p:cNvSpPr txBox="1"/>
          <p:nvPr/>
        </p:nvSpPr>
        <p:spPr>
          <a:xfrm>
            <a:off x="9219991" y="3093057"/>
            <a:ext cx="2292200" cy="737235"/>
          </a:xfrm>
          <a:prstGeom prst="rect">
            <a:avLst/>
          </a:prstGeom>
          <a:noFill/>
          <a:ln w="9525">
            <a:noFill/>
          </a:ln>
        </p:spPr>
        <p:txBody>
          <a:bodyPr wrap="square" anchor="ctr" anchorCtr="0">
            <a:spAutoFit/>
          </a:bodyPr>
          <a:lstStyle/>
          <a:p>
            <a:pPr algn="ctr" eaLnBrk="1" hangingPunct="1"/>
            <a:r>
              <a:rPr lang="en-US" altLang="zh-CN" sz="1400" b="1" i="0" u="none" strike="noStrike" baseline="0" dirty="0">
                <a:latin typeface="AlibabaPuHuiTi_2_85_Bold"/>
              </a:rPr>
              <a:t>VTD410</a:t>
            </a:r>
            <a:endParaRPr lang="en-US" altLang="zh-CN" sz="1400" b="1" i="0" u="none" strike="noStrike" baseline="0" dirty="0">
              <a:latin typeface="AlibabaPuHuiTi_2_85_Bold"/>
            </a:endParaRPr>
          </a:p>
          <a:p>
            <a:pPr algn="ctr" eaLnBrk="1" hangingPunct="1"/>
            <a:r>
              <a:rPr lang="zh-CN" altLang="en-US" sz="1400" b="0" i="0" u="none" strike="noStrike" baseline="0" dirty="0">
                <a:latin typeface="AlibabaPuHuiTi_2_105_Heavy"/>
              </a:rPr>
              <a:t>有毒气体检测仪</a:t>
            </a:r>
            <a:endParaRPr lang="en-US" altLang="zh-CN" sz="1400" b="0" i="0" u="none" strike="noStrike" baseline="0" dirty="0">
              <a:latin typeface="AlibabaPuHuiTi_2_105_Heavy"/>
            </a:endParaRPr>
          </a:p>
          <a:p>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kern="1200" dirty="0">
                <a:solidFill>
                  <a:schemeClr val="dk1"/>
                </a:solidFill>
                <a:latin typeface="微软雅黑" panose="020B0503020204020204" pitchFamily="34" charset="-122"/>
                <a:ea typeface="微软雅黑" panose="020B0503020204020204" pitchFamily="34" charset="-122"/>
                <a:cs typeface="+mn-cs"/>
              </a:rPr>
              <a:t>Ex d IIC T6 Gb </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6" name="图片 15"/>
          <p:cNvPicPr>
            <a:picLocks noChangeAspect="1"/>
          </p:cNvPicPr>
          <p:nvPr/>
        </p:nvPicPr>
        <p:blipFill>
          <a:blip r:embed="rId4"/>
          <a:stretch>
            <a:fillRect/>
          </a:stretch>
        </p:blipFill>
        <p:spPr>
          <a:xfrm>
            <a:off x="9462086" y="1439476"/>
            <a:ext cx="1784195" cy="1706137"/>
          </a:xfrm>
          <a:prstGeom prst="rect">
            <a:avLst/>
          </a:prstGeom>
        </p:spPr>
      </p:pic>
      <p:pic>
        <p:nvPicPr>
          <p:cNvPr id="18" name="图片 17"/>
          <p:cNvPicPr>
            <a:picLocks noChangeAspect="1"/>
          </p:cNvPicPr>
          <p:nvPr/>
        </p:nvPicPr>
        <p:blipFill>
          <a:blip r:embed="rId5"/>
          <a:stretch>
            <a:fillRect/>
          </a:stretch>
        </p:blipFill>
        <p:spPr>
          <a:xfrm>
            <a:off x="400316" y="3631615"/>
            <a:ext cx="1918010" cy="1795346"/>
          </a:xfrm>
          <a:prstGeom prst="rect">
            <a:avLst/>
          </a:prstGeom>
        </p:spPr>
      </p:pic>
      <p:sp>
        <p:nvSpPr>
          <p:cNvPr id="32" name="文本框 25"/>
          <p:cNvSpPr txBox="1"/>
          <p:nvPr/>
        </p:nvSpPr>
        <p:spPr>
          <a:xfrm>
            <a:off x="46995" y="5282725"/>
            <a:ext cx="2772047" cy="953135"/>
          </a:xfrm>
          <a:prstGeom prst="rect">
            <a:avLst/>
          </a:prstGeom>
          <a:noFill/>
          <a:ln w="9525">
            <a:noFill/>
          </a:ln>
        </p:spPr>
        <p:txBody>
          <a:bodyPr wrap="square" anchor="ctr" anchorCtr="0">
            <a:spAutoFit/>
          </a:bodyPr>
          <a:lstStyle/>
          <a:p>
            <a:pPr algn="ctr" eaLnBrk="1" hangingPunct="1"/>
            <a:r>
              <a:rPr lang="en-US" altLang="zh-CN" sz="1400" b="1" i="0" u="none" strike="noStrike" baseline="0" dirty="0">
                <a:latin typeface="AlibabaPuHuiTi_2_85_Bold"/>
              </a:rPr>
              <a:t>VT3411/VT3412</a:t>
            </a:r>
            <a:endParaRPr lang="en-US" altLang="zh-CN" sz="1400" b="1" i="0" u="none" strike="noStrike" baseline="0" dirty="0">
              <a:latin typeface="AlibabaPuHuiTi_2_85_Bold"/>
            </a:endParaRPr>
          </a:p>
          <a:p>
            <a:pPr algn="ctr" eaLnBrk="1" hangingPunct="1"/>
            <a:r>
              <a:rPr lang="zh-CN" altLang="en-US" sz="1400" b="0" i="0" u="none" strike="noStrike" baseline="0" dirty="0">
                <a:latin typeface="AlibabaPuHuiTi_2_105_Heavy"/>
              </a:rPr>
              <a:t>有毒气体检测仪</a:t>
            </a:r>
            <a:endParaRPr lang="en-US" altLang="zh-CN" sz="1400" b="0" i="0" u="none" strike="noStrike" baseline="0" dirty="0">
              <a:latin typeface="AlibabaPuHuiTi_2_105_Heavy"/>
            </a:endParaRPr>
          </a:p>
          <a:p>
            <a:pPr algn="ct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kern="1200" dirty="0">
                <a:solidFill>
                  <a:schemeClr val="dk1"/>
                </a:solidFill>
                <a:latin typeface="微软雅黑" panose="020B0503020204020204" pitchFamily="34" charset="-122"/>
                <a:ea typeface="微软雅黑" panose="020B0503020204020204" pitchFamily="34" charset="-122"/>
                <a:cs typeface="+mn-cs"/>
              </a:rPr>
              <a:t>Ex d IIC T6 Gb</a:t>
            </a:r>
            <a:endParaRPr lang="en-US" altLang="zh-CN" sz="1400" kern="1200" dirty="0">
              <a:solidFill>
                <a:schemeClr val="dk1"/>
              </a:solidFill>
              <a:latin typeface="微软雅黑" panose="020B0503020204020204" pitchFamily="34" charset="-122"/>
              <a:ea typeface="微软雅黑" panose="020B0503020204020204" pitchFamily="34" charset="-122"/>
              <a:cs typeface="+mn-cs"/>
            </a:endParaRPr>
          </a:p>
          <a:p>
            <a:pPr algn="ctr"/>
            <a:r>
              <a:rPr lang="en-US" altLang="zh-CN" sz="1400" kern="1200" dirty="0">
                <a:solidFill>
                  <a:schemeClr val="dk1"/>
                </a:solidFill>
                <a:latin typeface="微软雅黑" panose="020B0503020204020204" pitchFamily="34" charset="-122"/>
                <a:ea typeface="微软雅黑" panose="020B0503020204020204" pitchFamily="34" charset="-122"/>
                <a:cs typeface="+mn-cs"/>
              </a:rPr>
              <a:t>Ex </a:t>
            </a:r>
            <a:r>
              <a:rPr lang="en-US" altLang="zh-CN" sz="1400" kern="1200" dirty="0" err="1">
                <a:solidFill>
                  <a:schemeClr val="dk1"/>
                </a:solidFill>
                <a:latin typeface="微软雅黑" panose="020B0503020204020204" pitchFamily="34" charset="-122"/>
                <a:ea typeface="微软雅黑" panose="020B0503020204020204" pitchFamily="34" charset="-122"/>
                <a:cs typeface="+mn-cs"/>
              </a:rPr>
              <a:t>tD</a:t>
            </a:r>
            <a:r>
              <a:rPr lang="en-US" altLang="zh-CN" sz="1400" kern="1200" dirty="0">
                <a:solidFill>
                  <a:schemeClr val="dk1"/>
                </a:solidFill>
                <a:latin typeface="微软雅黑" panose="020B0503020204020204" pitchFamily="34" charset="-122"/>
                <a:ea typeface="微软雅黑" panose="020B0503020204020204" pitchFamily="34" charset="-122"/>
                <a:cs typeface="+mn-cs"/>
              </a:rPr>
              <a:t> A21 IP66 T80℃  </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33" name="图片 32"/>
          <p:cNvPicPr>
            <a:picLocks noChangeAspect="1"/>
          </p:cNvPicPr>
          <p:nvPr/>
        </p:nvPicPr>
        <p:blipFill>
          <a:blip r:embed="rId5"/>
          <a:stretch>
            <a:fillRect/>
          </a:stretch>
        </p:blipFill>
        <p:spPr>
          <a:xfrm>
            <a:off x="3228172" y="3676761"/>
            <a:ext cx="1918010" cy="1795346"/>
          </a:xfrm>
          <a:prstGeom prst="rect">
            <a:avLst/>
          </a:prstGeom>
        </p:spPr>
      </p:pic>
      <p:sp>
        <p:nvSpPr>
          <p:cNvPr id="34" name="文本框 25"/>
          <p:cNvSpPr txBox="1"/>
          <p:nvPr/>
        </p:nvSpPr>
        <p:spPr>
          <a:xfrm>
            <a:off x="3011042" y="5453707"/>
            <a:ext cx="2772047" cy="737235"/>
          </a:xfrm>
          <a:prstGeom prst="rect">
            <a:avLst/>
          </a:prstGeom>
          <a:noFill/>
          <a:ln w="9525">
            <a:noFill/>
          </a:ln>
        </p:spPr>
        <p:txBody>
          <a:bodyPr wrap="square" anchor="ctr" anchorCtr="0">
            <a:spAutoFit/>
          </a:bodyPr>
          <a:lstStyle/>
          <a:p>
            <a:pPr algn="ctr" eaLnBrk="1" hangingPunct="1"/>
            <a:r>
              <a:rPr lang="en-US" altLang="zh-CN" sz="1400" b="1" i="0" u="none" strike="noStrike" baseline="0" dirty="0">
                <a:latin typeface="AlibabaPuHuiTi_2_85_Bold"/>
              </a:rPr>
              <a:t>VT3411(IR)/VT3412(IR)</a:t>
            </a:r>
            <a:endParaRPr lang="en-US" altLang="zh-CN" sz="1400" b="1" i="0" u="none" strike="noStrike" baseline="0" dirty="0">
              <a:latin typeface="AlibabaPuHuiTi_2_85_Bold"/>
            </a:endParaRPr>
          </a:p>
          <a:p>
            <a:pPr algn="ctr" eaLnBrk="1" hangingPunct="1"/>
            <a:r>
              <a:rPr lang="zh-CN" altLang="en-US" sz="1400" b="0" i="0" u="none" strike="noStrike" baseline="0" dirty="0">
                <a:latin typeface="AlibabaPuHuiTi_2_105_Heavy"/>
              </a:rPr>
              <a:t>红外型气体检测仪</a:t>
            </a:r>
            <a:endParaRPr lang="en-US" altLang="zh-CN" sz="1400" b="0" i="0" u="none" strike="noStrike" baseline="0" dirty="0">
              <a:latin typeface="AlibabaPuHuiTi_2_105_Heavy"/>
            </a:endParaRPr>
          </a:p>
          <a:p>
            <a:pPr algn="ctr"/>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kern="1200" dirty="0">
                <a:solidFill>
                  <a:schemeClr val="dk1"/>
                </a:solidFill>
                <a:latin typeface="微软雅黑" panose="020B0503020204020204" pitchFamily="34" charset="-122"/>
                <a:ea typeface="微软雅黑" panose="020B0503020204020204" pitchFamily="34" charset="-122"/>
                <a:cs typeface="+mn-cs"/>
              </a:rPr>
              <a:t>Ex d IIC T6 Gb </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35" name="图片 34"/>
          <p:cNvPicPr>
            <a:picLocks noChangeAspect="1"/>
          </p:cNvPicPr>
          <p:nvPr/>
        </p:nvPicPr>
        <p:blipFill>
          <a:blip r:embed="rId5"/>
          <a:stretch>
            <a:fillRect/>
          </a:stretch>
        </p:blipFill>
        <p:spPr>
          <a:xfrm>
            <a:off x="5623134" y="1381006"/>
            <a:ext cx="1918010" cy="1795346"/>
          </a:xfrm>
          <a:prstGeom prst="rect">
            <a:avLst/>
          </a:prstGeom>
        </p:spPr>
      </p:pic>
      <p:sp>
        <p:nvSpPr>
          <p:cNvPr id="36" name="文本框 25"/>
          <p:cNvSpPr txBox="1"/>
          <p:nvPr/>
        </p:nvSpPr>
        <p:spPr>
          <a:xfrm>
            <a:off x="5082505" y="2915463"/>
            <a:ext cx="2772047" cy="737235"/>
          </a:xfrm>
          <a:prstGeom prst="rect">
            <a:avLst/>
          </a:prstGeom>
          <a:noFill/>
          <a:ln w="9525">
            <a:noFill/>
          </a:ln>
        </p:spPr>
        <p:txBody>
          <a:bodyPr wrap="square" anchor="ctr" anchorCtr="0">
            <a:spAutoFit/>
          </a:bodyPr>
          <a:lstStyle/>
          <a:p>
            <a:pPr algn="ctr" eaLnBrk="1" hangingPunct="1"/>
            <a:r>
              <a:rPr lang="en-US" altLang="zh-CN" sz="1400" b="1" i="0" u="none" strike="noStrike" baseline="0" dirty="0">
                <a:latin typeface="AlibabaPuHuiTi_2_85_Bold"/>
              </a:rPr>
              <a:t>VT3811/VT3812</a:t>
            </a:r>
            <a:endParaRPr lang="en-US" altLang="zh-CN" sz="1400" b="1" i="0" u="none" strike="noStrike" baseline="0" dirty="0">
              <a:latin typeface="AlibabaPuHuiTi_2_85_Bold"/>
            </a:endParaRPr>
          </a:p>
          <a:p>
            <a:pPr algn="ctr" eaLnBrk="1" hangingPunct="1"/>
            <a:r>
              <a:rPr lang="zh-CN" altLang="en-US" sz="1400" b="0" i="0" u="none" strike="noStrike" baseline="0" dirty="0">
                <a:latin typeface="AlibabaPuHuiTi_2_105_Heavy"/>
              </a:rPr>
              <a:t>光离子有机气体检测仪</a:t>
            </a:r>
            <a:endParaRPr lang="en-US" altLang="zh-CN" sz="1400" b="0" i="0" u="none" strike="noStrike" baseline="0" dirty="0">
              <a:latin typeface="AlibabaPuHuiTi_2_105_Heavy"/>
            </a:endParaRPr>
          </a:p>
          <a:p>
            <a:r>
              <a:rPr lang="zh-CN" altLang="en-US" sz="1400" dirty="0">
                <a:latin typeface="微软雅黑" panose="020B0503020204020204" pitchFamily="34" charset="-122"/>
                <a:ea typeface="微软雅黑" panose="020B0503020204020204" pitchFamily="34" charset="-122"/>
                <a:sym typeface="等线" panose="02010600030101010101" pitchFamily="2" charset="-122"/>
              </a:rPr>
              <a:t>防爆标志：</a:t>
            </a:r>
            <a:r>
              <a:rPr lang="en-US" altLang="zh-CN" sz="1400" kern="1200" dirty="0">
                <a:solidFill>
                  <a:schemeClr val="dk1"/>
                </a:solidFill>
                <a:latin typeface="微软雅黑" panose="020B0503020204020204" pitchFamily="34" charset="-122"/>
                <a:ea typeface="微软雅黑" panose="020B0503020204020204" pitchFamily="34" charset="-122"/>
                <a:cs typeface="+mn-cs"/>
              </a:rPr>
              <a:t>Ex d IIC T6 Gb </a:t>
            </a:r>
            <a:endParaRPr lang="en-US" altLang="zh-CN" sz="1400" dirty="0">
              <a:latin typeface="微软雅黑" panose="020B0503020204020204" pitchFamily="34" charset="-122"/>
              <a:ea typeface="微软雅黑" panose="020B0503020204020204" pitchFamily="34" charset="-122"/>
              <a:sym typeface="等线"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ḷíḑé"/>
          <p:cNvSpPr txBox="1"/>
          <p:nvPr/>
        </p:nvSpPr>
        <p:spPr>
          <a:xfrm>
            <a:off x="9976207" y="2218104"/>
            <a:ext cx="1184647" cy="915514"/>
          </a:xfrm>
          <a:prstGeom prst="rect">
            <a:avLst/>
          </a:prstGeom>
          <a:noFill/>
        </p:spPr>
        <p:txBody>
          <a:bodyPr wrap="none" anchor="ctr">
            <a:noAutofit/>
          </a:bodyPr>
          <a:lstStyle/>
          <a:p>
            <a:pPr algn="ctr"/>
            <a:r>
              <a:rPr lang="en-US" altLang="zh-CN" sz="7200" b="1" dirty="0">
                <a:solidFill>
                  <a:srgbClr val="26BBEC"/>
                </a:solidFill>
                <a:cs typeface="+mn-ea"/>
                <a:sym typeface="+mn-lt"/>
              </a:rPr>
              <a:t>02</a:t>
            </a:r>
            <a:endParaRPr lang="en-US" altLang="zh-CN" sz="7200" b="1" dirty="0">
              <a:solidFill>
                <a:srgbClr val="26BBEC"/>
              </a:solidFill>
              <a:cs typeface="+mn-ea"/>
              <a:sym typeface="+mn-lt"/>
            </a:endParaRPr>
          </a:p>
        </p:txBody>
      </p:sp>
      <p:cxnSp>
        <p:nvCxnSpPr>
          <p:cNvPr id="6" name="直接连接符 5"/>
          <p:cNvCxnSpPr/>
          <p:nvPr/>
        </p:nvCxnSpPr>
        <p:spPr>
          <a:xfrm>
            <a:off x="11243048" y="2311685"/>
            <a:ext cx="0" cy="20034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îsľïḑê"/>
          <p:cNvSpPr txBox="1"/>
          <p:nvPr/>
        </p:nvSpPr>
        <p:spPr bwMode="auto">
          <a:xfrm>
            <a:off x="6138584" y="3219012"/>
            <a:ext cx="4967237" cy="72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4800" b="1" dirty="0">
                <a:solidFill>
                  <a:schemeClr val="bg1"/>
                </a:solidFill>
                <a:cs typeface="+mn-ea"/>
                <a:sym typeface="+mn-lt"/>
              </a:rPr>
              <a:t>外壳防护基础知识</a:t>
            </a:r>
            <a:endParaRPr lang="zh-CN" altLang="en-US" sz="4800" b="1" dirty="0">
              <a:solidFill>
                <a:schemeClr val="bg1"/>
              </a:solidFill>
              <a:cs typeface="+mn-ea"/>
              <a:sym typeface="+mn-lt"/>
            </a:endParaRPr>
          </a:p>
        </p:txBody>
      </p:sp>
    </p:spTree>
    <p:custDataLst>
      <p:tags r:id="rId1"/>
    </p:custData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a:t>IP</a:t>
            </a:r>
            <a:r>
              <a:rPr altLang="en-US"/>
              <a:t>防护等级</a:t>
            </a:r>
            <a:endParaRPr altLang="en-US"/>
          </a:p>
        </p:txBody>
      </p:sp>
      <p:sp>
        <p:nvSpPr>
          <p:cNvPr id="10" name="TextBox 4"/>
          <p:cNvSpPr txBox="1"/>
          <p:nvPr/>
        </p:nvSpPr>
        <p:spPr>
          <a:xfrm>
            <a:off x="739606" y="829935"/>
            <a:ext cx="10409815" cy="645160"/>
          </a:xfrm>
          <a:prstGeom prst="rect">
            <a:avLst/>
          </a:prstGeom>
          <a:noFill/>
        </p:spPr>
        <p:txBody>
          <a:bodyPr wrap="square" rtlCol="0">
            <a:spAutoFit/>
          </a:bodyPr>
          <a:lstStyle/>
          <a:p>
            <a:r>
              <a:rPr lang="en-US" altLang="zh-CN" sz="1200" b="0" i="0" dirty="0">
                <a:effectLst/>
                <a:latin typeface="微软雅黑" panose="020B0503020204020204" pitchFamily="34" charset="-122"/>
                <a:ea typeface="微软雅黑" panose="020B0503020204020204" pitchFamily="34" charset="-122"/>
              </a:rPr>
              <a:t>IP</a:t>
            </a:r>
            <a:r>
              <a:rPr lang="zh-CN" altLang="en-US" sz="1200" b="0" i="0" dirty="0">
                <a:effectLst/>
                <a:latin typeface="微软雅黑" panose="020B0503020204020204" pitchFamily="34" charset="-122"/>
                <a:ea typeface="微软雅黑" panose="020B0503020204020204" pitchFamily="34" charset="-122"/>
              </a:rPr>
              <a:t>是</a:t>
            </a:r>
            <a:r>
              <a:rPr lang="en-US" altLang="zh-CN" sz="1200" dirty="0">
                <a:effectLst/>
                <a:latin typeface="微软雅黑" panose="020B0503020204020204" pitchFamily="34" charset="-122"/>
                <a:ea typeface="微软雅黑" panose="020B0503020204020204" pitchFamily="34" charset="-122"/>
                <a:cs typeface="Times New Roman" panose="02020603050405020304" pitchFamily="18" charset="0"/>
              </a:rPr>
              <a:t>INGRESS PROTECTION</a:t>
            </a:r>
            <a:r>
              <a:rPr lang="zh-CN" altLang="en-US" sz="1200" b="0" i="0" dirty="0">
                <a:effectLst/>
                <a:latin typeface="微软雅黑" panose="020B0503020204020204" pitchFamily="34" charset="-122"/>
                <a:ea typeface="微软雅黑" panose="020B0503020204020204" pitchFamily="34" charset="-122"/>
              </a:rPr>
              <a:t>的简称</a:t>
            </a:r>
            <a:r>
              <a:rPr lang="en-US" altLang="zh-CN" sz="1200" b="0" i="0" dirty="0">
                <a:effectLst/>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国外还要一种防护等级标识叫</a:t>
            </a:r>
            <a:r>
              <a:rPr lang="en-US" altLang="zh-CN" sz="1200" dirty="0">
                <a:latin typeface="微软雅黑" panose="020B0503020204020204" pitchFamily="34" charset="-122"/>
                <a:ea typeface="微软雅黑" panose="020B0503020204020204" pitchFamily="34" charset="-122"/>
              </a:rPr>
              <a:t>NEMA)</a:t>
            </a:r>
            <a:r>
              <a:rPr lang="zh-CN" altLang="en-US" sz="1200" b="0" i="0" dirty="0">
                <a:effectLst/>
                <a:latin typeface="微软雅黑" panose="020B0503020204020204" pitchFamily="34" charset="-122"/>
                <a:ea typeface="微软雅黑" panose="020B0503020204020204" pitchFamily="34" charset="-122"/>
              </a:rPr>
              <a:t>，是指国际认可的保护等级。</a:t>
            </a:r>
            <a:endParaRPr lang="en-US" altLang="zh-CN" sz="1200" b="0" i="0" dirty="0">
              <a:effectLst/>
              <a:latin typeface="微软雅黑" panose="020B0503020204020204" pitchFamily="34" charset="-122"/>
              <a:ea typeface="微软雅黑" panose="020B0503020204020204" pitchFamily="34" charset="-122"/>
            </a:endParaRPr>
          </a:p>
          <a:p>
            <a:r>
              <a:rPr lang="en-US" altLang="zh-CN" sz="1200" b="0" i="0" dirty="0">
                <a:effectLst/>
                <a:latin typeface="微软雅黑" panose="020B0503020204020204" pitchFamily="34" charset="-122"/>
                <a:ea typeface="微软雅黑" panose="020B0503020204020204" pitchFamily="34" charset="-122"/>
              </a:rPr>
              <a:t>IP</a:t>
            </a:r>
            <a:r>
              <a:rPr lang="zh-CN" altLang="en-US" sz="1200" b="0" i="0" dirty="0">
                <a:effectLst/>
                <a:latin typeface="微软雅黑" panose="020B0503020204020204" pitchFamily="34" charset="-122"/>
                <a:ea typeface="微软雅黑" panose="020B0503020204020204" pitchFamily="34" charset="-122"/>
              </a:rPr>
              <a:t>保护等级一般由两个数字或补充字母组成，也有附加字母的</a:t>
            </a:r>
            <a:r>
              <a:rPr lang="en-US" altLang="zh-CN" sz="1200" b="0" i="0" dirty="0">
                <a:effectLst/>
                <a:latin typeface="微软雅黑" panose="020B0503020204020204" pitchFamily="34" charset="-122"/>
                <a:ea typeface="微软雅黑" panose="020B0503020204020204" pitchFamily="34" charset="-122"/>
              </a:rPr>
              <a:t>:</a:t>
            </a:r>
            <a:r>
              <a:rPr lang="zh-CN" altLang="en-US" sz="1200" b="0" i="0" dirty="0">
                <a:effectLst/>
                <a:latin typeface="微软雅黑" panose="020B0503020204020204" pitchFamily="34" charset="-122"/>
                <a:ea typeface="微软雅黑" panose="020B0503020204020204" pitchFamily="34" charset="-122"/>
              </a:rPr>
              <a:t>第一个</a:t>
            </a:r>
            <a:r>
              <a:rPr lang="zh-CN" altLang="en-US" sz="1200" i="0" u="none" strike="noStrike" baseline="0" dirty="0">
                <a:latin typeface="微软雅黑" panose="020B0503020204020204" pitchFamily="34" charset="-122"/>
                <a:ea typeface="微软雅黑" panose="020B0503020204020204" pitchFamily="34" charset="-122"/>
              </a:rPr>
              <a:t>特征数字所衰示的防止固体异物进入的防护等级</a:t>
            </a:r>
            <a:endParaRPr lang="en-US" altLang="zh-CN" sz="1200" i="0" dirty="0">
              <a:effectLst/>
              <a:latin typeface="微软雅黑" panose="020B0503020204020204" pitchFamily="34" charset="-122"/>
              <a:ea typeface="微软雅黑" panose="020B0503020204020204" pitchFamily="34" charset="-122"/>
            </a:endParaRPr>
          </a:p>
          <a:p>
            <a:r>
              <a:rPr lang="zh-CN" altLang="en-US" sz="1200" b="0" i="0" dirty="0">
                <a:effectLst/>
                <a:latin typeface="微软雅黑" panose="020B0503020204020204" pitchFamily="34" charset="-122"/>
                <a:ea typeface="微软雅黑" panose="020B0503020204020204" pitchFamily="34" charset="-122"/>
              </a:rPr>
              <a:t>第二位特征数字所表示的防止水进入的防护等级。数字越大，保护等级越高。例如：</a:t>
            </a:r>
            <a:r>
              <a:rPr lang="en-US" altLang="zh-CN" sz="1200" b="0" i="0" dirty="0">
                <a:effectLst/>
                <a:latin typeface="微软雅黑" panose="020B0503020204020204" pitchFamily="34" charset="-122"/>
                <a:ea typeface="微软雅黑" panose="020B0503020204020204" pitchFamily="34" charset="-122"/>
              </a:rPr>
              <a:t>IP68</a:t>
            </a:r>
            <a:r>
              <a:rPr lang="zh-CN" altLang="en-US" sz="1200" b="0" i="0" dirty="0">
                <a:effectLst/>
                <a:latin typeface="微软雅黑" panose="020B0503020204020204" pitchFamily="34" charset="-122"/>
                <a:ea typeface="微软雅黑" panose="020B0503020204020204" pitchFamily="34" charset="-122"/>
              </a:rPr>
              <a:t>：</a:t>
            </a:r>
            <a:r>
              <a:rPr lang="en-US" altLang="zh-CN" sz="1200" b="0" i="0" dirty="0">
                <a:effectLst/>
                <a:latin typeface="微软雅黑" panose="020B0503020204020204" pitchFamily="34" charset="-122"/>
                <a:ea typeface="微软雅黑" panose="020B0503020204020204" pitchFamily="34" charset="-122"/>
              </a:rPr>
              <a:t>6</a:t>
            </a:r>
            <a:r>
              <a:rPr lang="zh-CN" altLang="en-US" sz="1200" b="0" i="0" dirty="0">
                <a:effectLst/>
                <a:latin typeface="微软雅黑" panose="020B0503020204020204" pitchFamily="34" charset="-122"/>
                <a:ea typeface="微软雅黑" panose="020B0503020204020204" pitchFamily="34" charset="-122"/>
              </a:rPr>
              <a:t>表示</a:t>
            </a:r>
            <a:r>
              <a:rPr lang="en-US" altLang="zh-CN" sz="1200" b="0" i="0" dirty="0">
                <a:effectLst/>
                <a:latin typeface="微软雅黑" panose="020B0503020204020204" pitchFamily="34" charset="-122"/>
                <a:ea typeface="微软雅黑" panose="020B0503020204020204" pitchFamily="34" charset="-122"/>
              </a:rPr>
              <a:t>6</a:t>
            </a:r>
            <a:r>
              <a:rPr lang="zh-CN" altLang="en-US" sz="1200" b="0" i="0" dirty="0">
                <a:effectLst/>
                <a:latin typeface="微软雅黑" panose="020B0503020204020204" pitchFamily="34" charset="-122"/>
                <a:ea typeface="微软雅黑" panose="020B0503020204020204" pitchFamily="34" charset="-122"/>
              </a:rPr>
              <a:t>级防尘，</a:t>
            </a:r>
            <a:r>
              <a:rPr lang="en-US" altLang="zh-CN" sz="1200" b="0" i="0" dirty="0">
                <a:effectLst/>
                <a:latin typeface="微软雅黑" panose="020B0503020204020204" pitchFamily="34" charset="-122"/>
                <a:ea typeface="微软雅黑" panose="020B0503020204020204" pitchFamily="34" charset="-122"/>
              </a:rPr>
              <a:t>8</a:t>
            </a:r>
            <a:r>
              <a:rPr lang="zh-CN" altLang="en-US" sz="1200" b="0" i="0" dirty="0">
                <a:effectLst/>
                <a:latin typeface="微软雅黑" panose="020B0503020204020204" pitchFamily="34" charset="-122"/>
                <a:ea typeface="微软雅黑" panose="020B0503020204020204" pitchFamily="34" charset="-122"/>
              </a:rPr>
              <a:t>表示</a:t>
            </a:r>
            <a:r>
              <a:rPr lang="en-US" altLang="zh-CN" sz="1200" b="0" i="0" dirty="0">
                <a:effectLst/>
                <a:latin typeface="微软雅黑" panose="020B0503020204020204" pitchFamily="34" charset="-122"/>
                <a:ea typeface="微软雅黑" panose="020B0503020204020204" pitchFamily="34" charset="-122"/>
              </a:rPr>
              <a:t>8</a:t>
            </a:r>
            <a:r>
              <a:rPr lang="zh-CN" altLang="en-US" sz="1200" b="0" i="0" dirty="0">
                <a:effectLst/>
                <a:latin typeface="微软雅黑" panose="020B0503020204020204" pitchFamily="34" charset="-122"/>
                <a:ea typeface="微软雅黑" panose="020B0503020204020204" pitchFamily="34" charset="-122"/>
              </a:rPr>
              <a:t>级防水</a:t>
            </a:r>
            <a:endParaRPr lang="en-US" altLang="zh-CN" sz="1200" dirty="0">
              <a:latin typeface="微软雅黑" panose="020B0503020204020204" pitchFamily="34" charset="-122"/>
              <a:ea typeface="微软雅黑" panose="020B0503020204020204" pitchFamily="34" charset="-122"/>
            </a:endParaRPr>
          </a:p>
        </p:txBody>
      </p:sp>
      <p:graphicFrame>
        <p:nvGraphicFramePr>
          <p:cNvPr id="2" name="表格 2"/>
          <p:cNvGraphicFramePr>
            <a:graphicFrameLocks noGrp="1"/>
          </p:cNvGraphicFramePr>
          <p:nvPr>
            <p:custDataLst>
              <p:tags r:id="rId1"/>
            </p:custDataLst>
          </p:nvPr>
        </p:nvGraphicFramePr>
        <p:xfrm>
          <a:off x="170155" y="1562715"/>
          <a:ext cx="11851690" cy="4453711"/>
        </p:xfrm>
        <a:graphic>
          <a:graphicData uri="http://schemas.openxmlformats.org/drawingml/2006/table">
            <a:tbl>
              <a:tblPr firstRow="1" bandRow="1">
                <a:tableStyleId>{5C22544A-7EE6-4342-B048-85BDC9FD1C3A}</a:tableStyleId>
              </a:tblPr>
              <a:tblGrid>
                <a:gridCol w="781235"/>
                <a:gridCol w="2175029"/>
                <a:gridCol w="2088041"/>
                <a:gridCol w="650826"/>
                <a:gridCol w="1753234"/>
                <a:gridCol w="4403325"/>
              </a:tblGrid>
              <a:tr h="225998">
                <a:tc rowSpan="2">
                  <a:txBody>
                    <a:bodyPr/>
                    <a:lstStyle/>
                    <a:p>
                      <a:pPr algn="ctr"/>
                      <a:r>
                        <a:rPr lang="zh-CN" altLang="en-US" sz="1100" dirty="0">
                          <a:latin typeface="微软雅黑" panose="020B0503020204020204" pitchFamily="34" charset="-122"/>
                          <a:ea typeface="微软雅黑" panose="020B0503020204020204" pitchFamily="34" charset="-122"/>
                        </a:rPr>
                        <a:t>第一位特征数字</a:t>
                      </a:r>
                      <a:endParaRPr lang="zh-CN" altLang="en-US" sz="1100" dirty="0">
                        <a:latin typeface="微软雅黑" panose="020B0503020204020204" pitchFamily="34" charset="-122"/>
                        <a:ea typeface="微软雅黑" panose="020B0503020204020204" pitchFamily="34" charset="-122"/>
                      </a:endParaRPr>
                    </a:p>
                  </a:txBody>
                  <a:tcPr anchor="ctr"/>
                </a:tc>
                <a:tc gridSpan="2">
                  <a:txBody>
                    <a:bodyPr/>
                    <a:lstStyle/>
                    <a:p>
                      <a:pPr algn="ctr"/>
                      <a:r>
                        <a:rPr lang="zh-CN" altLang="en-US" sz="1100" dirty="0">
                          <a:latin typeface="微软雅黑" panose="020B0503020204020204" pitchFamily="34" charset="-122"/>
                          <a:ea typeface="微软雅黑" panose="020B0503020204020204" pitchFamily="34" charset="-122"/>
                        </a:rPr>
                        <a:t>防护等级</a:t>
                      </a:r>
                      <a:endParaRPr lang="zh-CN" altLang="en-US" sz="1100" dirty="0">
                        <a:latin typeface="微软雅黑" panose="020B0503020204020204" pitchFamily="34" charset="-122"/>
                        <a:ea typeface="微软雅黑" panose="020B0503020204020204" pitchFamily="34" charset="-122"/>
                      </a:endParaRPr>
                    </a:p>
                  </a:txBody>
                  <a:tcPr/>
                </a:tc>
                <a:tc hMerge="1">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dirty="0">
                          <a:latin typeface="微软雅黑" panose="020B0503020204020204" pitchFamily="34" charset="-122"/>
                          <a:ea typeface="微软雅黑" panose="020B0503020204020204" pitchFamily="34" charset="-122"/>
                        </a:rPr>
                        <a:t>第二位特征数字</a:t>
                      </a:r>
                      <a:endParaRPr lang="zh-CN" altLang="en-US" sz="1100" dirty="0">
                        <a:latin typeface="微软雅黑" panose="020B0503020204020204" pitchFamily="34" charset="-122"/>
                        <a:ea typeface="微软雅黑" panose="020B0503020204020204" pitchFamily="34" charset="-122"/>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dirty="0">
                          <a:latin typeface="微软雅黑" panose="020B0503020204020204" pitchFamily="34" charset="-122"/>
                          <a:ea typeface="微软雅黑" panose="020B0503020204020204" pitchFamily="34" charset="-122"/>
                        </a:rPr>
                        <a:t>防护等级</a:t>
                      </a:r>
                      <a:endParaRPr lang="zh-CN" altLang="en-US" sz="1100" dirty="0">
                        <a:latin typeface="微软雅黑" panose="020B0503020204020204" pitchFamily="34" charset="-122"/>
                        <a:ea typeface="微软雅黑" panose="020B0503020204020204" pitchFamily="34" charset="-122"/>
                      </a:endParaRPr>
                    </a:p>
                  </a:txBody>
                  <a:tcPr/>
                </a:tc>
                <a:tc hMerge="1">
                  <a:tcPr/>
                </a:tc>
              </a:tr>
              <a:tr h="0">
                <a:tc vMerge="1">
                  <a:tcPr/>
                </a:tc>
                <a:tc>
                  <a:txBody>
                    <a:bodyPr/>
                    <a:lstStyle/>
                    <a:p>
                      <a:pPr algn="ctr"/>
                      <a:r>
                        <a:rPr lang="zh-CN" altLang="en-US" sz="1100" dirty="0">
                          <a:latin typeface="微软雅黑" panose="020B0503020204020204" pitchFamily="34" charset="-122"/>
                          <a:ea typeface="微软雅黑" panose="020B0503020204020204" pitchFamily="34" charset="-122"/>
                        </a:rPr>
                        <a:t>简要说明</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100" dirty="0">
                          <a:latin typeface="微软雅黑" panose="020B0503020204020204" pitchFamily="34" charset="-122"/>
                          <a:ea typeface="微软雅黑" panose="020B0503020204020204" pitchFamily="34" charset="-122"/>
                        </a:rPr>
                        <a:t>含义</a:t>
                      </a:r>
                      <a:endParaRPr lang="zh-CN" altLang="en-US" sz="1100" dirty="0">
                        <a:latin typeface="微软雅黑" panose="020B0503020204020204" pitchFamily="34" charset="-122"/>
                        <a:ea typeface="微软雅黑" panose="020B0503020204020204" pitchFamily="34" charset="-122"/>
                      </a:endParaRPr>
                    </a:p>
                  </a:txBody>
                  <a:tcPr anchor="ctr"/>
                </a:tc>
                <a:tc vMerge="1">
                  <a:tcPr/>
                </a:tc>
                <a:tc>
                  <a:txBody>
                    <a:bodyPr/>
                    <a:lstStyle/>
                    <a:p>
                      <a:pPr algn="ctr"/>
                      <a:r>
                        <a:rPr lang="zh-CN" altLang="en-US" sz="1100" dirty="0">
                          <a:latin typeface="微软雅黑" panose="020B0503020204020204" pitchFamily="34" charset="-122"/>
                          <a:ea typeface="微软雅黑" panose="020B0503020204020204" pitchFamily="34" charset="-122"/>
                        </a:rPr>
                        <a:t>简要说明</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100" dirty="0">
                          <a:latin typeface="微软雅黑" panose="020B0503020204020204" pitchFamily="34" charset="-122"/>
                          <a:ea typeface="微软雅黑" panose="020B0503020204020204" pitchFamily="34" charset="-122"/>
                        </a:rPr>
                        <a:t>含义</a:t>
                      </a:r>
                      <a:endParaRPr lang="zh-CN" altLang="en-US" sz="1100" dirty="0">
                        <a:latin typeface="微软雅黑" panose="020B0503020204020204" pitchFamily="34" charset="-122"/>
                        <a:ea typeface="微软雅黑" panose="020B0503020204020204" pitchFamily="34" charset="-122"/>
                      </a:endParaRPr>
                    </a:p>
                  </a:txBody>
                  <a:tcPr anchor="ctr"/>
                </a:tc>
              </a:tr>
              <a:tr h="225998">
                <a:tc>
                  <a:txBody>
                    <a:bodyPr/>
                    <a:lstStyle/>
                    <a:p>
                      <a:pPr algn="ctr"/>
                      <a:r>
                        <a:rPr lang="en-US" altLang="zh-CN" sz="1100" dirty="0">
                          <a:latin typeface="微软雅黑" panose="020B0503020204020204" pitchFamily="34" charset="-122"/>
                          <a:ea typeface="微软雅黑" panose="020B0503020204020204" pitchFamily="34" charset="-122"/>
                        </a:rPr>
                        <a:t>0</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无防护</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0</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dirty="0">
                          <a:latin typeface="微软雅黑" panose="020B0503020204020204" pitchFamily="34" charset="-122"/>
                          <a:ea typeface="微软雅黑" panose="020B0503020204020204" pitchFamily="34" charset="-122"/>
                        </a:rPr>
                        <a:t>无防护</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a:txBody>
                  <a:tcPr anchor="ctr"/>
                </a:tc>
              </a:tr>
              <a:tr h="306512">
                <a:tc>
                  <a:txBody>
                    <a:bodyPr/>
                    <a:lstStyle/>
                    <a:p>
                      <a:pPr algn="ctr"/>
                      <a:r>
                        <a:rPr lang="en-US" altLang="zh-CN" sz="1100" dirty="0">
                          <a:latin typeface="微软雅黑" panose="020B0503020204020204" pitchFamily="34" charset="-122"/>
                          <a:ea typeface="微软雅黑" panose="020B0503020204020204" pitchFamily="34" charset="-122"/>
                        </a:rPr>
                        <a:t>1</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防止直径不小于</a:t>
                      </a:r>
                      <a:r>
                        <a:rPr lang="en-US" altLang="zh-CN" sz="1100" dirty="0">
                          <a:latin typeface="微软雅黑" panose="020B0503020204020204" pitchFamily="34" charset="-122"/>
                          <a:ea typeface="微软雅黑" panose="020B0503020204020204" pitchFamily="34" charset="-122"/>
                        </a:rPr>
                        <a:t>50mm</a:t>
                      </a:r>
                      <a:r>
                        <a:rPr lang="zh-CN" altLang="en-US" sz="1100" dirty="0">
                          <a:latin typeface="微软雅黑" panose="020B0503020204020204" pitchFamily="34" charset="-122"/>
                          <a:ea typeface="微软雅黑" panose="020B0503020204020204" pitchFamily="34" charset="-122"/>
                        </a:rPr>
                        <a:t>的 固体异物</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直径 </a:t>
                      </a:r>
                      <a:r>
                        <a:rPr lang="en-US" altLang="zh-CN" sz="1100" dirty="0">
                          <a:latin typeface="微软雅黑" panose="020B0503020204020204" pitchFamily="34" charset="-122"/>
                          <a:ea typeface="微软雅黑" panose="020B0503020204020204" pitchFamily="34" charset="-122"/>
                        </a:rPr>
                        <a:t>50 mm</a:t>
                      </a:r>
                      <a:r>
                        <a:rPr lang="zh-CN" altLang="en-US" sz="1100" dirty="0">
                          <a:latin typeface="微软雅黑" panose="020B0503020204020204" pitchFamily="34" charset="-122"/>
                          <a:ea typeface="微软雅黑" panose="020B0503020204020204" pitchFamily="34" charset="-122"/>
                        </a:rPr>
                        <a:t>球形物体试具不得完全进人壳内</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1</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防止垂直方向滴水</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垂直方向滴水应无有害影响</a:t>
                      </a:r>
                      <a:endParaRPr lang="zh-CN" altLang="en-US" sz="1100" dirty="0">
                        <a:latin typeface="微软雅黑" panose="020B0503020204020204" pitchFamily="34" charset="-122"/>
                        <a:ea typeface="微软雅黑" panose="020B0503020204020204" pitchFamily="34" charset="-122"/>
                      </a:endParaRPr>
                    </a:p>
                  </a:txBody>
                  <a:tcPr anchor="ctr"/>
                </a:tc>
              </a:tr>
              <a:tr h="306512">
                <a:tc>
                  <a:txBody>
                    <a:bodyPr/>
                    <a:lstStyle/>
                    <a:p>
                      <a:pPr algn="ctr"/>
                      <a:r>
                        <a:rPr lang="en-US" altLang="zh-CN" sz="1100" dirty="0">
                          <a:latin typeface="微软雅黑" panose="020B0503020204020204" pitchFamily="34" charset="-122"/>
                          <a:ea typeface="微软雅黑" panose="020B0503020204020204" pitchFamily="34" charset="-122"/>
                        </a:rPr>
                        <a:t>2</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防止直径不小于</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12.5mm</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 固体异物</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直径</a:t>
                      </a:r>
                      <a:r>
                        <a:rPr lang="en-US" altLang="zh-CN" sz="1100" dirty="0">
                          <a:latin typeface="微软雅黑" panose="020B0503020204020204" pitchFamily="34" charset="-122"/>
                          <a:ea typeface="微软雅黑" panose="020B0503020204020204" pitchFamily="34" charset="-122"/>
                        </a:rPr>
                        <a:t>12.5mm</a:t>
                      </a:r>
                      <a:r>
                        <a:rPr lang="zh-CN" altLang="en-US" sz="1100" dirty="0">
                          <a:latin typeface="微软雅黑" panose="020B0503020204020204" pitchFamily="34" charset="-122"/>
                          <a:ea typeface="微软雅黑" panose="020B0503020204020204" pitchFamily="34" charset="-122"/>
                        </a:rPr>
                        <a:t>的球形物体试具不得完全进人壳内</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2</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防止当外壳在</a:t>
                      </a:r>
                      <a:r>
                        <a:rPr lang="en-US" altLang="zh-CN" sz="1100" dirty="0">
                          <a:latin typeface="微软雅黑" panose="020B0503020204020204" pitchFamily="34" charset="-122"/>
                          <a:ea typeface="微软雅黑" panose="020B0503020204020204" pitchFamily="34" charset="-122"/>
                        </a:rPr>
                        <a:t>15°</a:t>
                      </a:r>
                      <a:r>
                        <a:rPr lang="zh-CN" altLang="en-US" sz="1100" dirty="0">
                          <a:latin typeface="微软雅黑" panose="020B0503020204020204" pitchFamily="34" charset="-122"/>
                          <a:ea typeface="微软雅黑" panose="020B0503020204020204" pitchFamily="34" charset="-122"/>
                        </a:rPr>
                        <a:t> 倾斜时垂直方向滴水</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当外壳的各垂直面在</a:t>
                      </a:r>
                      <a:r>
                        <a:rPr lang="en-US" altLang="zh-CN" sz="1100" dirty="0">
                          <a:latin typeface="微软雅黑" panose="020B0503020204020204" pitchFamily="34" charset="-122"/>
                          <a:ea typeface="微软雅黑" panose="020B0503020204020204" pitchFamily="34" charset="-122"/>
                        </a:rPr>
                        <a:t>15</a:t>
                      </a:r>
                      <a:r>
                        <a:rPr lang="zh-CN" altLang="en-US" sz="1100" dirty="0">
                          <a:latin typeface="微软雅黑" panose="020B0503020204020204" pitchFamily="34" charset="-122"/>
                          <a:ea typeface="微软雅黑" panose="020B0503020204020204" pitchFamily="34" charset="-122"/>
                        </a:rPr>
                        <a:t>°倾斜时．垂宜滴水应无有害影响</a:t>
                      </a:r>
                      <a:endParaRPr lang="zh-CN" altLang="en-US" sz="1100" dirty="0">
                        <a:latin typeface="微软雅黑" panose="020B0503020204020204" pitchFamily="34" charset="-122"/>
                        <a:ea typeface="微软雅黑" panose="020B0503020204020204" pitchFamily="34" charset="-122"/>
                      </a:endParaRPr>
                    </a:p>
                  </a:txBody>
                  <a:tcPr anchor="ctr"/>
                </a:tc>
              </a:tr>
              <a:tr h="350683">
                <a:tc>
                  <a:txBody>
                    <a:bodyPr/>
                    <a:lstStyle/>
                    <a:p>
                      <a:pPr algn="ctr"/>
                      <a:r>
                        <a:rPr lang="en-US" altLang="zh-CN" sz="1100" dirty="0">
                          <a:latin typeface="微软雅黑" panose="020B0503020204020204" pitchFamily="34" charset="-122"/>
                          <a:ea typeface="微软雅黑" panose="020B0503020204020204" pitchFamily="34" charset="-122"/>
                        </a:rPr>
                        <a:t>3</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防止直径不小于</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2.5mm</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 固体异物</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直径 </a:t>
                      </a:r>
                      <a:r>
                        <a:rPr lang="en-US" altLang="zh-CN" sz="1100" dirty="0">
                          <a:latin typeface="微软雅黑" panose="020B0503020204020204" pitchFamily="34" charset="-122"/>
                          <a:ea typeface="微软雅黑" panose="020B0503020204020204" pitchFamily="34" charset="-122"/>
                        </a:rPr>
                        <a:t>2.5 mm </a:t>
                      </a:r>
                      <a:r>
                        <a:rPr lang="zh-CN" altLang="en-US" sz="1100" dirty="0">
                          <a:latin typeface="微软雅黑" panose="020B0503020204020204" pitchFamily="34" charset="-122"/>
                          <a:ea typeface="微软雅黑" panose="020B0503020204020204" pitchFamily="34" charset="-122"/>
                        </a:rPr>
                        <a:t>的物体试具完全不得进 人壳内</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3</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防淋水</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当外壳的垂直面在</a:t>
                      </a:r>
                      <a:r>
                        <a:rPr lang="en-US" altLang="zh-CN" sz="1100" dirty="0">
                          <a:latin typeface="微软雅黑" panose="020B0503020204020204" pitchFamily="34" charset="-122"/>
                          <a:ea typeface="微软雅黑" panose="020B0503020204020204" pitchFamily="34" charset="-122"/>
                        </a:rPr>
                        <a:t>60°</a:t>
                      </a:r>
                      <a:r>
                        <a:rPr lang="zh-CN" altLang="en-US" sz="1100" dirty="0">
                          <a:latin typeface="微软雅黑" panose="020B0503020204020204" pitchFamily="34" charset="-122"/>
                          <a:ea typeface="微软雅黑" panose="020B0503020204020204" pitchFamily="34" charset="-122"/>
                        </a:rPr>
                        <a:t>范围内淋水，无有害影响</a:t>
                      </a:r>
                      <a:endParaRPr lang="zh-CN" altLang="en-US" sz="1100" dirty="0">
                        <a:latin typeface="微软雅黑" panose="020B0503020204020204" pitchFamily="34" charset="-122"/>
                        <a:ea typeface="微软雅黑" panose="020B0503020204020204" pitchFamily="34" charset="-122"/>
                      </a:endParaRPr>
                    </a:p>
                  </a:txBody>
                  <a:tcPr anchor="ctr"/>
                </a:tc>
              </a:tr>
              <a:tr h="426927">
                <a:tc>
                  <a:txBody>
                    <a:bodyPr/>
                    <a:lstStyle/>
                    <a:p>
                      <a:pPr algn="ctr"/>
                      <a:r>
                        <a:rPr lang="en-US" altLang="zh-CN" sz="1100" dirty="0">
                          <a:latin typeface="微软雅黑" panose="020B0503020204020204" pitchFamily="34" charset="-122"/>
                          <a:ea typeface="微软雅黑" panose="020B0503020204020204" pitchFamily="34" charset="-122"/>
                        </a:rPr>
                        <a:t>4</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防止直径不小于</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1mm</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 固体异物</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dirty="0">
                          <a:latin typeface="微软雅黑" panose="020B0503020204020204" pitchFamily="34" charset="-122"/>
                          <a:ea typeface="微软雅黑" panose="020B0503020204020204" pitchFamily="34" charset="-122"/>
                        </a:rPr>
                        <a:t>直径 </a:t>
                      </a:r>
                      <a:r>
                        <a:rPr lang="en-US" altLang="zh-CN" sz="1100" dirty="0">
                          <a:latin typeface="微软雅黑" panose="020B0503020204020204" pitchFamily="34" charset="-122"/>
                          <a:ea typeface="微软雅黑" panose="020B0503020204020204" pitchFamily="34" charset="-122"/>
                        </a:rPr>
                        <a:t>1 mm </a:t>
                      </a:r>
                      <a:r>
                        <a:rPr lang="zh-CN" altLang="en-US" sz="1100" dirty="0">
                          <a:latin typeface="微软雅黑" panose="020B0503020204020204" pitchFamily="34" charset="-122"/>
                          <a:ea typeface="微软雅黑" panose="020B0503020204020204" pitchFamily="34" charset="-122"/>
                        </a:rPr>
                        <a:t>的物体试具完全不得进 人壳内</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4</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防溅水</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向外壳各方向溅水无有害影响</a:t>
                      </a:r>
                      <a:endParaRPr lang="zh-CN" altLang="en-US" sz="1100" dirty="0">
                        <a:latin typeface="微软雅黑" panose="020B0503020204020204" pitchFamily="34" charset="-122"/>
                        <a:ea typeface="微软雅黑" panose="020B0503020204020204" pitchFamily="34" charset="-122"/>
                      </a:endParaRPr>
                    </a:p>
                  </a:txBody>
                  <a:tcPr anchor="ctr"/>
                </a:tc>
              </a:tr>
              <a:tr h="426927">
                <a:tc>
                  <a:txBody>
                    <a:bodyPr/>
                    <a:lstStyle/>
                    <a:p>
                      <a:pPr algn="ctr"/>
                      <a:r>
                        <a:rPr lang="en-US" altLang="zh-CN" sz="1100" dirty="0">
                          <a:latin typeface="微软雅黑" panose="020B0503020204020204" pitchFamily="34" charset="-122"/>
                          <a:ea typeface="微软雅黑" panose="020B0503020204020204" pitchFamily="34" charset="-122"/>
                        </a:rPr>
                        <a:t>5</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防尘</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不能完全防止尘埃进人，但进入的灰尘量不得影响设备的正常运行，不得 影响安全</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5</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防喷水</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向外壳各方向喷水无有害影响</a:t>
                      </a:r>
                      <a:endParaRPr lang="zh-CN" altLang="en-US" sz="1100" dirty="0">
                        <a:latin typeface="微软雅黑" panose="020B0503020204020204" pitchFamily="34" charset="-122"/>
                        <a:ea typeface="微软雅黑" panose="020B0503020204020204" pitchFamily="34" charset="-122"/>
                      </a:endParaRPr>
                    </a:p>
                  </a:txBody>
                  <a:tcPr anchor="ctr"/>
                </a:tc>
              </a:tr>
              <a:tr h="225998">
                <a:tc>
                  <a:txBody>
                    <a:bodyPr/>
                    <a:lstStyle/>
                    <a:p>
                      <a:pPr algn="ctr"/>
                      <a:r>
                        <a:rPr lang="en-US" altLang="zh-CN" sz="1100" dirty="0">
                          <a:latin typeface="微软雅黑" panose="020B0503020204020204" pitchFamily="34" charset="-122"/>
                          <a:ea typeface="微软雅黑" panose="020B0503020204020204" pitchFamily="34" charset="-122"/>
                        </a:rPr>
                        <a:t>6</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尘密</a:t>
                      </a:r>
                      <a:endParaRPr kumimoji="0" lang="zh-CN" altLang="en-US" sz="11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无灰尘进人</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6</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防强烈喷水</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向外壳各个方向强烈喷水无有害影响</a:t>
                      </a:r>
                      <a:endParaRPr lang="zh-CN" altLang="en-US" sz="1100" dirty="0">
                        <a:latin typeface="微软雅黑" panose="020B0503020204020204" pitchFamily="34" charset="-122"/>
                        <a:ea typeface="微软雅黑" panose="020B0503020204020204" pitchFamily="34" charset="-122"/>
                      </a:endParaRPr>
                    </a:p>
                  </a:txBody>
                  <a:tcPr anchor="ctr"/>
                </a:tc>
              </a:tr>
              <a:tr h="306512">
                <a:tc>
                  <a:txBody>
                    <a:bodyPr/>
                    <a:lstStyle/>
                    <a:p>
                      <a:endParaRPr lang="zh-CN" altLang="en-US" sz="1100">
                        <a:latin typeface="微软雅黑" panose="020B0503020204020204" pitchFamily="34" charset="-122"/>
                        <a:ea typeface="微软雅黑" panose="020B0503020204020204" pitchFamily="34" charset="-122"/>
                      </a:endParaRPr>
                    </a:p>
                  </a:txBody>
                  <a:tcPr/>
                </a:tc>
                <a:tc>
                  <a:txBody>
                    <a:bodyPr/>
                    <a:lstStyle/>
                    <a:p>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7</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solidFill>
                            <a:srgbClr val="FF0000"/>
                          </a:solidFill>
                          <a:latin typeface="微软雅黑" panose="020B0503020204020204" pitchFamily="34" charset="-122"/>
                          <a:ea typeface="微软雅黑" panose="020B0503020204020204" pitchFamily="34" charset="-122"/>
                        </a:rPr>
                        <a:t>防短时间浸水影响</a:t>
                      </a:r>
                      <a:endParaRPr lang="zh-CN" altLang="en-US" sz="1100" dirty="0">
                        <a:solidFill>
                          <a:srgbClr val="FF0000"/>
                        </a:solidFill>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浸入规定压力的水中经规定时间后外壳进水量不致达有害程度</a:t>
                      </a:r>
                      <a:endParaRPr lang="zh-CN" altLang="en-US" sz="1100" dirty="0">
                        <a:latin typeface="微软雅黑" panose="020B0503020204020204" pitchFamily="34" charset="-122"/>
                        <a:ea typeface="微软雅黑" panose="020B0503020204020204" pitchFamily="34" charset="-122"/>
                      </a:endParaRPr>
                    </a:p>
                  </a:txBody>
                  <a:tcPr anchor="ctr"/>
                </a:tc>
              </a:tr>
              <a:tr h="306512">
                <a:tc>
                  <a:txBody>
                    <a:bodyPr/>
                    <a:lstStyle/>
                    <a:p>
                      <a:endParaRPr lang="zh-CN" altLang="en-US" sz="1100" dirty="0">
                        <a:latin typeface="微软雅黑" panose="020B0503020204020204" pitchFamily="34" charset="-122"/>
                        <a:ea typeface="微软雅黑" panose="020B0503020204020204" pitchFamily="34" charset="-122"/>
                      </a:endParaRPr>
                    </a:p>
                  </a:txBody>
                  <a:tcPr/>
                </a:tc>
                <a:tc>
                  <a:txBody>
                    <a:bodyPr/>
                    <a:lstStyle/>
                    <a:p>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8</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防持续浸水影响</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按生产厂和用户双方同意的条件（应比特征数字为</a:t>
                      </a:r>
                      <a:r>
                        <a:rPr lang="en-US" altLang="zh-CN" sz="1100" dirty="0">
                          <a:latin typeface="微软雅黑" panose="020B0503020204020204" pitchFamily="34" charset="-122"/>
                          <a:ea typeface="微软雅黑" panose="020B0503020204020204" pitchFamily="34" charset="-122"/>
                        </a:rPr>
                        <a:t>7</a:t>
                      </a:r>
                      <a:r>
                        <a:rPr lang="zh-CN" altLang="en-US" sz="1100" dirty="0">
                          <a:latin typeface="微软雅黑" panose="020B0503020204020204" pitchFamily="34" charset="-122"/>
                          <a:ea typeface="微软雅黑" panose="020B0503020204020204" pitchFamily="34" charset="-122"/>
                        </a:rPr>
                        <a:t>时严酷）持续潜水后外壳进水量不致达有害程度</a:t>
                      </a:r>
                      <a:endParaRPr lang="zh-CN" altLang="en-US" sz="1100" dirty="0">
                        <a:latin typeface="微软雅黑" panose="020B0503020204020204" pitchFamily="34" charset="-122"/>
                        <a:ea typeface="微软雅黑" panose="020B0503020204020204" pitchFamily="34" charset="-122"/>
                      </a:endParaRPr>
                    </a:p>
                  </a:txBody>
                  <a:tcPr anchor="ctr"/>
                </a:tc>
              </a:tr>
              <a:tr h="306512">
                <a:tc>
                  <a:txBody>
                    <a:bodyPr/>
                    <a:lstStyle/>
                    <a:p>
                      <a:endParaRPr lang="zh-CN" altLang="en-US" sz="1100" dirty="0">
                        <a:latin typeface="微软雅黑" panose="020B0503020204020204" pitchFamily="34" charset="-122"/>
                        <a:ea typeface="微软雅黑" panose="020B0503020204020204" pitchFamily="34" charset="-122"/>
                      </a:endParaRPr>
                    </a:p>
                  </a:txBody>
                  <a:tcPr/>
                </a:tc>
                <a:tc>
                  <a:txBody>
                    <a:bodyPr/>
                    <a:lstStyle/>
                    <a:p>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100" dirty="0">
                          <a:latin typeface="微软雅黑" panose="020B0503020204020204" pitchFamily="34" charset="-122"/>
                          <a:ea typeface="微软雅黑" panose="020B0503020204020204" pitchFamily="34" charset="-122"/>
                        </a:rPr>
                        <a:t>9</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防高温／高压喷水的影响</a:t>
                      </a:r>
                      <a:endParaRPr lang="zh-CN" altLang="en-US" sz="1100" dirty="0">
                        <a:latin typeface="微软雅黑" panose="020B0503020204020204" pitchFamily="34" charset="-122"/>
                        <a:ea typeface="微软雅黑" panose="020B0503020204020204" pitchFamily="34" charset="-122"/>
                      </a:endParaRPr>
                    </a:p>
                  </a:txBody>
                  <a:tcPr anchor="ctr"/>
                </a:tc>
                <a:tc>
                  <a:txBody>
                    <a:bodyPr/>
                    <a:lstStyle/>
                    <a:p>
                      <a:r>
                        <a:rPr lang="zh-CN" altLang="en-US" sz="1100" dirty="0">
                          <a:latin typeface="微软雅黑" panose="020B0503020204020204" pitchFamily="34" charset="-122"/>
                          <a:ea typeface="微软雅黑" panose="020B0503020204020204" pitchFamily="34" charset="-122"/>
                        </a:rPr>
                        <a:t>向外壳各方向喷射高温／高压水无有害影响</a:t>
                      </a:r>
                      <a:endParaRPr lang="zh-CN" altLang="en-US" sz="1100" dirty="0">
                        <a:latin typeface="微软雅黑" panose="020B0503020204020204" pitchFamily="34" charset="-122"/>
                        <a:ea typeface="微软雅黑" panose="020B0503020204020204" pitchFamily="34" charset="-122"/>
                      </a:endParaRPr>
                    </a:p>
                  </a:txBody>
                  <a:tcPr anchor="ctr"/>
                </a:tc>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我司主要的防爆电气设备防护等级如下</a:t>
            </a:r>
            <a:endParaRPr lang="zh-CN" altLang="en-US" dirty="0"/>
          </a:p>
        </p:txBody>
      </p:sp>
      <p:pic>
        <p:nvPicPr>
          <p:cNvPr id="8" name="图片 23"/>
          <p:cNvPicPr>
            <a:picLocks noChangeAspect="1"/>
          </p:cNvPicPr>
          <p:nvPr/>
        </p:nvPicPr>
        <p:blipFill>
          <a:blip r:embed="rId1"/>
          <a:stretch>
            <a:fillRect/>
          </a:stretch>
        </p:blipFill>
        <p:spPr>
          <a:xfrm>
            <a:off x="3978019" y="3966062"/>
            <a:ext cx="1165225" cy="917575"/>
          </a:xfrm>
          <a:prstGeom prst="rect">
            <a:avLst/>
          </a:prstGeom>
          <a:noFill/>
          <a:ln w="9525">
            <a:noFill/>
          </a:ln>
        </p:spPr>
      </p:pic>
      <p:pic>
        <p:nvPicPr>
          <p:cNvPr id="9" name="图片 22"/>
          <p:cNvPicPr>
            <a:picLocks noChangeAspect="1"/>
          </p:cNvPicPr>
          <p:nvPr/>
        </p:nvPicPr>
        <p:blipFill>
          <a:blip r:embed="rId2"/>
          <a:stretch>
            <a:fillRect/>
          </a:stretch>
        </p:blipFill>
        <p:spPr>
          <a:xfrm>
            <a:off x="3947857" y="1392261"/>
            <a:ext cx="1225550" cy="917575"/>
          </a:xfrm>
          <a:prstGeom prst="rect">
            <a:avLst/>
          </a:prstGeom>
          <a:noFill/>
          <a:ln w="9525">
            <a:noFill/>
          </a:ln>
        </p:spPr>
      </p:pic>
      <p:pic>
        <p:nvPicPr>
          <p:cNvPr id="10" name="图片 1"/>
          <p:cNvPicPr>
            <a:picLocks noChangeAspect="1"/>
          </p:cNvPicPr>
          <p:nvPr/>
        </p:nvPicPr>
        <p:blipFill>
          <a:blip r:embed="rId3"/>
          <a:srcRect l="8794" r="8009" b="8316"/>
          <a:stretch>
            <a:fillRect/>
          </a:stretch>
        </p:blipFill>
        <p:spPr>
          <a:xfrm>
            <a:off x="6252889" y="3913806"/>
            <a:ext cx="1166813" cy="1143000"/>
          </a:xfrm>
          <a:prstGeom prst="rect">
            <a:avLst/>
          </a:prstGeom>
          <a:noFill/>
          <a:ln w="9525">
            <a:noFill/>
          </a:ln>
        </p:spPr>
      </p:pic>
      <p:pic>
        <p:nvPicPr>
          <p:cNvPr id="16" name="图片 14"/>
          <p:cNvPicPr>
            <a:picLocks noChangeAspect="1"/>
          </p:cNvPicPr>
          <p:nvPr/>
        </p:nvPicPr>
        <p:blipFill>
          <a:blip r:embed="rId4"/>
          <a:stretch>
            <a:fillRect/>
          </a:stretch>
        </p:blipFill>
        <p:spPr>
          <a:xfrm>
            <a:off x="10233025" y="1470500"/>
            <a:ext cx="1123950" cy="981075"/>
          </a:xfrm>
          <a:prstGeom prst="rect">
            <a:avLst/>
          </a:prstGeom>
          <a:noFill/>
          <a:ln w="9525">
            <a:noFill/>
          </a:ln>
        </p:spPr>
      </p:pic>
      <p:pic>
        <p:nvPicPr>
          <p:cNvPr id="17" name="图片 1"/>
          <p:cNvPicPr>
            <a:picLocks noChangeAspect="1"/>
          </p:cNvPicPr>
          <p:nvPr/>
        </p:nvPicPr>
        <p:blipFill>
          <a:blip r:embed="rId3"/>
          <a:srcRect l="8794" r="8009" b="8316"/>
          <a:stretch>
            <a:fillRect/>
          </a:stretch>
        </p:blipFill>
        <p:spPr>
          <a:xfrm>
            <a:off x="10397330" y="3776255"/>
            <a:ext cx="1139825" cy="1143000"/>
          </a:xfrm>
          <a:prstGeom prst="rect">
            <a:avLst/>
          </a:prstGeom>
          <a:noFill/>
          <a:ln w="9525">
            <a:noFill/>
          </a:ln>
        </p:spPr>
      </p:pic>
      <p:pic>
        <p:nvPicPr>
          <p:cNvPr id="18" name="图片 29"/>
          <p:cNvPicPr>
            <a:picLocks noChangeAspect="1"/>
          </p:cNvPicPr>
          <p:nvPr/>
        </p:nvPicPr>
        <p:blipFill>
          <a:blip r:embed="rId5"/>
          <a:stretch>
            <a:fillRect/>
          </a:stretch>
        </p:blipFill>
        <p:spPr>
          <a:xfrm>
            <a:off x="6214870" y="1405415"/>
            <a:ext cx="1154113" cy="1130300"/>
          </a:xfrm>
          <a:prstGeom prst="rect">
            <a:avLst/>
          </a:prstGeom>
          <a:noFill/>
          <a:ln w="9525">
            <a:noFill/>
          </a:ln>
        </p:spPr>
      </p:pic>
      <p:pic>
        <p:nvPicPr>
          <p:cNvPr id="19" name="图片 4785"/>
          <p:cNvPicPr>
            <a:picLocks noChangeAspect="1"/>
          </p:cNvPicPr>
          <p:nvPr/>
        </p:nvPicPr>
        <p:blipFill>
          <a:blip r:embed="rId6"/>
          <a:stretch>
            <a:fillRect/>
          </a:stretch>
        </p:blipFill>
        <p:spPr>
          <a:xfrm>
            <a:off x="8194039" y="3932624"/>
            <a:ext cx="1547812" cy="830263"/>
          </a:xfrm>
          <a:prstGeom prst="rect">
            <a:avLst/>
          </a:prstGeom>
          <a:noFill/>
          <a:ln w="9525">
            <a:noFill/>
          </a:ln>
        </p:spPr>
      </p:pic>
      <p:pic>
        <p:nvPicPr>
          <p:cNvPr id="20" name="图片 4"/>
          <p:cNvPicPr>
            <a:picLocks noChangeAspect="1"/>
          </p:cNvPicPr>
          <p:nvPr/>
        </p:nvPicPr>
        <p:blipFill>
          <a:blip r:embed="rId7"/>
          <a:stretch>
            <a:fillRect/>
          </a:stretch>
        </p:blipFill>
        <p:spPr>
          <a:xfrm>
            <a:off x="8275030" y="1520507"/>
            <a:ext cx="977900" cy="900113"/>
          </a:xfrm>
          <a:prstGeom prst="rect">
            <a:avLst/>
          </a:prstGeom>
          <a:noFill/>
          <a:ln w="9525">
            <a:noFill/>
          </a:ln>
        </p:spPr>
      </p:pic>
      <p:pic>
        <p:nvPicPr>
          <p:cNvPr id="21" name="图片 13"/>
          <p:cNvPicPr>
            <a:picLocks noChangeAspect="1"/>
          </p:cNvPicPr>
          <p:nvPr/>
        </p:nvPicPr>
        <p:blipFill>
          <a:blip r:embed="rId8"/>
          <a:stretch>
            <a:fillRect/>
          </a:stretch>
        </p:blipFill>
        <p:spPr>
          <a:xfrm>
            <a:off x="1722438" y="3966061"/>
            <a:ext cx="1335087" cy="917575"/>
          </a:xfrm>
          <a:prstGeom prst="rect">
            <a:avLst/>
          </a:prstGeom>
          <a:noFill/>
          <a:ln w="9525">
            <a:noFill/>
          </a:ln>
        </p:spPr>
      </p:pic>
      <p:pic>
        <p:nvPicPr>
          <p:cNvPr id="22" name="图片 11"/>
          <p:cNvPicPr>
            <a:picLocks noChangeAspect="1"/>
          </p:cNvPicPr>
          <p:nvPr/>
        </p:nvPicPr>
        <p:blipFill>
          <a:blip r:embed="rId9"/>
          <a:stretch>
            <a:fillRect/>
          </a:stretch>
        </p:blipFill>
        <p:spPr>
          <a:xfrm>
            <a:off x="1981227" y="1509431"/>
            <a:ext cx="1098550" cy="881062"/>
          </a:xfrm>
          <a:prstGeom prst="rect">
            <a:avLst/>
          </a:prstGeom>
          <a:noFill/>
          <a:ln w="9525">
            <a:noFill/>
          </a:ln>
        </p:spPr>
      </p:pic>
      <p:sp>
        <p:nvSpPr>
          <p:cNvPr id="23" name="文本框 19"/>
          <p:cNvSpPr txBox="1"/>
          <p:nvPr/>
        </p:nvSpPr>
        <p:spPr>
          <a:xfrm>
            <a:off x="8110905" y="5008079"/>
            <a:ext cx="1782762" cy="829945"/>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JBF4374-Ex</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火灾声光警报器</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zh-CN" sz="1600" b="0" dirty="0">
                <a:solidFill>
                  <a:srgbClr val="231F20"/>
                </a:solidFill>
                <a:latin typeface="微软雅黑" panose="020B0503020204020204" pitchFamily="34" charset="-122"/>
                <a:ea typeface="微软雅黑" panose="020B0503020204020204" pitchFamily="34" charset="-122"/>
              </a:rPr>
              <a:t>IP66</a:t>
            </a:r>
            <a:endParaRPr lang="en-US" altLang="en-US" sz="1600" b="0" dirty="0">
              <a:solidFill>
                <a:srgbClr val="231F20"/>
              </a:solidFill>
              <a:latin typeface="微软雅黑" panose="020B0503020204020204" pitchFamily="34" charset="-122"/>
              <a:ea typeface="微软雅黑" panose="020B0503020204020204" pitchFamily="34" charset="-122"/>
            </a:endParaRPr>
          </a:p>
        </p:txBody>
      </p:sp>
      <p:sp>
        <p:nvSpPr>
          <p:cNvPr id="24" name="文本框 20"/>
          <p:cNvSpPr txBox="1"/>
          <p:nvPr/>
        </p:nvSpPr>
        <p:spPr>
          <a:xfrm>
            <a:off x="7959089" y="2575450"/>
            <a:ext cx="1782762" cy="829945"/>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JBF5174-Ex</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火灾声光警报器</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en-US" sz="1600" b="0" dirty="0">
                <a:solidFill>
                  <a:srgbClr val="000000"/>
                </a:solidFill>
                <a:latin typeface="微软雅黑" panose="020B0503020204020204" pitchFamily="34" charset="-122"/>
                <a:ea typeface="微软雅黑" panose="020B0503020204020204" pitchFamily="34" charset="-122"/>
              </a:rPr>
              <a:t>IP34</a:t>
            </a:r>
            <a:endParaRPr lang="en-US" altLang="en-US" sz="1600" b="0" dirty="0">
              <a:solidFill>
                <a:srgbClr val="000000"/>
              </a:solidFill>
              <a:latin typeface="微软雅黑" panose="020B0503020204020204" pitchFamily="34" charset="-122"/>
              <a:ea typeface="微软雅黑" panose="020B0503020204020204" pitchFamily="34" charset="-122"/>
            </a:endParaRPr>
          </a:p>
        </p:txBody>
      </p:sp>
      <p:sp>
        <p:nvSpPr>
          <p:cNvPr id="25" name="文本框 22"/>
          <p:cNvSpPr txBox="1"/>
          <p:nvPr/>
        </p:nvSpPr>
        <p:spPr>
          <a:xfrm>
            <a:off x="10027125" y="2529221"/>
            <a:ext cx="1674813" cy="829945"/>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JBF4123A-Ex</a:t>
            </a:r>
            <a:endParaRPr lang="en-US" altLang="zh-CN" sz="16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消火栓按钮</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zh-CN" sz="1600" dirty="0">
                <a:latin typeface="微软雅黑" panose="020B0503020204020204" pitchFamily="34" charset="-122"/>
                <a:ea typeface="微软雅黑" panose="020B0503020204020204" pitchFamily="34" charset="-122"/>
                <a:sym typeface="等线" panose="02010600030101010101" pitchFamily="2" charset="-122"/>
              </a:rPr>
              <a:t>IP30</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26" name="文本框 23"/>
          <p:cNvSpPr txBox="1"/>
          <p:nvPr/>
        </p:nvSpPr>
        <p:spPr>
          <a:xfrm>
            <a:off x="5744527" y="5122224"/>
            <a:ext cx="2449512" cy="829945"/>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J-SAB-JBF4121G-Ex</a:t>
            </a:r>
            <a:endParaRPr lang="en-US" altLang="zh-CN" sz="16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手动火灾报警按钮</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zh-CN" sz="1600" b="0" dirty="0">
                <a:solidFill>
                  <a:srgbClr val="231F20"/>
                </a:solidFill>
                <a:latin typeface="微软雅黑" panose="020B0503020204020204" pitchFamily="34" charset="-122"/>
                <a:ea typeface="微软雅黑" panose="020B0503020204020204" pitchFamily="34" charset="-122"/>
              </a:rPr>
              <a:t>IP66</a:t>
            </a:r>
            <a:endParaRPr lang="en-US" altLang="en-US" sz="1600" b="0" dirty="0">
              <a:solidFill>
                <a:srgbClr val="231F20"/>
              </a:solidFill>
              <a:latin typeface="微软雅黑" panose="020B0503020204020204" pitchFamily="34" charset="-122"/>
              <a:ea typeface="微软雅黑" panose="020B0503020204020204" pitchFamily="34" charset="-122"/>
            </a:endParaRPr>
          </a:p>
        </p:txBody>
      </p:sp>
      <p:sp>
        <p:nvSpPr>
          <p:cNvPr id="27" name="文本框 24"/>
          <p:cNvSpPr txBox="1"/>
          <p:nvPr/>
        </p:nvSpPr>
        <p:spPr>
          <a:xfrm>
            <a:off x="5517514" y="2589169"/>
            <a:ext cx="2441575" cy="829945"/>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J-SAP-JBF4121A-Ex</a:t>
            </a:r>
            <a:endParaRPr lang="en-US" altLang="zh-CN" sz="16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手动火灾报警按钮</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zh-CN" sz="1600" dirty="0">
                <a:latin typeface="微软雅黑" panose="020B0503020204020204" pitchFamily="34" charset="-122"/>
                <a:ea typeface="微软雅黑" panose="020B0503020204020204" pitchFamily="34" charset="-122"/>
                <a:sym typeface="等线" panose="02010600030101010101" pitchFamily="2" charset="-122"/>
              </a:rPr>
              <a:t>IP30</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28" name="文本框 25"/>
          <p:cNvSpPr txBox="1"/>
          <p:nvPr/>
        </p:nvSpPr>
        <p:spPr>
          <a:xfrm>
            <a:off x="3379652" y="4759458"/>
            <a:ext cx="2532062" cy="1322070"/>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JTW-ZD-JBF4113-Ex</a:t>
            </a:r>
            <a:endParaRPr lang="en-US" altLang="zh-CN" sz="16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点型感温火灾探测器</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IP42</a:t>
            </a:r>
            <a:endParaRPr lang="en-US"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隔爆腔防护等级为 IP66)</a:t>
            </a:r>
            <a:endPar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29" name="文本框 26"/>
          <p:cNvSpPr txBox="1"/>
          <p:nvPr/>
        </p:nvSpPr>
        <p:spPr>
          <a:xfrm>
            <a:off x="3425939" y="2542017"/>
            <a:ext cx="2239963" cy="829945"/>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JBF4111-Ex</a:t>
            </a:r>
            <a:endParaRPr lang="en-US" altLang="zh-CN" sz="16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点型感温火灾探测器</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zh-CN" sz="1600" dirty="0">
                <a:latin typeface="微软雅黑" panose="020B0503020204020204" pitchFamily="34" charset="-122"/>
                <a:ea typeface="微软雅黑" panose="020B0503020204020204" pitchFamily="34" charset="-122"/>
                <a:sym typeface="等线" panose="02010600030101010101" pitchFamily="2" charset="-122"/>
              </a:rPr>
              <a:t>IP30</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30" name="文本框 130"/>
          <p:cNvSpPr txBox="1"/>
          <p:nvPr/>
        </p:nvSpPr>
        <p:spPr>
          <a:xfrm>
            <a:off x="848589" y="2534245"/>
            <a:ext cx="2725738" cy="829945"/>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JBF4101-Ex</a:t>
            </a:r>
            <a:endParaRPr lang="en-US" altLang="zh-CN" sz="16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点型光电感烟火灾探测器</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zh-CN" sz="1600" dirty="0">
                <a:latin typeface="微软雅黑" panose="020B0503020204020204" pitchFamily="34" charset="-122"/>
                <a:ea typeface="微软雅黑" panose="020B0503020204020204" pitchFamily="34" charset="-122"/>
                <a:sym typeface="等线" panose="02010600030101010101" pitchFamily="2" charset="-122"/>
              </a:rPr>
              <a:t>IP30</a:t>
            </a:r>
            <a:endPar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文本框 130"/>
          <p:cNvSpPr txBox="1"/>
          <p:nvPr/>
        </p:nvSpPr>
        <p:spPr>
          <a:xfrm>
            <a:off x="733074" y="4787075"/>
            <a:ext cx="2725737" cy="1322070"/>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JTY-GD-JBF4103-Ex</a:t>
            </a:r>
            <a:endParaRPr lang="en-US" altLang="zh-CN" sz="16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点型光电感烟火灾探测器</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IP42 </a:t>
            </a:r>
            <a:endParaRPr lang="en-US"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隔爆腔防护等级为 IP66)</a:t>
            </a:r>
            <a:endParaRPr lang="zh-CN" altLang="zh-CN" sz="16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33" name="文本框 8"/>
          <p:cNvSpPr txBox="1"/>
          <p:nvPr/>
        </p:nvSpPr>
        <p:spPr>
          <a:xfrm>
            <a:off x="-54508" y="4352348"/>
            <a:ext cx="1784350" cy="337185"/>
          </a:xfrm>
          <a:prstGeom prst="rect">
            <a:avLst/>
          </a:prstGeom>
          <a:noFill/>
          <a:ln w="9525">
            <a:noFill/>
          </a:ln>
        </p:spPr>
        <p:txBody>
          <a:bodyPr wrap="square" anchor="ctr" anchorCtr="0">
            <a:spAutoFit/>
          </a:bodyPr>
          <a:lstStyle/>
          <a:p>
            <a:pPr algn="ctr"/>
            <a:r>
              <a:rPr lang="zh-CN" altLang="en-US" sz="1600" b="1" dirty="0">
                <a:latin typeface="微软雅黑" panose="020B0503020204020204" pitchFamily="34" charset="-122"/>
                <a:ea typeface="微软雅黑" panose="020B0503020204020204" pitchFamily="34" charset="-122"/>
                <a:sym typeface="Impact" panose="020B0806030902050204" pitchFamily="34" charset="0"/>
              </a:rPr>
              <a:t>隔爆型</a:t>
            </a:r>
            <a:endParaRPr lang="zh-CN" altLang="en-US" sz="1600" b="1" dirty="0">
              <a:latin typeface="微软雅黑" panose="020B0503020204020204" pitchFamily="34" charset="-122"/>
              <a:ea typeface="微软雅黑" panose="020B0503020204020204" pitchFamily="34" charset="-122"/>
              <a:sym typeface="Impact" panose="020B0806030902050204" pitchFamily="34" charset="0"/>
            </a:endParaRPr>
          </a:p>
        </p:txBody>
      </p:sp>
      <p:sp>
        <p:nvSpPr>
          <p:cNvPr id="34" name="文本框 13"/>
          <p:cNvSpPr txBox="1"/>
          <p:nvPr/>
        </p:nvSpPr>
        <p:spPr>
          <a:xfrm>
            <a:off x="-158307" y="1794333"/>
            <a:ext cx="1782762" cy="337185"/>
          </a:xfrm>
          <a:prstGeom prst="rect">
            <a:avLst/>
          </a:prstGeom>
          <a:noFill/>
          <a:ln w="9525">
            <a:noFill/>
          </a:ln>
        </p:spPr>
        <p:txBody>
          <a:bodyPr wrap="square" anchor="ctr" anchorCtr="0">
            <a:spAutoFit/>
          </a:bodyPr>
          <a:lstStyle/>
          <a:p>
            <a:pPr algn="ctr"/>
            <a:r>
              <a:rPr lang="zh-CN" altLang="en-US" sz="1600" b="1" dirty="0">
                <a:latin typeface="微软雅黑" panose="020B0503020204020204" pitchFamily="34" charset="-122"/>
                <a:ea typeface="微软雅黑" panose="020B0503020204020204" pitchFamily="34" charset="-122"/>
                <a:sym typeface="Impact" panose="020B0806030902050204" pitchFamily="34" charset="0"/>
              </a:rPr>
              <a:t>本安型</a:t>
            </a:r>
            <a:endParaRPr lang="zh-CN" altLang="en-US" sz="1600" b="1" dirty="0">
              <a:latin typeface="微软雅黑" panose="020B0503020204020204" pitchFamily="34" charset="-122"/>
              <a:ea typeface="微软雅黑" panose="020B0503020204020204" pitchFamily="34" charset="-122"/>
              <a:sym typeface="Impact" panose="020B0806030902050204" pitchFamily="34" charset="0"/>
            </a:endParaRPr>
          </a:p>
        </p:txBody>
      </p:sp>
      <p:sp>
        <p:nvSpPr>
          <p:cNvPr id="35" name="文本框 21"/>
          <p:cNvSpPr txBox="1"/>
          <p:nvPr/>
        </p:nvSpPr>
        <p:spPr>
          <a:xfrm>
            <a:off x="9741851" y="5030985"/>
            <a:ext cx="2449513" cy="829945"/>
          </a:xfrm>
          <a:prstGeom prst="rect">
            <a:avLst/>
          </a:prstGeom>
          <a:noFill/>
          <a:ln w="9525">
            <a:noFill/>
          </a:ln>
        </p:spPr>
        <p:txBody>
          <a:bodyPr wrap="square" anchor="ctr" anchorCtr="0">
            <a:spAutoFit/>
          </a:bodyPr>
          <a:lstStyle/>
          <a:p>
            <a:pPr algn="ctr"/>
            <a:r>
              <a:rPr lang="en-US" altLang="zh-CN" sz="1600" dirty="0">
                <a:latin typeface="微软雅黑" panose="020B0503020204020204" pitchFamily="34" charset="-122"/>
                <a:ea typeface="微软雅黑" panose="020B0503020204020204" pitchFamily="34" charset="-122"/>
                <a:sym typeface="Impact" panose="020B0806030902050204" pitchFamily="34" charset="0"/>
              </a:rPr>
              <a:t>J-SAB-JBF4123G-Ex</a:t>
            </a:r>
            <a:endParaRPr lang="en-US" altLang="zh-CN" sz="1600" dirty="0">
              <a:latin typeface="微软雅黑" panose="020B0503020204020204" pitchFamily="34" charset="-122"/>
              <a:ea typeface="微软雅黑" panose="020B0503020204020204" pitchFamily="34" charset="-122"/>
              <a:sym typeface="Impact" panose="020B0806030902050204" pitchFamily="34" charset="0"/>
            </a:endParaRPr>
          </a:p>
          <a:p>
            <a:pPr algn="ctr"/>
            <a:r>
              <a:rPr lang="en-US" altLang="zh-CN" sz="1600" dirty="0" err="1">
                <a:latin typeface="微软雅黑" panose="020B0503020204020204" pitchFamily="34" charset="-122"/>
                <a:ea typeface="微软雅黑" panose="020B0503020204020204" pitchFamily="34" charset="-122"/>
                <a:sym typeface="等线" panose="02010600030101010101" pitchFamily="2" charset="-122"/>
              </a:rPr>
              <a:t>消火栓按钮</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zh-CN" sz="1600" b="0" dirty="0">
                <a:solidFill>
                  <a:srgbClr val="231F20"/>
                </a:solidFill>
                <a:latin typeface="微软雅黑" panose="020B0503020204020204" pitchFamily="34" charset="-122"/>
                <a:ea typeface="微软雅黑" panose="020B0503020204020204" pitchFamily="34" charset="-122"/>
              </a:rPr>
              <a:t>IP66</a:t>
            </a:r>
            <a:endParaRPr lang="en-US" altLang="en-US" sz="1600" b="0" dirty="0">
              <a:solidFill>
                <a:srgbClr val="231F2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爆炸的分类</a:t>
            </a:r>
            <a:endParaRPr lang="zh-CN" altLang="en-US" dirty="0"/>
          </a:p>
        </p:txBody>
      </p:sp>
      <p:sp>
        <p:nvSpPr>
          <p:cNvPr id="11" name="圆角矩形 10"/>
          <p:cNvSpPr/>
          <p:nvPr/>
        </p:nvSpPr>
        <p:spPr>
          <a:xfrm>
            <a:off x="5017955" y="1494790"/>
            <a:ext cx="2879725" cy="2147684"/>
          </a:xfrm>
          <a:prstGeom prst="roundRect">
            <a:avLst/>
          </a:prstGeom>
          <a:noFill/>
          <a:ln>
            <a:solidFill>
              <a:srgbClr val="0070C0"/>
            </a:solid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ctr">
              <a:lnSpc>
                <a:spcPct val="150000"/>
              </a:lnSpc>
              <a:spcBef>
                <a:spcPct val="50000"/>
              </a:spcBef>
              <a:buFont typeface="Wingdings" panose="05000000000000000000" pitchFamily="2" charset="2"/>
              <a:buNone/>
            </a:pPr>
            <a:r>
              <a:rPr lang="zh-CN" altLang="en-US" sz="2000" b="1" dirty="0">
                <a:solidFill>
                  <a:schemeClr val="tx1"/>
                </a:solidFill>
                <a:latin typeface="微软雅黑" panose="020B0503020204020204" pitchFamily="34" charset="-122"/>
                <a:ea typeface="微软雅黑" panose="020B0503020204020204" pitchFamily="34" charset="-122"/>
              </a:rPr>
              <a:t>物</a:t>
            </a: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理</a:t>
            </a: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爆</a:t>
            </a: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炸</a:t>
            </a:r>
            <a:endParaRPr lang="zh-CN" altLang="zh-CN" sz="2000" b="1" dirty="0">
              <a:solidFill>
                <a:schemeClr val="tx1"/>
              </a:solidFill>
              <a:latin typeface="微软雅黑" panose="020B0503020204020204" pitchFamily="34" charset="-122"/>
              <a:ea typeface="微软雅黑" panose="020B0503020204020204" pitchFamily="34" charset="-122"/>
            </a:endParaRPr>
          </a:p>
          <a:p>
            <a:pPr marL="0" indent="0">
              <a:lnSpc>
                <a:spcPct val="150000"/>
              </a:lnSpc>
              <a:spcBef>
                <a:spcPct val="50000"/>
              </a:spcBef>
              <a:buFont typeface="Wingdings" panose="05000000000000000000" pitchFamily="2" charset="2"/>
              <a:buNone/>
            </a:pPr>
            <a:r>
              <a:rPr lang="zh-CN" altLang="en-US" sz="1800" dirty="0">
                <a:solidFill>
                  <a:schemeClr val="tx1"/>
                </a:solidFill>
                <a:latin typeface="微软雅黑" panose="020B0503020204020204" pitchFamily="34" charset="-122"/>
                <a:ea typeface="微软雅黑" panose="020B0503020204020204" pitchFamily="34" charset="-122"/>
              </a:rPr>
              <a:t>物质因状态变化导致压力发生突变而形成的爆炸叫作物理爆炸。</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619125" y="1504315"/>
            <a:ext cx="3600000" cy="2147684"/>
          </a:xfrm>
          <a:prstGeom prst="roundRect">
            <a:avLst/>
          </a:prstGeom>
          <a:solidFill>
            <a:srgbClr val="008AC0"/>
          </a:solidFill>
        </p:spPr>
        <p:txBody>
          <a:bodyPr wrap="square">
            <a:spAutoFit/>
          </a:bodyPr>
          <a:lstStyle/>
          <a:p>
            <a:pPr marL="0" indent="0" algn="ctr">
              <a:lnSpc>
                <a:spcPct val="150000"/>
              </a:lnSpc>
              <a:spcBef>
                <a:spcPct val="50000"/>
              </a:spcBef>
              <a:buFont typeface="Wingdings" panose="05000000000000000000" pitchFamily="2" charset="2"/>
              <a:buNone/>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化</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爆</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炸</a:t>
            </a:r>
            <a:endParaRPr lang="zh-CN" altLang="zh-CN" sz="2000" b="1" dirty="0">
              <a:solidFill>
                <a:schemeClr val="bg1"/>
              </a:solidFill>
              <a:latin typeface="微软雅黑" panose="020B0503020204020204" pitchFamily="34" charset="-122"/>
              <a:ea typeface="微软雅黑" panose="020B0503020204020204" pitchFamily="34" charset="-122"/>
            </a:endParaRPr>
          </a:p>
          <a:p>
            <a:pPr marL="0" indent="0" algn="l">
              <a:lnSpc>
                <a:spcPct val="150000"/>
              </a:lnSpc>
              <a:spcBef>
                <a:spcPct val="50000"/>
              </a:spcBef>
              <a:buFont typeface="Wingdings" panose="05000000000000000000" pitchFamily="2" charset="2"/>
              <a:buNone/>
            </a:pPr>
            <a:r>
              <a:rPr lang="zh-CN" altLang="en-US" sz="1800" dirty="0">
                <a:solidFill>
                  <a:schemeClr val="bg1"/>
                </a:solidFill>
                <a:latin typeface="微软雅黑" panose="020B0503020204020204" pitchFamily="34" charset="-122"/>
                <a:ea typeface="微软雅黑" panose="020B0503020204020204" pitchFamily="34" charset="-122"/>
              </a:rPr>
              <a:t>化学爆炸是指由于物质急剧氧化或分解产生温度、压力增加或两者同时增加而形成的爆炸现象。</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8696510" y="1504315"/>
            <a:ext cx="2879725" cy="2147508"/>
          </a:xfrm>
          <a:prstGeom prst="roundRect">
            <a:avLst/>
          </a:prstGeom>
          <a:noFill/>
          <a:ln>
            <a:solidFill>
              <a:srgbClr val="0070C0"/>
            </a:solidFill>
          </a:ln>
          <a:extLst>
            <a:ext uri="{909E8E84-426E-40DD-AFC4-6F175D3DCCD1}">
              <a14:hiddenFill xmlns:a14="http://schemas.microsoft.com/office/drawing/2010/main">
                <a:solidFill>
                  <a:schemeClr val="accent1">
                    <a:lumMod val="75000"/>
                  </a:schemeClr>
                </a:solidFill>
              </a14:hiddenFill>
            </a:ext>
          </a:extLst>
        </p:spPr>
        <p:txBody>
          <a:bodyPr wrap="square">
            <a:spAutoFit/>
          </a:bodyPr>
          <a:lstStyle/>
          <a:p>
            <a:pPr marL="0" indent="0" algn="ctr">
              <a:lnSpc>
                <a:spcPct val="150000"/>
              </a:lnSpc>
              <a:spcBef>
                <a:spcPct val="50000"/>
              </a:spcBef>
              <a:buFont typeface="Wingdings" panose="05000000000000000000" pitchFamily="2" charset="2"/>
              <a:buNone/>
            </a:pPr>
            <a:r>
              <a:rPr lang="zh-CN" altLang="en-US" sz="2000" b="1" dirty="0">
                <a:solidFill>
                  <a:schemeClr val="tx1"/>
                </a:solidFill>
                <a:effectLst/>
                <a:latin typeface="微软雅黑" panose="020B0503020204020204" pitchFamily="34" charset="-122"/>
                <a:ea typeface="微软雅黑" panose="020B0503020204020204" pitchFamily="34" charset="-122"/>
              </a:rPr>
              <a:t>核</a:t>
            </a:r>
            <a:r>
              <a:rPr lang="en-US" altLang="zh-CN" sz="2000" b="1" dirty="0">
                <a:solidFill>
                  <a:schemeClr val="tx1"/>
                </a:solidFill>
                <a:effectLst/>
                <a:latin typeface="微软雅黑" panose="020B0503020204020204" pitchFamily="34" charset="-122"/>
                <a:ea typeface="微软雅黑" panose="020B0503020204020204" pitchFamily="34" charset="-122"/>
              </a:rPr>
              <a:t> </a:t>
            </a:r>
            <a:r>
              <a:rPr lang="zh-CN" altLang="en-US" sz="2000" b="1" dirty="0">
                <a:solidFill>
                  <a:schemeClr val="tx1"/>
                </a:solidFill>
                <a:effectLst/>
                <a:latin typeface="微软雅黑" panose="020B0503020204020204" pitchFamily="34" charset="-122"/>
                <a:ea typeface="微软雅黑" panose="020B0503020204020204" pitchFamily="34" charset="-122"/>
              </a:rPr>
              <a:t>爆</a:t>
            </a:r>
            <a:r>
              <a:rPr lang="en-US" altLang="zh-CN" sz="2000" b="1" dirty="0">
                <a:solidFill>
                  <a:schemeClr val="tx1"/>
                </a:solidFill>
                <a:effectLst/>
                <a:latin typeface="微软雅黑" panose="020B0503020204020204" pitchFamily="34" charset="-122"/>
                <a:ea typeface="微软雅黑" panose="020B0503020204020204" pitchFamily="34" charset="-122"/>
              </a:rPr>
              <a:t> </a:t>
            </a:r>
            <a:r>
              <a:rPr lang="zh-CN" altLang="en-US" sz="2000" b="1" dirty="0">
                <a:solidFill>
                  <a:schemeClr val="tx1"/>
                </a:solidFill>
                <a:effectLst/>
                <a:latin typeface="微软雅黑" panose="020B0503020204020204" pitchFamily="34" charset="-122"/>
                <a:ea typeface="微软雅黑" panose="020B0503020204020204" pitchFamily="34" charset="-122"/>
              </a:rPr>
              <a:t>炸</a:t>
            </a:r>
            <a:endParaRPr lang="zh-CN" altLang="zh-CN" sz="2000" b="1" dirty="0">
              <a:solidFill>
                <a:schemeClr val="tx1"/>
              </a:solidFill>
              <a:effectLst/>
              <a:latin typeface="微软雅黑" panose="020B0503020204020204" pitchFamily="34" charset="-122"/>
              <a:ea typeface="微软雅黑" panose="020B0503020204020204" pitchFamily="34" charset="-122"/>
            </a:endParaRPr>
          </a:p>
          <a:p>
            <a:pPr marL="0" indent="0">
              <a:lnSpc>
                <a:spcPct val="150000"/>
              </a:lnSpc>
              <a:spcBef>
                <a:spcPct val="50000"/>
              </a:spcBef>
              <a:buFont typeface="Wingdings" panose="05000000000000000000" pitchFamily="2" charset="2"/>
              <a:buNone/>
            </a:pPr>
            <a:r>
              <a:rPr lang="zh-CN" altLang="en-US" sz="1800" dirty="0">
                <a:solidFill>
                  <a:schemeClr val="tx1"/>
                </a:solidFill>
                <a:latin typeface="微软雅黑" panose="020B0503020204020204" pitchFamily="34" charset="-122"/>
                <a:ea typeface="微软雅黑" panose="020B0503020204020204" pitchFamily="34" charset="-122"/>
              </a:rPr>
              <a:t>由原子核裂变或聚变反应释放出核能所形成的爆炸，称为核爆炸。</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5088938" y="4041775"/>
            <a:ext cx="2880000" cy="1614805"/>
          </a:xfrm>
          <a:prstGeom prst="rect">
            <a:avLst/>
          </a:prstGeom>
          <a:ln>
            <a:noFill/>
            <a:prstDash val="dash"/>
          </a:ln>
        </p:spPr>
        <p:txBody>
          <a:bodyPr wrap="square">
            <a:spAutoFit/>
          </a:bodyPr>
          <a:lstStyle/>
          <a:p>
            <a:pPr marL="285750" indent="-285750" algn="l">
              <a:lnSpc>
                <a:spcPct val="150000"/>
              </a:lnSpc>
              <a:spcBef>
                <a:spcPct val="500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炸药爆炸</a:t>
            </a:r>
            <a:endParaRPr lang="en-US" altLang="zh-CN" sz="1800" dirty="0">
              <a:latin typeface="微软雅黑" panose="020B0503020204020204" pitchFamily="34" charset="-122"/>
              <a:ea typeface="微软雅黑" panose="020B0503020204020204" pitchFamily="34" charset="-122"/>
            </a:endParaRPr>
          </a:p>
          <a:p>
            <a:pPr marL="285750" indent="-285750" algn="l">
              <a:lnSpc>
                <a:spcPct val="150000"/>
              </a:lnSpc>
              <a:spcBef>
                <a:spcPct val="50000"/>
              </a:spcBef>
              <a:buFont typeface="Arial" panose="020B0604020202020204" pitchFamily="34" charset="0"/>
              <a:buChar char="•"/>
            </a:pPr>
            <a:r>
              <a:rPr lang="zh-CN" altLang="en-US" sz="1800" b="1" dirty="0">
                <a:solidFill>
                  <a:srgbClr val="FF0000"/>
                </a:solidFill>
                <a:latin typeface="微软雅黑" panose="020B0503020204020204" pitchFamily="34" charset="-122"/>
                <a:ea typeface="微软雅黑" panose="020B0503020204020204" pitchFamily="34" charset="-122"/>
              </a:rPr>
              <a:t>可燃气体爆炸</a:t>
            </a:r>
            <a:endParaRPr lang="en-US" altLang="zh-CN" sz="1800" b="1" dirty="0">
              <a:solidFill>
                <a:srgbClr val="FF0000"/>
              </a:solidFill>
              <a:latin typeface="微软雅黑" panose="020B0503020204020204" pitchFamily="34" charset="-122"/>
              <a:ea typeface="微软雅黑" panose="020B0503020204020204" pitchFamily="34" charset="-122"/>
            </a:endParaRPr>
          </a:p>
          <a:p>
            <a:pPr marL="285750" indent="-285750" algn="l">
              <a:lnSpc>
                <a:spcPct val="150000"/>
              </a:lnSpc>
              <a:spcBef>
                <a:spcPct val="50000"/>
              </a:spcBef>
              <a:buFont typeface="Arial" panose="020B0604020202020204" pitchFamily="34" charset="0"/>
              <a:buChar char="•"/>
            </a:pPr>
            <a:r>
              <a:rPr lang="zh-CN" altLang="en-US" sz="1800" b="1" dirty="0">
                <a:solidFill>
                  <a:srgbClr val="FF0000"/>
                </a:solidFill>
                <a:latin typeface="微软雅黑" panose="020B0503020204020204" pitchFamily="34" charset="-122"/>
                <a:ea typeface="微软雅黑" panose="020B0503020204020204" pitchFamily="34" charset="-122"/>
              </a:rPr>
              <a:t>可燃粉尘爆炸</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6" name="直角上箭头 5"/>
          <p:cNvSpPr/>
          <p:nvPr/>
        </p:nvSpPr>
        <p:spPr>
          <a:xfrm rot="5400000">
            <a:off x="2655570" y="3572510"/>
            <a:ext cx="1206500" cy="1920875"/>
          </a:xfrm>
          <a:prstGeom prst="bentUpArrow">
            <a:avLst/>
          </a:prstGeom>
          <a:solidFill>
            <a:srgbClr val="008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30868" y="4486910"/>
            <a:ext cx="1338828" cy="563231"/>
          </a:xfrm>
          <a:prstGeom prst="rect">
            <a:avLst/>
          </a:prstGeom>
        </p:spPr>
        <p:txBody>
          <a:bodyPr wrap="none">
            <a:spAutoFit/>
          </a:bodyPr>
          <a:lstStyle/>
          <a:p>
            <a:pPr>
              <a:lnSpc>
                <a:spcPct val="170000"/>
              </a:lnSpc>
              <a:spcBef>
                <a:spcPct val="50000"/>
              </a:spcBef>
            </a:pPr>
            <a:r>
              <a:rPr lang="zh-CN" altLang="en-US" dirty="0">
                <a:latin typeface="微软雅黑" panose="020B0503020204020204" pitchFamily="34" charset="-122"/>
                <a:ea typeface="微软雅黑" panose="020B0503020204020204" pitchFamily="34" charset="-122"/>
              </a:rPr>
              <a:t>又</a:t>
            </a:r>
            <a:r>
              <a:rPr lang="zh-CN" altLang="en-US" sz="1800" dirty="0">
                <a:latin typeface="微软雅黑" panose="020B0503020204020204" pitchFamily="34" charset="-122"/>
                <a:ea typeface="微软雅黑" panose="020B0503020204020204" pitchFamily="34" charset="-122"/>
              </a:rPr>
              <a:t>分为三类</a:t>
            </a:r>
            <a:endParaRPr lang="zh-CN" altLang="en-US" sz="1800" dirty="0">
              <a:latin typeface="微软雅黑" panose="020B0503020204020204" pitchFamily="34" charset="-122"/>
              <a:ea typeface="微软雅黑" panose="020B0503020204020204" pitchFamily="34" charset="-122"/>
            </a:endParaRPr>
          </a:p>
        </p:txBody>
      </p:sp>
      <p:sp>
        <p:nvSpPr>
          <p:cNvPr id="8" name="左大括号 7"/>
          <p:cNvSpPr/>
          <p:nvPr/>
        </p:nvSpPr>
        <p:spPr>
          <a:xfrm>
            <a:off x="4615180" y="4236720"/>
            <a:ext cx="405130" cy="12249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我司主要的火焰探测器防护等级</a:t>
            </a:r>
            <a:endParaRPr lang="zh-CN" altLang="en-US" dirty="0"/>
          </a:p>
        </p:txBody>
      </p:sp>
      <p:sp>
        <p:nvSpPr>
          <p:cNvPr id="78852" name="文本框 25"/>
          <p:cNvSpPr txBox="1"/>
          <p:nvPr/>
        </p:nvSpPr>
        <p:spPr>
          <a:xfrm>
            <a:off x="329875" y="3085988"/>
            <a:ext cx="2647539" cy="1076325"/>
          </a:xfrm>
          <a:prstGeom prst="rect">
            <a:avLst/>
          </a:prstGeom>
          <a:noFill/>
          <a:ln w="9525">
            <a:noFill/>
          </a:ln>
        </p:spPr>
        <p:txBody>
          <a:bodyPr wrap="square" anchor="ctr" anchorCtr="0">
            <a:spAutoFit/>
          </a:bodyPr>
          <a:lstStyle/>
          <a:p>
            <a:pPr algn="ctr" eaLnBrk="1" hangingPunct="1"/>
            <a:r>
              <a:rPr lang="en-US" altLang="zh-CN" sz="1600" dirty="0">
                <a:latin typeface="微软雅黑" panose="020B0503020204020204" pitchFamily="34" charset="-122"/>
                <a:ea typeface="微软雅黑" panose="020B0503020204020204" pitchFamily="34" charset="-122"/>
              </a:rPr>
              <a:t>JTG-H-JBF4384-Ex</a:t>
            </a:r>
            <a:endParaRPr lang="en-US" altLang="zh-CN" sz="1600" dirty="0">
              <a:latin typeface="微软雅黑" panose="020B0503020204020204" pitchFamily="34" charset="-122"/>
              <a:ea typeface="微软雅黑" panose="020B0503020204020204" pitchFamily="34" charset="-122"/>
            </a:endParaRPr>
          </a:p>
          <a:p>
            <a:pPr algn="ctr" eaLnBrk="1" hangingPunct="1"/>
            <a:r>
              <a:rPr lang="zh-CN" altLang="en-US" sz="1600" dirty="0">
                <a:latin typeface="微软雅黑" panose="020B0503020204020204" pitchFamily="34" charset="-122"/>
                <a:ea typeface="微软雅黑" panose="020B0503020204020204" pitchFamily="34" charset="-122"/>
              </a:rPr>
              <a:t>四波段</a:t>
            </a:r>
            <a:r>
              <a:rPr lang="zh-CN" altLang="zh-CN" sz="1600" dirty="0">
                <a:latin typeface="微软雅黑" panose="020B0503020204020204" pitchFamily="34" charset="-122"/>
                <a:ea typeface="微软雅黑" panose="020B0503020204020204" pitchFamily="34" charset="-122"/>
              </a:rPr>
              <a:t>点型红外火焰探测器</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en-US" sz="1600" b="0" dirty="0">
                <a:solidFill>
                  <a:srgbClr val="231F20"/>
                </a:solidFill>
                <a:latin typeface="微软雅黑" panose="020B0503020204020204" pitchFamily="34" charset="-122"/>
                <a:ea typeface="微软雅黑" panose="020B0503020204020204" pitchFamily="34" charset="-122"/>
              </a:rPr>
              <a:t>IP67</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a:p>
            <a:pPr algn="ctr" eaLnBrk="1" hangingPunct="1"/>
            <a:endParaRPr lang="zh-CN" altLang="en-US" sz="1600" dirty="0">
              <a:latin typeface="微软雅黑" panose="020B0503020204020204" pitchFamily="34" charset="-122"/>
              <a:ea typeface="微软雅黑" panose="020B0503020204020204" pitchFamily="34" charset="-122"/>
            </a:endParaRPr>
          </a:p>
        </p:txBody>
      </p:sp>
      <p:pic>
        <p:nvPicPr>
          <p:cNvPr id="78853" name="Picture 3"/>
          <p:cNvPicPr>
            <a:picLocks noChangeAspect="1"/>
          </p:cNvPicPr>
          <p:nvPr/>
        </p:nvPicPr>
        <p:blipFill>
          <a:blip r:embed="rId1"/>
          <a:srcRect l="33678" t="17622" r="38452" b="13847"/>
          <a:stretch>
            <a:fillRect/>
          </a:stretch>
        </p:blipFill>
        <p:spPr>
          <a:xfrm>
            <a:off x="1419225" y="1393191"/>
            <a:ext cx="1159368" cy="1634490"/>
          </a:xfrm>
          <a:prstGeom prst="rect">
            <a:avLst/>
          </a:prstGeom>
          <a:noFill/>
          <a:ln w="9525">
            <a:noFill/>
          </a:ln>
        </p:spPr>
      </p:pic>
      <p:pic>
        <p:nvPicPr>
          <p:cNvPr id="79880" name="Picture 2"/>
          <p:cNvPicPr>
            <a:picLocks noChangeAspect="1"/>
          </p:cNvPicPr>
          <p:nvPr/>
        </p:nvPicPr>
        <p:blipFill>
          <a:blip r:embed="rId2"/>
          <a:stretch>
            <a:fillRect/>
          </a:stretch>
        </p:blipFill>
        <p:spPr>
          <a:xfrm>
            <a:off x="3881307" y="1411605"/>
            <a:ext cx="1135083" cy="1689688"/>
          </a:xfrm>
          <a:prstGeom prst="rect">
            <a:avLst/>
          </a:prstGeom>
          <a:noFill/>
          <a:ln w="9525">
            <a:noFill/>
          </a:ln>
        </p:spPr>
      </p:pic>
      <p:pic>
        <p:nvPicPr>
          <p:cNvPr id="79878" name="Picture 4"/>
          <p:cNvPicPr>
            <a:picLocks noChangeAspect="1"/>
          </p:cNvPicPr>
          <p:nvPr/>
        </p:nvPicPr>
        <p:blipFill>
          <a:blip r:embed="rId3"/>
          <a:srcRect l="40077" t="15691" r="38541" b="23186"/>
          <a:stretch>
            <a:fillRect/>
          </a:stretch>
        </p:blipFill>
        <p:spPr>
          <a:xfrm>
            <a:off x="6526025" y="1401626"/>
            <a:ext cx="1033172" cy="1616365"/>
          </a:xfrm>
          <a:prstGeom prst="rect">
            <a:avLst/>
          </a:prstGeom>
          <a:noFill/>
          <a:ln w="9525">
            <a:noFill/>
          </a:ln>
        </p:spPr>
      </p:pic>
      <p:sp>
        <p:nvSpPr>
          <p:cNvPr id="15" name="文本框 10"/>
          <p:cNvSpPr txBox="1"/>
          <p:nvPr/>
        </p:nvSpPr>
        <p:spPr>
          <a:xfrm>
            <a:off x="8823415" y="2972994"/>
            <a:ext cx="2093913" cy="1076325"/>
          </a:xfrm>
          <a:prstGeom prst="rect">
            <a:avLst/>
          </a:prstGeom>
          <a:noFill/>
          <a:ln w="9525">
            <a:noFill/>
          </a:ln>
        </p:spPr>
        <p:txBody>
          <a:bodyPr>
            <a:spAutoFit/>
          </a:bodyPr>
          <a:lstStyle/>
          <a:p>
            <a:pPr algn="ctr" eaLnBrk="1" hangingPunct="1"/>
            <a:r>
              <a:rPr lang="en-US" altLang="zh-CN" sz="1600" dirty="0">
                <a:latin typeface="微软雅黑" panose="020B0503020204020204" pitchFamily="34" charset="-122"/>
                <a:ea typeface="微软雅黑" panose="020B0503020204020204" pitchFamily="34" charset="-122"/>
              </a:rPr>
              <a:t>JTG-H-JBF4384A-Ex</a:t>
            </a:r>
            <a:r>
              <a:rPr lang="zh-CN" altLang="en-US" sz="1600" dirty="0">
                <a:latin typeface="微软雅黑" panose="020B0503020204020204" pitchFamily="34" charset="-122"/>
                <a:ea typeface="微软雅黑" panose="020B0503020204020204" pitchFamily="34" charset="-122"/>
              </a:rPr>
              <a:t>点型红外火焰探测器</a:t>
            </a:r>
            <a:endParaRPr lang="zh-CN" altLang="en-US" sz="1600" dirty="0">
              <a:latin typeface="微软雅黑" panose="020B0503020204020204" pitchFamily="34" charset="-122"/>
              <a:ea typeface="微软雅黑" panose="020B0503020204020204" pitchFamily="34" charset="-122"/>
            </a:endParaRPr>
          </a:p>
          <a:p>
            <a:pPr algn="ctr" eaLnBrk="1" hangingPunct="1"/>
            <a:r>
              <a:rPr lang="zh-CN" altLang="en-US" sz="1600" dirty="0">
                <a:latin typeface="微软雅黑" panose="020B0503020204020204" pitchFamily="34" charset="-122"/>
                <a:ea typeface="微软雅黑" panose="020B0503020204020204" pitchFamily="34" charset="-122"/>
              </a:rPr>
              <a:t>（本安型）（两红）</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zh-CN" sz="1600" dirty="0">
                <a:latin typeface="微软雅黑" panose="020B0503020204020204" pitchFamily="34" charset="-122"/>
                <a:ea typeface="微软雅黑" panose="020B0503020204020204" pitchFamily="34" charset="-122"/>
                <a:sym typeface="等线" panose="02010600030101010101" pitchFamily="2" charset="-122"/>
              </a:rPr>
              <a:t>IP66</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3" name="图片 2"/>
          <p:cNvPicPr>
            <a:picLocks noChangeAspect="1"/>
          </p:cNvPicPr>
          <p:nvPr/>
        </p:nvPicPr>
        <p:blipFill>
          <a:blip r:embed="rId4"/>
          <a:stretch>
            <a:fillRect/>
          </a:stretch>
        </p:blipFill>
        <p:spPr>
          <a:xfrm>
            <a:off x="9068832" y="1517921"/>
            <a:ext cx="1411138" cy="1289868"/>
          </a:xfrm>
          <a:prstGeom prst="rect">
            <a:avLst/>
          </a:prstGeom>
        </p:spPr>
      </p:pic>
      <p:sp>
        <p:nvSpPr>
          <p:cNvPr id="14" name="文本框 25"/>
          <p:cNvSpPr txBox="1"/>
          <p:nvPr/>
        </p:nvSpPr>
        <p:spPr>
          <a:xfrm>
            <a:off x="3300360" y="3100273"/>
            <a:ext cx="2296976" cy="829945"/>
          </a:xfrm>
          <a:prstGeom prst="rect">
            <a:avLst/>
          </a:prstGeom>
          <a:noFill/>
          <a:ln w="9525">
            <a:noFill/>
          </a:ln>
        </p:spPr>
        <p:txBody>
          <a:bodyPr wrap="square" anchor="ctr" anchorCtr="0">
            <a:spAutoFit/>
          </a:bodyPr>
          <a:lstStyle/>
          <a:p>
            <a:pPr algn="ctr" eaLnBrk="1" hangingPunct="1"/>
            <a:r>
              <a:rPr lang="en-US" altLang="zh-CN" sz="1600" dirty="0">
                <a:latin typeface="微软雅黑" panose="020B0503020204020204" pitchFamily="34" charset="-122"/>
                <a:ea typeface="微软雅黑" panose="020B0503020204020204" pitchFamily="34" charset="-122"/>
              </a:rPr>
              <a:t>JTG-Z-JBF4385-Ex</a:t>
            </a:r>
            <a:br>
              <a:rPr lang="en-US" altLang="zh-CN" sz="1600" dirty="0">
                <a:latin typeface="微软雅黑" panose="020B0503020204020204" pitchFamily="34" charset="-122"/>
                <a:ea typeface="微软雅黑" panose="020B0503020204020204" pitchFamily="34" charset="-122"/>
              </a:rPr>
            </a:br>
            <a:r>
              <a:rPr lang="zh-CN" altLang="zh-CN" sz="1600" dirty="0">
                <a:latin typeface="微软雅黑" panose="020B0503020204020204" pitchFamily="34" charset="-122"/>
                <a:ea typeface="微软雅黑" panose="020B0503020204020204" pitchFamily="34" charset="-122"/>
              </a:rPr>
              <a:t>点型紫外火焰探测器</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en-US" sz="1600" b="0" dirty="0">
                <a:solidFill>
                  <a:srgbClr val="231F20"/>
                </a:solidFill>
                <a:latin typeface="微软雅黑" panose="020B0503020204020204" pitchFamily="34" charset="-122"/>
                <a:ea typeface="微软雅黑" panose="020B0503020204020204" pitchFamily="34" charset="-122"/>
              </a:rPr>
              <a:t>IP67</a:t>
            </a:r>
            <a:endParaRPr lang="en-US" altLang="en-US" sz="1600" b="0" dirty="0">
              <a:solidFill>
                <a:srgbClr val="231F20"/>
              </a:solidFill>
              <a:latin typeface="微软雅黑" panose="020B0503020204020204" pitchFamily="34" charset="-122"/>
              <a:ea typeface="微软雅黑" panose="020B0503020204020204" pitchFamily="34" charset="-122"/>
            </a:endParaRPr>
          </a:p>
        </p:txBody>
      </p:sp>
      <p:sp>
        <p:nvSpPr>
          <p:cNvPr id="16" name="文本框 25"/>
          <p:cNvSpPr txBox="1"/>
          <p:nvPr/>
        </p:nvSpPr>
        <p:spPr>
          <a:xfrm>
            <a:off x="5662281" y="3138136"/>
            <a:ext cx="2887326" cy="829945"/>
          </a:xfrm>
          <a:prstGeom prst="rect">
            <a:avLst/>
          </a:prstGeom>
          <a:noFill/>
          <a:ln w="9525">
            <a:noFill/>
          </a:ln>
        </p:spPr>
        <p:txBody>
          <a:bodyPr wrap="square" anchor="ctr" anchorCtr="0">
            <a:spAutoFit/>
          </a:bodyPr>
          <a:lstStyle/>
          <a:p>
            <a:pPr algn="ctr" eaLnBrk="1" hangingPunct="1"/>
            <a:r>
              <a:rPr lang="en-US" altLang="zh-CN" sz="1600" dirty="0">
                <a:latin typeface="微软雅黑" panose="020B0503020204020204" pitchFamily="34" charset="-122"/>
                <a:ea typeface="微软雅黑" panose="020B0503020204020204" pitchFamily="34" charset="-122"/>
              </a:rPr>
              <a:t>JTG-U-JBF4386-Ex</a:t>
            </a:r>
            <a:endParaRPr lang="en-US" altLang="zh-CN" sz="1600" dirty="0">
              <a:latin typeface="微软雅黑" panose="020B0503020204020204" pitchFamily="34" charset="-122"/>
              <a:ea typeface="微软雅黑" panose="020B0503020204020204" pitchFamily="34" charset="-122"/>
            </a:endParaRPr>
          </a:p>
          <a:p>
            <a:pPr algn="ctr" eaLnBrk="1" hangingPunct="1"/>
            <a:r>
              <a:rPr lang="zh-CN" altLang="zh-CN" sz="1600" dirty="0">
                <a:latin typeface="微软雅黑" panose="020B0503020204020204" pitchFamily="34" charset="-122"/>
                <a:ea typeface="微软雅黑" panose="020B0503020204020204" pitchFamily="34" charset="-122"/>
              </a:rPr>
              <a:t>复合型火焰探测器</a:t>
            </a:r>
            <a:r>
              <a:rPr lang="zh-CN" altLang="en-US" sz="1600" dirty="0">
                <a:latin typeface="微软雅黑" panose="020B0503020204020204" pitchFamily="34" charset="-122"/>
                <a:ea typeface="微软雅黑" panose="020B0503020204020204" pitchFamily="34" charset="-122"/>
              </a:rPr>
              <a:t>（三红一紫）</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en-US" altLang="en-US" sz="1600" b="0" dirty="0">
                <a:solidFill>
                  <a:srgbClr val="231F20"/>
                </a:solidFill>
                <a:latin typeface="微软雅黑" panose="020B0503020204020204" pitchFamily="34" charset="-122"/>
                <a:ea typeface="微软雅黑" panose="020B0503020204020204" pitchFamily="34" charset="-122"/>
              </a:rPr>
              <a:t>IP67</a:t>
            </a: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我司主要的气体探测器防护等级</a:t>
            </a:r>
            <a:endParaRPr lang="zh-CN" altLang="en-US" dirty="0"/>
          </a:p>
        </p:txBody>
      </p:sp>
      <p:pic>
        <p:nvPicPr>
          <p:cNvPr id="5" name="图片 4"/>
          <p:cNvPicPr>
            <a:picLocks noChangeAspect="1"/>
          </p:cNvPicPr>
          <p:nvPr/>
        </p:nvPicPr>
        <p:blipFill>
          <a:blip r:embed="rId1"/>
          <a:stretch>
            <a:fillRect/>
          </a:stretch>
        </p:blipFill>
        <p:spPr>
          <a:xfrm>
            <a:off x="585708" y="876103"/>
            <a:ext cx="1547225" cy="1409971"/>
          </a:xfrm>
          <a:prstGeom prst="rect">
            <a:avLst/>
          </a:prstGeom>
        </p:spPr>
      </p:pic>
      <p:pic>
        <p:nvPicPr>
          <p:cNvPr id="7" name="图片 6"/>
          <p:cNvPicPr>
            <a:picLocks noChangeAspect="1"/>
          </p:cNvPicPr>
          <p:nvPr/>
        </p:nvPicPr>
        <p:blipFill>
          <a:blip r:embed="rId2"/>
          <a:stretch>
            <a:fillRect/>
          </a:stretch>
        </p:blipFill>
        <p:spPr>
          <a:xfrm>
            <a:off x="3089998" y="894661"/>
            <a:ext cx="1547225" cy="1521438"/>
          </a:xfrm>
          <a:prstGeom prst="rect">
            <a:avLst/>
          </a:prstGeom>
        </p:spPr>
      </p:pic>
      <p:sp>
        <p:nvSpPr>
          <p:cNvPr id="19" name="文本框 25"/>
          <p:cNvSpPr txBox="1"/>
          <p:nvPr/>
        </p:nvSpPr>
        <p:spPr>
          <a:xfrm>
            <a:off x="2386124" y="2459144"/>
            <a:ext cx="2772047" cy="1137285"/>
          </a:xfrm>
          <a:prstGeom prst="rect">
            <a:avLst/>
          </a:prstGeom>
          <a:noFill/>
          <a:ln w="9525">
            <a:noFill/>
          </a:ln>
        </p:spPr>
        <p:txBody>
          <a:bodyPr wrap="square" anchor="ctr" anchorCtr="0">
            <a:spAutoFit/>
          </a:bodyPr>
          <a:lstStyle/>
          <a:p>
            <a:pPr algn="ctr" eaLnBrk="1" hangingPunct="1"/>
            <a:r>
              <a:rPr lang="en-US" altLang="zh-CN" sz="1800" b="1" i="0" u="none" strike="noStrike" baseline="0" dirty="0">
                <a:latin typeface="AlibabaPuHuiTi_2_85_Bold"/>
              </a:rPr>
              <a:t>GTYQ-VT3402</a:t>
            </a:r>
            <a:endParaRPr lang="en-US" altLang="zh-CN" sz="1800" b="1" i="0" u="none" strike="noStrike" baseline="0" dirty="0">
              <a:latin typeface="AlibabaPuHuiTi_2_85_Bold"/>
            </a:endParaRPr>
          </a:p>
          <a:p>
            <a:pPr algn="ctr" eaLnBrk="1" hangingPunct="1"/>
            <a:r>
              <a:rPr lang="zh-CN" altLang="en-US" sz="1800" b="0" i="0" u="none" strike="noStrike" baseline="0" dirty="0">
                <a:latin typeface="AlibabaPuHuiTi_2_105_Heavy"/>
              </a:rPr>
              <a:t>点型可燃气体探测器</a:t>
            </a:r>
            <a:endParaRPr lang="en-US" altLang="zh-CN" sz="1800" b="0" i="0" u="none" strike="noStrike" baseline="0" dirty="0">
              <a:latin typeface="AlibabaPuHuiTi_2_105_Heavy"/>
            </a:endParaRPr>
          </a:p>
          <a:p>
            <a:pPr algn="ct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kern="1200" dirty="0">
                <a:solidFill>
                  <a:schemeClr val="dk1"/>
                </a:solidFill>
                <a:latin typeface="微软雅黑" panose="020B0503020204020204" pitchFamily="34" charset="-122"/>
                <a:ea typeface="微软雅黑" panose="020B0503020204020204" pitchFamily="34" charset="-122"/>
                <a:cs typeface="+mn-cs"/>
              </a:rPr>
              <a:t>IP6</a:t>
            </a:r>
            <a:r>
              <a:rPr lang="en-US" altLang="zh-CN" sz="1600" kern="1200" dirty="0">
                <a:solidFill>
                  <a:schemeClr val="dk1"/>
                </a:solidFill>
                <a:latin typeface="微软雅黑" panose="020B0503020204020204" pitchFamily="34" charset="-122"/>
                <a:ea typeface="微软雅黑" panose="020B0503020204020204" pitchFamily="34" charset="-122"/>
                <a:cs typeface="+mn-cs"/>
              </a:rPr>
              <a:t>7</a:t>
            </a:r>
            <a:endParaRPr lang="en-US" altLang="en-US" sz="1600" kern="1200" dirty="0">
              <a:solidFill>
                <a:schemeClr val="dk1"/>
              </a:solidFill>
              <a:latin typeface="微软雅黑" panose="020B0503020204020204" pitchFamily="34" charset="-122"/>
              <a:ea typeface="微软雅黑" panose="020B0503020204020204" pitchFamily="34" charset="-122"/>
              <a:cs typeface="+mn-cs"/>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1" name="图片 10"/>
          <p:cNvPicPr>
            <a:picLocks noChangeAspect="1"/>
          </p:cNvPicPr>
          <p:nvPr/>
        </p:nvPicPr>
        <p:blipFill>
          <a:blip r:embed="rId3"/>
          <a:stretch>
            <a:fillRect/>
          </a:stretch>
        </p:blipFill>
        <p:spPr>
          <a:xfrm>
            <a:off x="5776288" y="3404458"/>
            <a:ext cx="1784195" cy="2341756"/>
          </a:xfrm>
          <a:prstGeom prst="rect">
            <a:avLst/>
          </a:prstGeom>
        </p:spPr>
      </p:pic>
      <p:sp>
        <p:nvSpPr>
          <p:cNvPr id="24" name="文本框 25"/>
          <p:cNvSpPr txBox="1"/>
          <p:nvPr/>
        </p:nvSpPr>
        <p:spPr>
          <a:xfrm>
            <a:off x="5249635" y="5536127"/>
            <a:ext cx="2772047" cy="891540"/>
          </a:xfrm>
          <a:prstGeom prst="rect">
            <a:avLst/>
          </a:prstGeom>
          <a:noFill/>
          <a:ln w="9525">
            <a:noFill/>
          </a:ln>
        </p:spPr>
        <p:txBody>
          <a:bodyPr wrap="square" anchor="ctr" anchorCtr="0">
            <a:spAutoFit/>
          </a:bodyPr>
          <a:lstStyle/>
          <a:p>
            <a:pPr algn="ctr" eaLnBrk="1" hangingPunct="1"/>
            <a:r>
              <a:rPr lang="en-US" altLang="zh-CN" sz="1800" b="1" i="0" u="none" strike="noStrike" baseline="0" dirty="0">
                <a:latin typeface="AlibabaPuHuiTi_2_85_Bold"/>
              </a:rPr>
              <a:t>GTYQ-VT621</a:t>
            </a:r>
            <a:endParaRPr lang="en-US" altLang="zh-CN" sz="1800" b="1" i="0" u="none" strike="noStrike" baseline="0" dirty="0">
              <a:latin typeface="AlibabaPuHuiTi_2_85_Bold"/>
            </a:endParaRPr>
          </a:p>
          <a:p>
            <a:pPr algn="ctr" eaLnBrk="1" hangingPunct="1"/>
            <a:r>
              <a:rPr lang="zh-CN" altLang="en-US" sz="1800" b="0" i="0" u="none" strike="noStrike" baseline="0" dirty="0">
                <a:latin typeface="AlibabaPuHuiTi_2_105_Heavy"/>
              </a:rPr>
              <a:t>点型可燃气体探测器</a:t>
            </a:r>
            <a:endParaRPr lang="en-US" altLang="zh-CN" sz="1800" b="0" i="0" u="none" strike="noStrike" baseline="0" dirty="0">
              <a:latin typeface="AlibabaPuHuiTi_2_105_Heavy"/>
            </a:endParaRPr>
          </a:p>
          <a:p>
            <a:pPr algn="ct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kern="1200" noProof="0" dirty="0">
                <a:solidFill>
                  <a:schemeClr val="dk1"/>
                </a:solidFill>
                <a:latin typeface="微软雅黑" panose="020B0503020204020204" pitchFamily="34" charset="-122"/>
                <a:ea typeface="微软雅黑" panose="020B0503020204020204" pitchFamily="34" charset="-122"/>
                <a:cs typeface="+mn-cs"/>
              </a:rPr>
              <a:t>IP6</a:t>
            </a:r>
            <a:r>
              <a:rPr lang="en-US" altLang="zh-CN" sz="1600" dirty="0">
                <a:solidFill>
                  <a:schemeClr val="dk1"/>
                </a:solidFill>
                <a:latin typeface="微软雅黑" panose="020B0503020204020204" pitchFamily="34" charset="-122"/>
                <a:ea typeface="微软雅黑" panose="020B0503020204020204" pitchFamily="34" charset="-122"/>
              </a:rPr>
              <a:t>7</a:t>
            </a:r>
            <a:endParaRPr lang="en-US" altLang="en-US" sz="1600" kern="1200" noProof="0" dirty="0">
              <a:solidFill>
                <a:schemeClr val="dk1"/>
              </a:solidFill>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4"/>
          <a:stretch>
            <a:fillRect/>
          </a:stretch>
        </p:blipFill>
        <p:spPr>
          <a:xfrm>
            <a:off x="8021681" y="965312"/>
            <a:ext cx="1784195" cy="1706137"/>
          </a:xfrm>
          <a:prstGeom prst="rect">
            <a:avLst/>
          </a:prstGeom>
        </p:spPr>
      </p:pic>
      <p:pic>
        <p:nvPicPr>
          <p:cNvPr id="18" name="图片 17"/>
          <p:cNvPicPr>
            <a:picLocks noChangeAspect="1"/>
          </p:cNvPicPr>
          <p:nvPr/>
        </p:nvPicPr>
        <p:blipFill>
          <a:blip r:embed="rId5"/>
          <a:stretch>
            <a:fillRect/>
          </a:stretch>
        </p:blipFill>
        <p:spPr>
          <a:xfrm>
            <a:off x="400316" y="3631615"/>
            <a:ext cx="1918010" cy="1795346"/>
          </a:xfrm>
          <a:prstGeom prst="rect">
            <a:avLst/>
          </a:prstGeom>
        </p:spPr>
      </p:pic>
      <p:sp>
        <p:nvSpPr>
          <p:cNvPr id="32" name="文本框 25"/>
          <p:cNvSpPr txBox="1"/>
          <p:nvPr/>
        </p:nvSpPr>
        <p:spPr>
          <a:xfrm>
            <a:off x="-224017" y="5155438"/>
            <a:ext cx="2772047" cy="1137285"/>
          </a:xfrm>
          <a:prstGeom prst="rect">
            <a:avLst/>
          </a:prstGeom>
          <a:noFill/>
          <a:ln w="9525">
            <a:noFill/>
          </a:ln>
        </p:spPr>
        <p:txBody>
          <a:bodyPr wrap="square" anchor="ctr" anchorCtr="0">
            <a:spAutoFit/>
          </a:bodyPr>
          <a:lstStyle/>
          <a:p>
            <a:pPr algn="ctr" eaLnBrk="1" hangingPunct="1"/>
            <a:r>
              <a:rPr lang="en-US" altLang="zh-CN" sz="1800" b="1" i="0" u="none" strike="noStrike" baseline="0" dirty="0">
                <a:latin typeface="AlibabaPuHuiTi_2_85_Bold"/>
              </a:rPr>
              <a:t>VT3411/VT3412</a:t>
            </a:r>
            <a:endParaRPr lang="en-US" altLang="zh-CN" sz="1800" b="1" i="0" u="none" strike="noStrike" baseline="0" dirty="0">
              <a:latin typeface="AlibabaPuHuiTi_2_85_Bold"/>
            </a:endParaRPr>
          </a:p>
          <a:p>
            <a:pPr algn="ctr" eaLnBrk="1" hangingPunct="1"/>
            <a:r>
              <a:rPr lang="zh-CN" altLang="en-US" sz="1800" b="0" i="0" u="none" strike="noStrike" baseline="0" dirty="0">
                <a:latin typeface="AlibabaPuHuiTi_2_105_Heavy"/>
              </a:rPr>
              <a:t>有毒气体检测仪</a:t>
            </a:r>
            <a:endParaRPr lang="en-US" altLang="zh-CN" sz="1800" b="0" i="0" u="none" strike="noStrike" baseline="0" dirty="0">
              <a:latin typeface="AlibabaPuHuiTi_2_105_Heavy"/>
            </a:endParaRPr>
          </a:p>
          <a:p>
            <a:pPr algn="ct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kern="1200" noProof="0" dirty="0">
                <a:solidFill>
                  <a:schemeClr val="dk1"/>
                </a:solidFill>
                <a:latin typeface="微软雅黑" panose="020B0503020204020204" pitchFamily="34" charset="-122"/>
                <a:ea typeface="微软雅黑" panose="020B0503020204020204" pitchFamily="34" charset="-122"/>
                <a:cs typeface="+mn-cs"/>
              </a:rPr>
              <a:t>IP6</a:t>
            </a:r>
            <a:r>
              <a:rPr lang="en-US" altLang="zh-CN" sz="1600" kern="1200" noProof="0" dirty="0">
                <a:solidFill>
                  <a:schemeClr val="dk1"/>
                </a:solidFill>
                <a:latin typeface="微软雅黑" panose="020B0503020204020204" pitchFamily="34" charset="-122"/>
                <a:ea typeface="微软雅黑" panose="020B0503020204020204" pitchFamily="34" charset="-122"/>
                <a:cs typeface="+mn-cs"/>
              </a:rPr>
              <a:t>6</a:t>
            </a:r>
            <a:endParaRPr lang="en-US" altLang="en-US" sz="1600" kern="1200" noProof="0" dirty="0">
              <a:solidFill>
                <a:schemeClr val="dk1"/>
              </a:solidFill>
              <a:latin typeface="微软雅黑" panose="020B0503020204020204" pitchFamily="34" charset="-122"/>
              <a:ea typeface="微软雅黑" panose="020B0503020204020204" pitchFamily="34" charset="-122"/>
              <a:cs typeface="+mn-cs"/>
            </a:endParaRPr>
          </a:p>
          <a:p>
            <a:pPr algn="ct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33" name="图片 32"/>
          <p:cNvPicPr>
            <a:picLocks noChangeAspect="1"/>
          </p:cNvPicPr>
          <p:nvPr/>
        </p:nvPicPr>
        <p:blipFill>
          <a:blip r:embed="rId5"/>
          <a:stretch>
            <a:fillRect/>
          </a:stretch>
        </p:blipFill>
        <p:spPr>
          <a:xfrm>
            <a:off x="2885694" y="3584866"/>
            <a:ext cx="1918010" cy="1795346"/>
          </a:xfrm>
          <a:prstGeom prst="rect">
            <a:avLst/>
          </a:prstGeom>
        </p:spPr>
      </p:pic>
      <p:sp>
        <p:nvSpPr>
          <p:cNvPr id="34" name="文本框 25"/>
          <p:cNvSpPr txBox="1"/>
          <p:nvPr/>
        </p:nvSpPr>
        <p:spPr>
          <a:xfrm>
            <a:off x="2477588" y="5272613"/>
            <a:ext cx="2772047" cy="1137285"/>
          </a:xfrm>
          <a:prstGeom prst="rect">
            <a:avLst/>
          </a:prstGeom>
          <a:noFill/>
          <a:ln w="9525">
            <a:noFill/>
          </a:ln>
        </p:spPr>
        <p:txBody>
          <a:bodyPr wrap="square" anchor="ctr" anchorCtr="0">
            <a:spAutoFit/>
          </a:bodyPr>
          <a:lstStyle/>
          <a:p>
            <a:pPr algn="ctr" eaLnBrk="1" hangingPunct="1"/>
            <a:r>
              <a:rPr lang="en-US" altLang="zh-CN" sz="1800" b="1" i="0" u="none" strike="noStrike" baseline="0" dirty="0">
                <a:latin typeface="AlibabaPuHuiTi_2_85_Bold"/>
              </a:rPr>
              <a:t>VT3411(IR)/VT3412(IR)</a:t>
            </a:r>
            <a:endParaRPr lang="en-US" altLang="zh-CN" sz="1800" b="1" i="0" u="none" strike="noStrike" baseline="0" dirty="0">
              <a:latin typeface="AlibabaPuHuiTi_2_85_Bold"/>
            </a:endParaRPr>
          </a:p>
          <a:p>
            <a:pPr algn="ctr" eaLnBrk="1" hangingPunct="1"/>
            <a:r>
              <a:rPr lang="zh-CN" altLang="en-US" sz="1800" b="0" i="0" u="none" strike="noStrike" baseline="0" dirty="0">
                <a:latin typeface="AlibabaPuHuiTi_2_105_Heavy"/>
              </a:rPr>
              <a:t>红外型气体检测仪</a:t>
            </a:r>
            <a:endParaRPr lang="en-US" altLang="zh-CN" sz="1800" b="0" i="0" u="none" strike="noStrike" baseline="0" dirty="0">
              <a:latin typeface="AlibabaPuHuiTi_2_105_Heavy"/>
            </a:endParaRPr>
          </a:p>
          <a:p>
            <a:pPr algn="ct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kern="1200" noProof="0" dirty="0">
                <a:solidFill>
                  <a:schemeClr val="dk1"/>
                </a:solidFill>
                <a:latin typeface="微软雅黑" panose="020B0503020204020204" pitchFamily="34" charset="-122"/>
                <a:ea typeface="微软雅黑" panose="020B0503020204020204" pitchFamily="34" charset="-122"/>
                <a:cs typeface="+mn-cs"/>
              </a:rPr>
              <a:t>IP6</a:t>
            </a:r>
            <a:r>
              <a:rPr lang="en-US" altLang="zh-CN" sz="1600" kern="1200" noProof="0" dirty="0">
                <a:solidFill>
                  <a:schemeClr val="dk1"/>
                </a:solidFill>
                <a:latin typeface="微软雅黑" panose="020B0503020204020204" pitchFamily="34" charset="-122"/>
                <a:ea typeface="微软雅黑" panose="020B0503020204020204" pitchFamily="34" charset="-122"/>
                <a:cs typeface="+mn-cs"/>
              </a:rPr>
              <a:t>6</a:t>
            </a:r>
            <a:endParaRPr lang="en-US" altLang="en-US" sz="1600" kern="1200" noProof="0" dirty="0">
              <a:solidFill>
                <a:schemeClr val="dk1"/>
              </a:solidFill>
              <a:latin typeface="微软雅黑" panose="020B0503020204020204" pitchFamily="34" charset="-122"/>
              <a:ea typeface="微软雅黑" panose="020B0503020204020204" pitchFamily="34" charset="-122"/>
              <a:cs typeface="+mn-cs"/>
            </a:endParaRPr>
          </a:p>
          <a:p>
            <a:pPr algn="ct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pic>
        <p:nvPicPr>
          <p:cNvPr id="35" name="图片 34"/>
          <p:cNvPicPr>
            <a:picLocks noChangeAspect="1"/>
          </p:cNvPicPr>
          <p:nvPr/>
        </p:nvPicPr>
        <p:blipFill>
          <a:blip r:embed="rId5"/>
          <a:stretch>
            <a:fillRect/>
          </a:stretch>
        </p:blipFill>
        <p:spPr>
          <a:xfrm>
            <a:off x="5552349" y="876103"/>
            <a:ext cx="1918010" cy="1795346"/>
          </a:xfrm>
          <a:prstGeom prst="rect">
            <a:avLst/>
          </a:prstGeom>
        </p:spPr>
      </p:pic>
      <p:sp>
        <p:nvSpPr>
          <p:cNvPr id="36" name="文本框 25"/>
          <p:cNvSpPr txBox="1"/>
          <p:nvPr/>
        </p:nvSpPr>
        <p:spPr>
          <a:xfrm>
            <a:off x="5125330" y="2623506"/>
            <a:ext cx="2772047" cy="891540"/>
          </a:xfrm>
          <a:prstGeom prst="rect">
            <a:avLst/>
          </a:prstGeom>
          <a:noFill/>
          <a:ln w="9525">
            <a:noFill/>
          </a:ln>
        </p:spPr>
        <p:txBody>
          <a:bodyPr wrap="square" anchor="ctr" anchorCtr="0">
            <a:spAutoFit/>
          </a:bodyPr>
          <a:lstStyle/>
          <a:p>
            <a:pPr algn="ctr" eaLnBrk="1" hangingPunct="1"/>
            <a:r>
              <a:rPr lang="en-US" altLang="zh-CN" sz="1800" b="1" i="0" u="none" strike="noStrike" baseline="0" dirty="0">
                <a:latin typeface="AlibabaPuHuiTi_2_85_Bold"/>
              </a:rPr>
              <a:t>VT3811/VT3812</a:t>
            </a:r>
            <a:endParaRPr lang="en-US" altLang="zh-CN" sz="1800" b="1" i="0" u="none" strike="noStrike" baseline="0" dirty="0">
              <a:latin typeface="AlibabaPuHuiTi_2_85_Bold"/>
            </a:endParaRPr>
          </a:p>
          <a:p>
            <a:pPr algn="ctr" eaLnBrk="1" hangingPunct="1"/>
            <a:r>
              <a:rPr lang="zh-CN" altLang="en-US" sz="1800" b="0" i="0" u="none" strike="noStrike" baseline="0" dirty="0">
                <a:latin typeface="AlibabaPuHuiTi_2_105_Heavy"/>
              </a:rPr>
              <a:t>光离子有机气体检测仪</a:t>
            </a:r>
            <a:endParaRPr lang="en-US" altLang="zh-CN" sz="1800" b="0" i="0" u="none" strike="noStrike" baseline="0" dirty="0">
              <a:latin typeface="AlibabaPuHuiTi_2_105_Heavy"/>
            </a:endParaRPr>
          </a:p>
          <a:p>
            <a:pPr algn="ct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kern="1200" dirty="0">
                <a:solidFill>
                  <a:schemeClr val="dk1"/>
                </a:solidFill>
                <a:latin typeface="微软雅黑" panose="020B0503020204020204" pitchFamily="34" charset="-122"/>
                <a:ea typeface="微软雅黑" panose="020B0503020204020204" pitchFamily="34" charset="-122"/>
                <a:cs typeface="+mn-cs"/>
              </a:rPr>
              <a:t>IP6</a:t>
            </a:r>
            <a:r>
              <a:rPr lang="en-US" altLang="zh-CN" sz="1600" kern="1200" dirty="0">
                <a:solidFill>
                  <a:schemeClr val="dk1"/>
                </a:solidFill>
                <a:latin typeface="微软雅黑" panose="020B0503020204020204" pitchFamily="34" charset="-122"/>
                <a:ea typeface="微软雅黑" panose="020B0503020204020204" pitchFamily="34" charset="-122"/>
                <a:cs typeface="+mn-cs"/>
              </a:rPr>
              <a:t>7</a:t>
            </a:r>
            <a:endParaRPr lang="en-US" altLang="en-US" sz="1600" kern="1200" dirty="0">
              <a:solidFill>
                <a:schemeClr val="dk1"/>
              </a:solidFill>
              <a:latin typeface="微软雅黑" panose="020B0503020204020204" pitchFamily="34" charset="-122"/>
              <a:ea typeface="微软雅黑" panose="020B0503020204020204" pitchFamily="34" charset="-122"/>
              <a:cs typeface="+mn-cs"/>
            </a:endParaRPr>
          </a:p>
        </p:txBody>
      </p:sp>
      <p:sp>
        <p:nvSpPr>
          <p:cNvPr id="25" name="文本框 25"/>
          <p:cNvSpPr txBox="1"/>
          <p:nvPr/>
        </p:nvSpPr>
        <p:spPr>
          <a:xfrm>
            <a:off x="7816283" y="2676707"/>
            <a:ext cx="2292200" cy="1137285"/>
          </a:xfrm>
          <a:prstGeom prst="rect">
            <a:avLst/>
          </a:prstGeom>
          <a:noFill/>
          <a:ln w="9525">
            <a:noFill/>
          </a:ln>
        </p:spPr>
        <p:txBody>
          <a:bodyPr wrap="square" anchor="ctr" anchorCtr="0">
            <a:spAutoFit/>
          </a:bodyPr>
          <a:lstStyle/>
          <a:p>
            <a:pPr algn="ctr" eaLnBrk="1" hangingPunct="1"/>
            <a:r>
              <a:rPr lang="en-US" altLang="zh-CN" sz="1800" b="1" i="0" u="none" strike="noStrike" baseline="0" dirty="0">
                <a:latin typeface="AlibabaPuHuiTi_2_85_Bold"/>
              </a:rPr>
              <a:t>VTD410</a:t>
            </a:r>
            <a:endParaRPr lang="en-US" altLang="zh-CN" sz="1800" b="1" i="0" u="none" strike="noStrike" baseline="0" dirty="0">
              <a:latin typeface="AlibabaPuHuiTi_2_85_Bold"/>
            </a:endParaRPr>
          </a:p>
          <a:p>
            <a:pPr algn="ctr" eaLnBrk="1" hangingPunct="1"/>
            <a:r>
              <a:rPr lang="zh-CN" altLang="en-US" sz="1800" b="0" i="0" u="none" strike="noStrike" baseline="0" dirty="0">
                <a:latin typeface="AlibabaPuHuiTi_2_105_Heavy"/>
              </a:rPr>
              <a:t>有毒气体检测仪</a:t>
            </a:r>
            <a:endParaRPr lang="en-US" altLang="zh-CN" sz="1800" b="0" i="0" u="none" strike="noStrike" baseline="0" dirty="0">
              <a:latin typeface="AlibabaPuHuiTi_2_105_Heavy"/>
            </a:endParaRPr>
          </a:p>
          <a:p>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kern="1200" noProof="0" dirty="0">
                <a:solidFill>
                  <a:schemeClr val="dk1"/>
                </a:solidFill>
                <a:latin typeface="微软雅黑" panose="020B0503020204020204" pitchFamily="34" charset="-122"/>
                <a:ea typeface="微软雅黑" panose="020B0503020204020204" pitchFamily="34" charset="-122"/>
                <a:cs typeface="+mn-cs"/>
              </a:rPr>
              <a:t>IP6</a:t>
            </a:r>
            <a:r>
              <a:rPr lang="en-US" altLang="zh-CN" sz="1600" kern="1200" noProof="0" dirty="0">
                <a:solidFill>
                  <a:schemeClr val="dk1"/>
                </a:solidFill>
                <a:latin typeface="微软雅黑" panose="020B0503020204020204" pitchFamily="34" charset="-122"/>
                <a:ea typeface="微软雅黑" panose="020B0503020204020204" pitchFamily="34" charset="-122"/>
                <a:cs typeface="+mn-cs"/>
              </a:rPr>
              <a:t>6</a:t>
            </a:r>
            <a:endParaRPr lang="en-US" altLang="en-US" sz="1600" kern="1200" noProof="0" dirty="0">
              <a:solidFill>
                <a:schemeClr val="dk1"/>
              </a:solidFill>
              <a:latin typeface="微软雅黑" panose="020B0503020204020204" pitchFamily="34" charset="-122"/>
              <a:ea typeface="微软雅黑" panose="020B0503020204020204" pitchFamily="34" charset="-122"/>
              <a:cs typeface="+mn-cs"/>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78852" name="文本框 25"/>
          <p:cNvSpPr txBox="1"/>
          <p:nvPr/>
        </p:nvSpPr>
        <p:spPr>
          <a:xfrm>
            <a:off x="140437" y="2395474"/>
            <a:ext cx="2398239" cy="1106805"/>
          </a:xfrm>
          <a:prstGeom prst="rect">
            <a:avLst/>
          </a:prstGeom>
          <a:noFill/>
          <a:ln w="9525">
            <a:noFill/>
          </a:ln>
        </p:spPr>
        <p:txBody>
          <a:bodyPr wrap="square" anchor="ctr" anchorCtr="0">
            <a:spAutoFit/>
          </a:bodyPr>
          <a:lstStyle/>
          <a:p>
            <a:pPr algn="ctr" eaLnBrk="1" hangingPunct="1"/>
            <a:r>
              <a:rPr lang="en-US" altLang="zh-CN" sz="1600" dirty="0">
                <a:latin typeface="微软雅黑" panose="020B0503020204020204" pitchFamily="34" charset="-122"/>
                <a:ea typeface="微软雅黑" panose="020B0503020204020204" pitchFamily="34" charset="-122"/>
              </a:rPr>
              <a:t>GT-VT620</a:t>
            </a:r>
            <a:endParaRPr lang="en-US" altLang="zh-CN" sz="1600" dirty="0">
              <a:latin typeface="微软雅黑" panose="020B0503020204020204" pitchFamily="34" charset="-122"/>
              <a:ea typeface="微软雅黑" panose="020B0503020204020204" pitchFamily="34" charset="-122"/>
            </a:endParaRPr>
          </a:p>
          <a:p>
            <a:pPr algn="ctr" eaLnBrk="1" hangingPunct="1"/>
            <a:r>
              <a:rPr lang="zh-CN" altLang="en-US" sz="1800" b="0" i="0" u="none" strike="noStrike" baseline="0" dirty="0">
                <a:latin typeface="AlibabaPuHuiTi_2_105_Heavy"/>
              </a:rPr>
              <a:t>点型可燃气体探测器</a:t>
            </a:r>
            <a:endParaRPr lang="en-US" altLang="zh-CN" sz="1800" b="0" i="0" u="none" strike="noStrike" baseline="0" dirty="0">
              <a:latin typeface="AlibabaPuHuiTi_2_105_Heavy"/>
            </a:endParaRPr>
          </a:p>
          <a:p>
            <a:pPr algn="ctr"/>
            <a:r>
              <a:rPr lang="zh-CN" altLang="en-US" sz="1600" dirty="0">
                <a:latin typeface="微软雅黑" panose="020B0503020204020204" pitchFamily="34" charset="-122"/>
                <a:ea typeface="微软雅黑" panose="020B0503020204020204" pitchFamily="34" charset="-122"/>
                <a:sym typeface="等线" panose="02010600030101010101" pitchFamily="2" charset="-122"/>
              </a:rPr>
              <a:t>防护等级：</a:t>
            </a:r>
            <a:r>
              <a:rPr lang="zh-CN" altLang="zh-CN" sz="1600" kern="1200" dirty="0">
                <a:solidFill>
                  <a:schemeClr val="dk1"/>
                </a:solidFill>
                <a:latin typeface="微软雅黑" panose="020B0503020204020204" pitchFamily="34" charset="-122"/>
                <a:ea typeface="微软雅黑" panose="020B0503020204020204" pitchFamily="34" charset="-122"/>
                <a:cs typeface="+mn-cs"/>
              </a:rPr>
              <a:t>IP6</a:t>
            </a:r>
            <a:r>
              <a:rPr lang="en-US" altLang="zh-CN" sz="1600" kern="1200" dirty="0">
                <a:solidFill>
                  <a:schemeClr val="dk1"/>
                </a:solidFill>
                <a:latin typeface="微软雅黑" panose="020B0503020204020204" pitchFamily="34" charset="-122"/>
                <a:ea typeface="微软雅黑" panose="020B0503020204020204" pitchFamily="34" charset="-122"/>
                <a:cs typeface="+mn-cs"/>
              </a:rPr>
              <a:t>7</a:t>
            </a:r>
            <a:endParaRPr lang="en-US" altLang="en-US" sz="1600" kern="1200" dirty="0">
              <a:solidFill>
                <a:schemeClr val="dk1"/>
              </a:solidFill>
              <a:latin typeface="微软雅黑" panose="020B0503020204020204" pitchFamily="34" charset="-122"/>
              <a:ea typeface="微软雅黑" panose="020B0503020204020204" pitchFamily="34" charset="-122"/>
              <a:cs typeface="+mn-cs"/>
            </a:endParaRPr>
          </a:p>
          <a:p>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我司主要防护等级解读</a:t>
            </a:r>
            <a:endParaRPr lang="zh-CN" altLang="en-US" dirty="0"/>
          </a:p>
        </p:txBody>
      </p:sp>
      <p:sp>
        <p:nvSpPr>
          <p:cNvPr id="19" name="文本框 25"/>
          <p:cNvSpPr txBox="1"/>
          <p:nvPr/>
        </p:nvSpPr>
        <p:spPr>
          <a:xfrm>
            <a:off x="1037318" y="2555689"/>
            <a:ext cx="8972853" cy="338554"/>
          </a:xfrm>
          <a:prstGeom prst="rect">
            <a:avLst/>
          </a:prstGeom>
          <a:noFill/>
          <a:ln w="9525">
            <a:noFill/>
          </a:ln>
        </p:spPr>
        <p:txBody>
          <a:bodyPr wrap="square" anchor="ctr" anchorCtr="0">
            <a:spAutoFit/>
          </a:bodyPr>
          <a:lstStyle/>
          <a:p>
            <a:pPr eaLnBrk="1" hangingPunct="1"/>
            <a:r>
              <a:rPr lang="en-US" altLang="zh-CN" sz="1600" kern="1200" dirty="0">
                <a:solidFill>
                  <a:schemeClr val="dk1"/>
                </a:solidFill>
                <a:latin typeface="微软雅黑" panose="020B0503020204020204" pitchFamily="34" charset="-122"/>
                <a:ea typeface="微软雅黑" panose="020B0503020204020204" pitchFamily="34" charset="-122"/>
                <a:cs typeface="+mn-cs"/>
              </a:rPr>
              <a:t>IP30: </a:t>
            </a:r>
            <a:r>
              <a:rPr lang="zh-CN" altLang="en-US" sz="1600" kern="1200" dirty="0">
                <a:solidFill>
                  <a:schemeClr val="dk1"/>
                </a:solidFill>
                <a:latin typeface="微软雅黑" panose="020B0503020204020204" pitchFamily="34" charset="-122"/>
                <a:ea typeface="微软雅黑" panose="020B0503020204020204" pitchFamily="34" charset="-122"/>
                <a:cs typeface="+mn-cs"/>
              </a:rPr>
              <a:t>防止直径不小于</a:t>
            </a:r>
            <a:r>
              <a:rPr lang="en-US" altLang="zh-CN" sz="1600" kern="1200" dirty="0">
                <a:solidFill>
                  <a:schemeClr val="dk1"/>
                </a:solidFill>
                <a:latin typeface="微软雅黑" panose="020B0503020204020204" pitchFamily="34" charset="-122"/>
                <a:ea typeface="微软雅黑" panose="020B0503020204020204" pitchFamily="34" charset="-122"/>
                <a:cs typeface="+mn-cs"/>
              </a:rPr>
              <a:t>2.5mm</a:t>
            </a:r>
            <a:r>
              <a:rPr lang="zh-CN" altLang="en-US" sz="1600" kern="1200" dirty="0">
                <a:solidFill>
                  <a:schemeClr val="dk1"/>
                </a:solidFill>
                <a:latin typeface="微软雅黑" panose="020B0503020204020204" pitchFamily="34" charset="-122"/>
                <a:ea typeface="微软雅黑" panose="020B0503020204020204" pitchFamily="34" charset="-122"/>
                <a:cs typeface="+mn-cs"/>
              </a:rPr>
              <a:t>的 固体异物</a:t>
            </a:r>
            <a:r>
              <a:rPr lang="en-US" altLang="zh-CN" sz="1600" kern="1200" dirty="0">
                <a:solidFill>
                  <a:schemeClr val="dk1"/>
                </a:solidFill>
                <a:latin typeface="微软雅黑" panose="020B0503020204020204" pitchFamily="34" charset="-122"/>
                <a:ea typeface="微软雅黑" panose="020B0503020204020204" pitchFamily="34" charset="-122"/>
                <a:cs typeface="+mn-cs"/>
              </a:rPr>
              <a:t>,</a:t>
            </a:r>
            <a:r>
              <a:rPr lang="zh-CN" altLang="en-US" sz="1600" kern="1200" dirty="0">
                <a:solidFill>
                  <a:schemeClr val="dk1"/>
                </a:solidFill>
                <a:latin typeface="微软雅黑" panose="020B0503020204020204" pitchFamily="34" charset="-122"/>
                <a:ea typeface="微软雅黑" panose="020B0503020204020204" pitchFamily="34" charset="-122"/>
                <a:cs typeface="+mn-cs"/>
              </a:rPr>
              <a:t>不防水。青鸟普通白色探测器都是这个防护等级</a:t>
            </a:r>
            <a:endParaRPr lang="zh-CN" altLang="en-US" sz="1600" kern="1200" dirty="0">
              <a:solidFill>
                <a:schemeClr val="dk1"/>
              </a:solidFill>
              <a:latin typeface="微软雅黑" panose="020B0503020204020204" pitchFamily="34" charset="-122"/>
              <a:ea typeface="微软雅黑" panose="020B0503020204020204" pitchFamily="34" charset="-122"/>
              <a:cs typeface="+mn-cs"/>
            </a:endParaRPr>
          </a:p>
        </p:txBody>
      </p:sp>
      <p:sp>
        <p:nvSpPr>
          <p:cNvPr id="32" name="文本框 25"/>
          <p:cNvSpPr txBox="1"/>
          <p:nvPr/>
        </p:nvSpPr>
        <p:spPr>
          <a:xfrm>
            <a:off x="1037318" y="3925403"/>
            <a:ext cx="7673545" cy="584775"/>
          </a:xfrm>
          <a:prstGeom prst="rect">
            <a:avLst/>
          </a:prstGeom>
          <a:noFill/>
          <a:ln w="9525">
            <a:noFill/>
          </a:ln>
        </p:spPr>
        <p:txBody>
          <a:bodyPr wrap="square" anchor="ctr" anchorCtr="0">
            <a:spAutoFit/>
          </a:bodyPr>
          <a:lstStyle/>
          <a:p>
            <a:pPr eaLnBrk="1" hangingPunct="1"/>
            <a:r>
              <a:rPr lang="zh-CN" altLang="zh-CN" sz="1600" kern="1200" noProof="0" dirty="0">
                <a:solidFill>
                  <a:schemeClr val="dk1"/>
                </a:solidFill>
                <a:latin typeface="微软雅黑" panose="020B0503020204020204" pitchFamily="34" charset="-122"/>
                <a:ea typeface="微软雅黑" panose="020B0503020204020204" pitchFamily="34" charset="-122"/>
                <a:cs typeface="+mn-cs"/>
              </a:rPr>
              <a:t>IP6</a:t>
            </a:r>
            <a:r>
              <a:rPr lang="en-US" altLang="zh-CN" sz="1600" kern="1200" noProof="0" dirty="0">
                <a:solidFill>
                  <a:schemeClr val="dk1"/>
                </a:solidFill>
                <a:latin typeface="微软雅黑" panose="020B0503020204020204" pitchFamily="34" charset="-122"/>
                <a:ea typeface="微软雅黑" panose="020B0503020204020204" pitchFamily="34" charset="-122"/>
                <a:cs typeface="+mn-cs"/>
              </a:rPr>
              <a:t>6</a:t>
            </a:r>
            <a:r>
              <a:rPr lang="zh-CN" altLang="en-US" sz="1600" kern="1200" noProof="0" dirty="0">
                <a:solidFill>
                  <a:schemeClr val="dk1"/>
                </a:solidFill>
                <a:latin typeface="微软雅黑" panose="020B0503020204020204" pitchFamily="34" charset="-122"/>
                <a:ea typeface="微软雅黑" panose="020B0503020204020204" pitchFamily="34" charset="-122"/>
                <a:cs typeface="+mn-cs"/>
              </a:rPr>
              <a:t>：</a:t>
            </a:r>
            <a:r>
              <a:rPr lang="zh-CN" altLang="en-US" sz="1600" kern="1200" dirty="0">
                <a:solidFill>
                  <a:schemeClr val="dk1"/>
                </a:solidFill>
                <a:latin typeface="微软雅黑" panose="020B0503020204020204" pitchFamily="34" charset="-122"/>
                <a:ea typeface="微软雅黑" panose="020B0503020204020204" pitchFamily="34" charset="-122"/>
                <a:cs typeface="+mn-cs"/>
              </a:rPr>
              <a:t>灰尘不能进人设备壳体内部；向外壳各方向强烈喷水无有害影响</a:t>
            </a:r>
            <a:endParaRPr lang="en-US" altLang="en-US" sz="1600" kern="1200" noProof="0" dirty="0">
              <a:solidFill>
                <a:schemeClr val="dk1"/>
              </a:solidFill>
              <a:latin typeface="微软雅黑" panose="020B0503020204020204" pitchFamily="34" charset="-122"/>
              <a:ea typeface="微软雅黑" panose="020B0503020204020204" pitchFamily="34" charset="-122"/>
              <a:cs typeface="+mn-cs"/>
            </a:endParaRPr>
          </a:p>
          <a:p>
            <a:pPr algn="ctr"/>
            <a:endParaRPr lang="en-US" altLang="zh-CN" sz="1600" dirty="0">
              <a:latin typeface="微软雅黑" panose="020B0503020204020204" pitchFamily="34" charset="-122"/>
              <a:ea typeface="微软雅黑" panose="020B0503020204020204" pitchFamily="34" charset="-122"/>
              <a:sym typeface="等线" panose="02010600030101010101" pitchFamily="2" charset="-122"/>
            </a:endParaRPr>
          </a:p>
        </p:txBody>
      </p:sp>
      <p:sp>
        <p:nvSpPr>
          <p:cNvPr id="34" name="文本框 25"/>
          <p:cNvSpPr txBox="1"/>
          <p:nvPr/>
        </p:nvSpPr>
        <p:spPr>
          <a:xfrm>
            <a:off x="1037318" y="4716935"/>
            <a:ext cx="7288535" cy="338554"/>
          </a:xfrm>
          <a:prstGeom prst="rect">
            <a:avLst/>
          </a:prstGeom>
          <a:noFill/>
          <a:ln w="9525">
            <a:noFill/>
          </a:ln>
        </p:spPr>
        <p:txBody>
          <a:bodyPr wrap="square" anchor="ctr" anchorCtr="0">
            <a:spAutoFit/>
          </a:bodyPr>
          <a:lstStyle/>
          <a:p>
            <a:pPr eaLnBrk="1" hangingPunct="1"/>
            <a:r>
              <a:rPr lang="zh-CN" altLang="zh-CN" sz="1600" b="1" kern="1200" noProof="0" dirty="0">
                <a:solidFill>
                  <a:srgbClr val="FF0000"/>
                </a:solidFill>
                <a:latin typeface="微软雅黑" panose="020B0503020204020204" pitchFamily="34" charset="-122"/>
                <a:ea typeface="微软雅黑" panose="020B0503020204020204" pitchFamily="34" charset="-122"/>
                <a:cs typeface="+mn-cs"/>
              </a:rPr>
              <a:t>IP6</a:t>
            </a:r>
            <a:r>
              <a:rPr lang="en-US" altLang="zh-CN" sz="1600" b="1" kern="1200" noProof="0" dirty="0">
                <a:solidFill>
                  <a:srgbClr val="FF0000"/>
                </a:solidFill>
                <a:latin typeface="微软雅黑" panose="020B0503020204020204" pitchFamily="34" charset="-122"/>
                <a:ea typeface="微软雅黑" panose="020B0503020204020204" pitchFamily="34" charset="-122"/>
                <a:cs typeface="+mn-cs"/>
              </a:rPr>
              <a:t>7</a:t>
            </a:r>
            <a:r>
              <a:rPr lang="zh-CN" altLang="en-US" sz="1600" b="1" kern="1200" noProof="0" dirty="0">
                <a:solidFill>
                  <a:srgbClr val="FF0000"/>
                </a:solidFill>
                <a:latin typeface="微软雅黑" panose="020B0503020204020204" pitchFamily="34" charset="-122"/>
                <a:ea typeface="微软雅黑" panose="020B0503020204020204" pitchFamily="34" charset="-122"/>
                <a:cs typeface="+mn-cs"/>
              </a:rPr>
              <a:t>：</a:t>
            </a:r>
            <a:r>
              <a:rPr lang="zh-CN" altLang="en-US" sz="1600" b="1" kern="1200" dirty="0">
                <a:solidFill>
                  <a:srgbClr val="FF0000"/>
                </a:solidFill>
                <a:latin typeface="微软雅黑" panose="020B0503020204020204" pitchFamily="34" charset="-122"/>
                <a:ea typeface="微软雅黑" panose="020B0503020204020204" pitchFamily="34" charset="-122"/>
                <a:cs typeface="+mn-cs"/>
              </a:rPr>
              <a:t>灰尘不能进人设备壳体内部；短时间浸水无有害影响</a:t>
            </a:r>
            <a:endParaRPr lang="en-US" altLang="en-US" sz="1600" b="1" kern="1200" noProof="0" dirty="0">
              <a:solidFill>
                <a:srgbClr val="FF0000"/>
              </a:solidFill>
              <a:latin typeface="微软雅黑" panose="020B0503020204020204" pitchFamily="34" charset="-122"/>
              <a:ea typeface="微软雅黑" panose="020B0503020204020204" pitchFamily="34" charset="-122"/>
              <a:cs typeface="+mn-cs"/>
            </a:endParaRPr>
          </a:p>
        </p:txBody>
      </p:sp>
      <p:sp>
        <p:nvSpPr>
          <p:cNvPr id="36" name="文本框 25"/>
          <p:cNvSpPr txBox="1"/>
          <p:nvPr/>
        </p:nvSpPr>
        <p:spPr>
          <a:xfrm>
            <a:off x="1037317" y="3240546"/>
            <a:ext cx="7413663" cy="338554"/>
          </a:xfrm>
          <a:prstGeom prst="rect">
            <a:avLst/>
          </a:prstGeom>
          <a:noFill/>
          <a:ln w="9525">
            <a:noFill/>
          </a:ln>
        </p:spPr>
        <p:txBody>
          <a:bodyPr wrap="square" anchor="ctr" anchorCtr="0">
            <a:spAutoFit/>
          </a:bodyPr>
          <a:lstStyle/>
          <a:p>
            <a:pPr eaLnBrk="1" hangingPunct="1"/>
            <a:r>
              <a:rPr lang="en-US" altLang="zh-CN" sz="1600" dirty="0">
                <a:solidFill>
                  <a:schemeClr val="dk1"/>
                </a:solidFill>
                <a:latin typeface="微软雅黑" panose="020B0503020204020204" pitchFamily="34" charset="-122"/>
                <a:ea typeface="微软雅黑" panose="020B0503020204020204" pitchFamily="34" charset="-122"/>
              </a:rPr>
              <a:t>IP65: </a:t>
            </a:r>
            <a:r>
              <a:rPr lang="zh-CN" altLang="en-US" sz="1600" kern="1200" dirty="0">
                <a:solidFill>
                  <a:schemeClr val="dk1"/>
                </a:solidFill>
                <a:latin typeface="微软雅黑" panose="020B0503020204020204" pitchFamily="34" charset="-122"/>
                <a:ea typeface="微软雅黑" panose="020B0503020204020204" pitchFamily="34" charset="-122"/>
                <a:cs typeface="+mn-cs"/>
              </a:rPr>
              <a:t>灰尘不能进人设备壳体内部；向外壳各方向喷水无有害影响</a:t>
            </a:r>
            <a:endParaRPr lang="zh-CN" altLang="en-US" sz="1600" kern="1200" dirty="0">
              <a:solidFill>
                <a:schemeClr val="dk1"/>
              </a:solidFill>
              <a:latin typeface="微软雅黑" panose="020B0503020204020204" pitchFamily="34" charset="-122"/>
              <a:ea typeface="微软雅黑" panose="020B0503020204020204" pitchFamily="34" charset="-122"/>
              <a:cs typeface="+mn-cs"/>
            </a:endParaRPr>
          </a:p>
        </p:txBody>
      </p:sp>
      <p:sp>
        <p:nvSpPr>
          <p:cNvPr id="78852" name="文本框 25"/>
          <p:cNvSpPr txBox="1"/>
          <p:nvPr/>
        </p:nvSpPr>
        <p:spPr>
          <a:xfrm>
            <a:off x="844550" y="1473479"/>
            <a:ext cx="10282254" cy="338554"/>
          </a:xfrm>
          <a:prstGeom prst="rect">
            <a:avLst/>
          </a:prstGeom>
          <a:noFill/>
          <a:ln w="9525">
            <a:noFill/>
          </a:ln>
        </p:spPr>
        <p:txBody>
          <a:bodyPr wrap="square" anchor="ctr" anchorCtr="0">
            <a:spAutoFit/>
          </a:bodyPr>
          <a:lstStyle/>
          <a:p>
            <a:pPr algn="ctr" eaLnBrk="1" hangingPunct="1"/>
            <a:r>
              <a:rPr lang="zh-CN" altLang="en-US" sz="1600" dirty="0">
                <a:latin typeface="微软雅黑" panose="020B0503020204020204" pitchFamily="34" charset="-122"/>
                <a:ea typeface="微软雅黑" panose="020B0503020204020204" pitchFamily="34" charset="-122"/>
              </a:rPr>
              <a:t>依据</a:t>
            </a:r>
            <a:r>
              <a:rPr lang="en-US" altLang="zh-CN" sz="1600" dirty="0">
                <a:latin typeface="微软雅黑" panose="020B0503020204020204" pitchFamily="34" charset="-122"/>
                <a:ea typeface="微软雅黑" panose="020B0503020204020204" pitchFamily="34" charset="-122"/>
              </a:rPr>
              <a:t>GB 50116-2013</a:t>
            </a:r>
            <a:r>
              <a:rPr lang="zh-CN" altLang="en-US" sz="1600" dirty="0">
                <a:latin typeface="微软雅黑" panose="020B0503020204020204" pitchFamily="34" charset="-122"/>
                <a:ea typeface="微软雅黑" panose="020B0503020204020204" pitchFamily="34" charset="-122"/>
              </a:rPr>
              <a:t>的规定，隧道内的探测器防护等级不应低于</a:t>
            </a:r>
            <a:r>
              <a:rPr lang="en-US" altLang="zh-CN" sz="1600" dirty="0">
                <a:latin typeface="微软雅黑" panose="020B0503020204020204" pitchFamily="34" charset="-122"/>
                <a:ea typeface="微软雅黑" panose="020B0503020204020204" pitchFamily="34" charset="-122"/>
              </a:rPr>
              <a:t>IP65</a:t>
            </a:r>
            <a:r>
              <a:rPr lang="zh-CN" altLang="en-US" sz="1600" dirty="0">
                <a:latin typeface="微软雅黑" panose="020B0503020204020204" pitchFamily="34" charset="-122"/>
                <a:ea typeface="微软雅黑" panose="020B0503020204020204" pitchFamily="34" charset="-122"/>
              </a:rPr>
              <a:t>，设备的防护等级要与其使用环境相匹配。</a:t>
            </a:r>
            <a:endParaRPr lang="en-US" altLang="zh-CN" sz="1800" b="0" i="0" u="none" strike="noStrike" baseline="0" dirty="0">
              <a:latin typeface="AlibabaPuHuiTi_2_105_Heavy"/>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a:t>参考标准说明</a:t>
            </a:r>
            <a:endParaRPr lang="zh-CN" altLang="en-US"/>
          </a:p>
        </p:txBody>
      </p:sp>
      <p:sp>
        <p:nvSpPr>
          <p:cNvPr id="10" name="文本框 9"/>
          <p:cNvSpPr txBox="1"/>
          <p:nvPr/>
        </p:nvSpPr>
        <p:spPr>
          <a:xfrm>
            <a:off x="475932" y="1524201"/>
            <a:ext cx="8972550" cy="2536400"/>
          </a:xfrm>
          <a:prstGeom prst="rect">
            <a:avLst/>
          </a:prstGeom>
          <a:noFill/>
          <a:ln>
            <a:solidFill>
              <a:schemeClr val="tx1"/>
            </a:solidFill>
          </a:ln>
        </p:spPr>
        <p:txBody>
          <a:bodyPr wrap="square" rtlCol="0" anchor="t">
            <a:spAutoFit/>
          </a:bodyPr>
          <a:lstStyle/>
          <a:p>
            <a:pPr algn="l">
              <a:lnSpc>
                <a:spcPct val="150000"/>
              </a:lnSpc>
            </a:pPr>
            <a:r>
              <a:rPr lang="en-US" altLang="zh-CN" dirty="0">
                <a:latin typeface="微软雅黑" panose="020B0503020204020204" pitchFamily="34" charset="-122"/>
                <a:ea typeface="微软雅黑" panose="020B0503020204020204" pitchFamily="34" charset="-122"/>
                <a:sym typeface="等线" panose="02010600030101010101" pitchFamily="2" charset="-122"/>
              </a:rPr>
              <a:t>GB 50058-2014 </a:t>
            </a:r>
            <a:r>
              <a:rPr lang="zh-CN" altLang="en-US" dirty="0">
                <a:latin typeface="微软雅黑" panose="020B0503020204020204" pitchFamily="34" charset="-122"/>
                <a:ea typeface="微软雅黑" panose="020B0503020204020204" pitchFamily="34" charset="-122"/>
                <a:sym typeface="等线" panose="02010600030101010101" pitchFamily="2" charset="-122"/>
              </a:rPr>
              <a:t>爆炸危险环境电力装置设计规范</a:t>
            </a:r>
            <a:endParaRPr lang="en-US" altLang="zh-CN" dirty="0">
              <a:latin typeface="微软雅黑" panose="020B0503020204020204" pitchFamily="34" charset="-122"/>
              <a:ea typeface="微软雅黑" panose="020B0503020204020204" pitchFamily="34" charset="-122"/>
              <a:sym typeface="等线" panose="02010600030101010101" pitchFamily="2" charset="-122"/>
            </a:endParaRPr>
          </a:p>
          <a:p>
            <a:pPr algn="l">
              <a:lnSpc>
                <a:spcPct val="150000"/>
              </a:lnSpc>
            </a:pPr>
            <a:r>
              <a:rPr lang="en-US" altLang="zh-CN" dirty="0">
                <a:latin typeface="微软雅黑" panose="020B0503020204020204" pitchFamily="34" charset="-122"/>
                <a:ea typeface="微软雅黑" panose="020B0503020204020204" pitchFamily="34" charset="-122"/>
                <a:sym typeface="等线" panose="02010600030101010101" pitchFamily="2" charset="-122"/>
              </a:rPr>
              <a:t>GB 3836.1-2010 </a:t>
            </a:r>
            <a:r>
              <a:rPr lang="zh-CN" altLang="en-US" dirty="0">
                <a:latin typeface="微软雅黑" panose="020B0503020204020204" pitchFamily="34" charset="-122"/>
                <a:ea typeface="微软雅黑" panose="020B0503020204020204" pitchFamily="34" charset="-122"/>
                <a:sym typeface="等线" panose="02010600030101010101" pitchFamily="2" charset="-122"/>
              </a:rPr>
              <a:t>爆炸性环境用防爆电气设备 第</a:t>
            </a:r>
            <a:r>
              <a:rPr lang="en-US" altLang="zh-CN" dirty="0">
                <a:latin typeface="微软雅黑" panose="020B0503020204020204" pitchFamily="34" charset="-122"/>
                <a:ea typeface="微软雅黑" panose="020B0503020204020204" pitchFamily="34" charset="-122"/>
                <a:sym typeface="等线" panose="02010600030101010101" pitchFamily="2" charset="-122"/>
              </a:rPr>
              <a:t>1</a:t>
            </a:r>
            <a:r>
              <a:rPr lang="zh-CN" altLang="en-US" dirty="0">
                <a:latin typeface="微软雅黑" panose="020B0503020204020204" pitchFamily="34" charset="-122"/>
                <a:ea typeface="微软雅黑" panose="020B0503020204020204" pitchFamily="34" charset="-122"/>
                <a:sym typeface="等线" panose="02010600030101010101" pitchFamily="2" charset="-122"/>
              </a:rPr>
              <a:t>部分</a:t>
            </a:r>
            <a:r>
              <a:rPr lang="en-US" altLang="zh-CN" dirty="0">
                <a:latin typeface="微软雅黑" panose="020B0503020204020204" pitchFamily="34" charset="-122"/>
                <a:ea typeface="微软雅黑" panose="020B0503020204020204" pitchFamily="34" charset="-122"/>
                <a:sym typeface="等线" panose="02010600030101010101" pitchFamily="2" charset="-122"/>
              </a:rPr>
              <a:t>-</a:t>
            </a:r>
            <a:r>
              <a:rPr lang="zh-CN" altLang="en-US" dirty="0">
                <a:latin typeface="微软雅黑" panose="020B0503020204020204" pitchFamily="34" charset="-122"/>
                <a:ea typeface="微软雅黑" panose="020B0503020204020204" pitchFamily="34" charset="-122"/>
                <a:sym typeface="等线" panose="02010600030101010101" pitchFamily="2" charset="-122"/>
              </a:rPr>
              <a:t>通用要求</a:t>
            </a:r>
            <a:endParaRPr lang="en-US" altLang="zh-CN" dirty="0">
              <a:latin typeface="微软雅黑" panose="020B0503020204020204" pitchFamily="34" charset="-122"/>
              <a:ea typeface="微软雅黑" panose="020B0503020204020204" pitchFamily="34" charset="-122"/>
              <a:sym typeface="等线" panose="02010600030101010101" pitchFamily="2" charset="-122"/>
            </a:endParaRPr>
          </a:p>
          <a:p>
            <a:pPr algn="l">
              <a:lnSpc>
                <a:spcPct val="150000"/>
              </a:lnSpc>
            </a:pPr>
            <a:r>
              <a:rPr lang="en-US" altLang="zh-CN" dirty="0">
                <a:latin typeface="微软雅黑" panose="020B0503020204020204" pitchFamily="34" charset="-122"/>
                <a:ea typeface="微软雅黑" panose="020B0503020204020204" pitchFamily="34" charset="-122"/>
                <a:sym typeface="等线" panose="02010600030101010101" pitchFamily="2" charset="-122"/>
              </a:rPr>
              <a:t>GB 3836.2-2010</a:t>
            </a:r>
            <a:r>
              <a:rPr lang="zh-CN" altLang="en-US" dirty="0">
                <a:latin typeface="微软雅黑" panose="020B0503020204020204" pitchFamily="34" charset="-122"/>
                <a:ea typeface="微软雅黑" panose="020B0503020204020204" pitchFamily="34" charset="-122"/>
                <a:sym typeface="等线" panose="02010600030101010101" pitchFamily="2" charset="-122"/>
              </a:rPr>
              <a:t>爆炸性环境用防爆电气设备 第</a:t>
            </a:r>
            <a:r>
              <a:rPr lang="en-US" altLang="zh-CN" dirty="0">
                <a:latin typeface="微软雅黑" panose="020B0503020204020204" pitchFamily="34" charset="-122"/>
                <a:ea typeface="微软雅黑" panose="020B0503020204020204" pitchFamily="34" charset="-122"/>
                <a:sym typeface="等线" panose="02010600030101010101" pitchFamily="2" charset="-122"/>
              </a:rPr>
              <a:t>2</a:t>
            </a:r>
            <a:r>
              <a:rPr lang="zh-CN" altLang="en-US" dirty="0">
                <a:latin typeface="微软雅黑" panose="020B0503020204020204" pitchFamily="34" charset="-122"/>
                <a:ea typeface="微软雅黑" panose="020B0503020204020204" pitchFamily="34" charset="-122"/>
                <a:sym typeface="等线" panose="02010600030101010101" pitchFamily="2" charset="-122"/>
              </a:rPr>
              <a:t>部分</a:t>
            </a:r>
            <a:r>
              <a:rPr lang="en-US" altLang="zh-CN" dirty="0">
                <a:latin typeface="微软雅黑" panose="020B0503020204020204" pitchFamily="34" charset="-122"/>
                <a:ea typeface="微软雅黑" panose="020B0503020204020204" pitchFamily="34" charset="-122"/>
                <a:sym typeface="等线" panose="02010600030101010101" pitchFamily="2" charset="-122"/>
              </a:rPr>
              <a:t>-</a:t>
            </a:r>
            <a:r>
              <a:rPr lang="zh-CN" altLang="en-US" dirty="0">
                <a:latin typeface="微软雅黑" panose="020B0503020204020204" pitchFamily="34" charset="-122"/>
                <a:ea typeface="微软雅黑" panose="020B0503020204020204" pitchFamily="34" charset="-122"/>
                <a:sym typeface="等线" panose="02010600030101010101" pitchFamily="2" charset="-122"/>
              </a:rPr>
              <a:t>隔爆型”</a:t>
            </a:r>
            <a:r>
              <a:rPr lang="en-US" altLang="zh-CN" dirty="0">
                <a:latin typeface="微软雅黑" panose="020B0503020204020204" pitchFamily="34" charset="-122"/>
                <a:ea typeface="微软雅黑" panose="020B0503020204020204" pitchFamily="34" charset="-122"/>
                <a:sym typeface="等线" panose="02010600030101010101" pitchFamily="2" charset="-122"/>
              </a:rPr>
              <a:t>d“</a:t>
            </a:r>
            <a:endParaRPr lang="en-US" altLang="zh-CN" dirty="0">
              <a:latin typeface="微软雅黑" panose="020B0503020204020204" pitchFamily="34" charset="-122"/>
              <a:ea typeface="微软雅黑" panose="020B0503020204020204" pitchFamily="34" charset="-122"/>
              <a:sym typeface="等线" panose="02010600030101010101" pitchFamily="2" charset="-122"/>
            </a:endParaRPr>
          </a:p>
          <a:p>
            <a:pPr algn="l">
              <a:lnSpc>
                <a:spcPct val="150000"/>
              </a:lnSpc>
            </a:pPr>
            <a:r>
              <a:rPr lang="en-US" altLang="zh-CN" dirty="0">
                <a:latin typeface="微软雅黑" panose="020B0503020204020204" pitchFamily="34" charset="-122"/>
                <a:ea typeface="微软雅黑" panose="020B0503020204020204" pitchFamily="34" charset="-122"/>
                <a:sym typeface="等线" panose="02010600030101010101" pitchFamily="2" charset="-122"/>
              </a:rPr>
              <a:t>GB 3836.4-2010</a:t>
            </a:r>
            <a:r>
              <a:rPr lang="zh-CN" altLang="en-US" dirty="0">
                <a:latin typeface="微软雅黑" panose="020B0503020204020204" pitchFamily="34" charset="-122"/>
                <a:ea typeface="微软雅黑" panose="020B0503020204020204" pitchFamily="34" charset="-122"/>
                <a:sym typeface="等线" panose="02010600030101010101" pitchFamily="2" charset="-122"/>
              </a:rPr>
              <a:t>爆炸性环境用防爆电气设备 第</a:t>
            </a:r>
            <a:r>
              <a:rPr lang="en-US" altLang="zh-CN" dirty="0">
                <a:latin typeface="微软雅黑" panose="020B0503020204020204" pitchFamily="34" charset="-122"/>
                <a:ea typeface="微软雅黑" panose="020B0503020204020204" pitchFamily="34" charset="-122"/>
                <a:sym typeface="等线" panose="02010600030101010101" pitchFamily="2" charset="-122"/>
              </a:rPr>
              <a:t>4</a:t>
            </a:r>
            <a:r>
              <a:rPr lang="zh-CN" altLang="en-US" dirty="0">
                <a:latin typeface="微软雅黑" panose="020B0503020204020204" pitchFamily="34" charset="-122"/>
                <a:ea typeface="微软雅黑" panose="020B0503020204020204" pitchFamily="34" charset="-122"/>
                <a:sym typeface="等线" panose="02010600030101010101" pitchFamily="2" charset="-122"/>
              </a:rPr>
              <a:t>部分</a:t>
            </a:r>
            <a:r>
              <a:rPr lang="en-US" altLang="zh-CN" dirty="0">
                <a:latin typeface="微软雅黑" panose="020B0503020204020204" pitchFamily="34" charset="-122"/>
                <a:ea typeface="微软雅黑" panose="020B0503020204020204" pitchFamily="34" charset="-122"/>
                <a:sym typeface="等线" panose="02010600030101010101" pitchFamily="2" charset="-122"/>
              </a:rPr>
              <a:t>-</a:t>
            </a:r>
            <a:r>
              <a:rPr lang="zh-CN" altLang="en-US" dirty="0">
                <a:latin typeface="微软雅黑" panose="020B0503020204020204" pitchFamily="34" charset="-122"/>
                <a:ea typeface="微软雅黑" panose="020B0503020204020204" pitchFamily="34" charset="-122"/>
                <a:sym typeface="等线" panose="02010600030101010101" pitchFamily="2" charset="-122"/>
              </a:rPr>
              <a:t>本质安全型”</a:t>
            </a:r>
            <a:r>
              <a:rPr lang="en-US" altLang="zh-CN" dirty="0" err="1">
                <a:latin typeface="微软雅黑" panose="020B0503020204020204" pitchFamily="34" charset="-122"/>
                <a:ea typeface="微软雅黑" panose="020B0503020204020204" pitchFamily="34" charset="-122"/>
                <a:sym typeface="等线" panose="02010600030101010101" pitchFamily="2" charset="-122"/>
              </a:rPr>
              <a:t>i</a:t>
            </a:r>
            <a:r>
              <a:rPr lang="en-US" altLang="zh-CN" dirty="0">
                <a:latin typeface="微软雅黑" panose="020B0503020204020204" pitchFamily="34" charset="-122"/>
                <a:ea typeface="微软雅黑" panose="020B0503020204020204" pitchFamily="34" charset="-122"/>
                <a:sym typeface="等线" panose="02010600030101010101" pitchFamily="2" charset="-122"/>
              </a:rPr>
              <a:t>“</a:t>
            </a:r>
            <a:endParaRPr lang="en-US" altLang="zh-CN" dirty="0">
              <a:latin typeface="微软雅黑" panose="020B0503020204020204" pitchFamily="34" charset="-122"/>
              <a:ea typeface="微软雅黑" panose="020B0503020204020204" pitchFamily="34" charset="-122"/>
              <a:sym typeface="等线" panose="02010600030101010101" pitchFamily="2" charset="-122"/>
            </a:endParaRPr>
          </a:p>
          <a:p>
            <a:pPr algn="l">
              <a:lnSpc>
                <a:spcPct val="150000"/>
              </a:lnSpc>
            </a:pPr>
            <a:r>
              <a:rPr lang="en-US" altLang="zh-CN" dirty="0">
                <a:latin typeface="微软雅黑" panose="020B0503020204020204" pitchFamily="34" charset="-122"/>
                <a:ea typeface="微软雅黑" panose="020B0503020204020204" pitchFamily="34" charset="-122"/>
                <a:sym typeface="等线" panose="02010600030101010101" pitchFamily="2" charset="-122"/>
              </a:rPr>
              <a:t>GB/T 4208-2017 </a:t>
            </a:r>
            <a:r>
              <a:rPr lang="zh-CN" altLang="en-US" dirty="0">
                <a:latin typeface="微软雅黑" panose="020B0503020204020204" pitchFamily="34" charset="-122"/>
                <a:ea typeface="微软雅黑" panose="020B0503020204020204" pitchFamily="34" charset="-122"/>
                <a:sym typeface="等线" panose="02010600030101010101" pitchFamily="2" charset="-122"/>
              </a:rPr>
              <a:t>外壳防护等级（</a:t>
            </a:r>
            <a:r>
              <a:rPr lang="en-US" altLang="zh-CN" dirty="0">
                <a:latin typeface="微软雅黑" panose="020B0503020204020204" pitchFamily="34" charset="-122"/>
                <a:ea typeface="微软雅黑" panose="020B0503020204020204" pitchFamily="34" charset="-122"/>
                <a:sym typeface="等线" panose="02010600030101010101" pitchFamily="2" charset="-122"/>
              </a:rPr>
              <a:t>IP</a:t>
            </a:r>
            <a:r>
              <a:rPr lang="zh-CN" altLang="en-US" dirty="0">
                <a:latin typeface="微软雅黑" panose="020B0503020204020204" pitchFamily="34" charset="-122"/>
                <a:ea typeface="微软雅黑" panose="020B0503020204020204" pitchFamily="34" charset="-122"/>
                <a:sym typeface="等线" panose="02010600030101010101" pitchFamily="2" charset="-122"/>
              </a:rPr>
              <a:t>代码）</a:t>
            </a:r>
            <a:endParaRPr lang="en-US" altLang="zh-CN" dirty="0">
              <a:latin typeface="微软雅黑" panose="020B0503020204020204" pitchFamily="34" charset="-122"/>
              <a:ea typeface="微软雅黑" panose="020B0503020204020204" pitchFamily="34" charset="-122"/>
              <a:sym typeface="等线" panose="02010600030101010101" pitchFamily="2" charset="-122"/>
            </a:endParaRPr>
          </a:p>
          <a:p>
            <a:pPr>
              <a:lnSpc>
                <a:spcPct val="150000"/>
              </a:lnSpc>
            </a:pPr>
            <a:r>
              <a:rPr lang="en-US" altLang="zh-CN" dirty="0">
                <a:latin typeface="微软雅黑" panose="020B0503020204020204" pitchFamily="34" charset="-122"/>
                <a:ea typeface="微软雅黑" panose="020B0503020204020204" pitchFamily="34" charset="-122"/>
                <a:sym typeface="等线" panose="02010600030101010101" pitchFamily="2" charset="-122"/>
              </a:rPr>
              <a:t>12D401-3  </a:t>
            </a:r>
            <a:r>
              <a:rPr lang="zh-CN" altLang="en-US" dirty="0">
                <a:latin typeface="微软雅黑" panose="020B0503020204020204" pitchFamily="34" charset="-122"/>
                <a:ea typeface="微软雅黑" panose="020B0503020204020204" pitchFamily="34" charset="-122"/>
                <a:sym typeface="等线" panose="02010600030101010101" pitchFamily="2" charset="-122"/>
              </a:rPr>
              <a:t>爆炸危险环境 电气线路和电气设备安装 图集</a:t>
            </a:r>
            <a:endParaRPr lang="en-US" altLang="zh-CN" dirty="0">
              <a:latin typeface="微软雅黑" panose="020B0503020204020204" pitchFamily="34" charset="-122"/>
              <a:ea typeface="微软雅黑" panose="020B0503020204020204" pitchFamily="34" charset="-122"/>
              <a:sym typeface="等线"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82454" y="685799"/>
            <a:ext cx="1936750" cy="102870"/>
          </a:xfrm>
          <a:prstGeom prst="rect">
            <a:avLst/>
          </a:prstGeom>
        </p:spPr>
        <p:txBody>
          <a:bodyPr vert="horz" wrap="square" lIns="0" tIns="13335" rIns="0" bIns="0" rtlCol="0">
            <a:spAutoFit/>
          </a:bodyPr>
          <a:lstStyle/>
          <a:p>
            <a:pPr marL="12700">
              <a:lnSpc>
                <a:spcPct val="100000"/>
              </a:lnSpc>
              <a:spcBef>
                <a:spcPts val="105"/>
              </a:spcBef>
            </a:pPr>
            <a:r>
              <a:rPr sz="500" b="1" spc="-5" dirty="0">
                <a:solidFill>
                  <a:srgbClr val="FFFFFF"/>
                </a:solidFill>
                <a:latin typeface="微软雅黑" panose="020B0503020204020204" pitchFamily="34" charset="-122"/>
                <a:cs typeface="微软雅黑" panose="020B0503020204020204" pitchFamily="34" charset="-122"/>
              </a:rPr>
              <a:t>BEIDA JADE BIRD UNIVERSAL </a:t>
            </a:r>
            <a:r>
              <a:rPr sz="500" b="1" dirty="0">
                <a:solidFill>
                  <a:srgbClr val="FFFFFF"/>
                </a:solidFill>
                <a:latin typeface="微软雅黑" panose="020B0503020204020204" pitchFamily="34" charset="-122"/>
                <a:cs typeface="微软雅黑" panose="020B0503020204020204" pitchFamily="34" charset="-122"/>
              </a:rPr>
              <a:t>FIRE </a:t>
            </a:r>
            <a:r>
              <a:rPr sz="500" b="1" spc="-5" dirty="0">
                <a:solidFill>
                  <a:srgbClr val="FFFFFF"/>
                </a:solidFill>
                <a:latin typeface="微软雅黑" panose="020B0503020204020204" pitchFamily="34" charset="-122"/>
                <a:cs typeface="微软雅黑" panose="020B0503020204020204" pitchFamily="34" charset="-122"/>
              </a:rPr>
              <a:t>ALARM DEVICE</a:t>
            </a:r>
            <a:r>
              <a:rPr sz="500" b="1" spc="50" dirty="0">
                <a:solidFill>
                  <a:srgbClr val="FFFFFF"/>
                </a:solidFill>
                <a:latin typeface="微软雅黑" panose="020B0503020204020204" pitchFamily="34" charset="-122"/>
                <a:cs typeface="微软雅黑" panose="020B0503020204020204" pitchFamily="34" charset="-122"/>
              </a:rPr>
              <a:t> </a:t>
            </a:r>
            <a:r>
              <a:rPr sz="500" b="1" spc="-5" dirty="0">
                <a:solidFill>
                  <a:srgbClr val="FFFFFF"/>
                </a:solidFill>
                <a:latin typeface="微软雅黑" panose="020B0503020204020204" pitchFamily="34" charset="-122"/>
                <a:cs typeface="微软雅黑" panose="020B0503020204020204" pitchFamily="34" charset="-122"/>
              </a:rPr>
              <a:t>CO.,LTD.</a:t>
            </a:r>
            <a:endParaRPr sz="500">
              <a:latin typeface="微软雅黑" panose="020B0503020204020204" pitchFamily="34" charset="-122"/>
              <a:cs typeface="微软雅黑" panose="020B0503020204020204" pitchFamily="34" charset="-122"/>
            </a:endParaRPr>
          </a:p>
        </p:txBody>
      </p:sp>
      <p:sp>
        <p:nvSpPr>
          <p:cNvPr id="3" name="object 3"/>
          <p:cNvSpPr/>
          <p:nvPr/>
        </p:nvSpPr>
        <p:spPr>
          <a:xfrm>
            <a:off x="464819" y="178307"/>
            <a:ext cx="1586484" cy="43586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314959" y="6273800"/>
            <a:ext cx="11541760" cy="0"/>
          </a:xfrm>
          <a:custGeom>
            <a:avLst/>
            <a:gdLst/>
            <a:ahLst/>
            <a:cxnLst/>
            <a:rect l="l" t="t" r="r" b="b"/>
            <a:pathLst>
              <a:path w="11541760">
                <a:moveTo>
                  <a:pt x="0" y="0"/>
                </a:moveTo>
                <a:lnTo>
                  <a:pt x="11541760" y="0"/>
                </a:lnTo>
              </a:path>
            </a:pathLst>
          </a:custGeom>
          <a:ln w="7620">
            <a:solidFill>
              <a:srgbClr val="25BBEC"/>
            </a:solidFill>
          </a:ln>
        </p:spPr>
        <p:txBody>
          <a:bodyPr wrap="square" lIns="0" tIns="0" rIns="0" bIns="0" rtlCol="0"/>
          <a:lstStyle/>
          <a:p/>
        </p:txBody>
      </p:sp>
      <p:sp>
        <p:nvSpPr>
          <p:cNvPr id="5" name="object 5"/>
          <p:cNvSpPr txBox="1">
            <a:spLocks noGrp="1"/>
          </p:cNvSpPr>
          <p:nvPr>
            <p:ph type="title"/>
          </p:nvPr>
        </p:nvSpPr>
        <p:spPr>
          <a:xfrm>
            <a:off x="3401301" y="2719704"/>
            <a:ext cx="505460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rPr>
              <a:t>户外、户内防腐等级简介</a:t>
            </a:r>
            <a:endParaRPr sz="36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82454" y="685799"/>
            <a:ext cx="1936750" cy="102870"/>
          </a:xfrm>
          <a:prstGeom prst="rect">
            <a:avLst/>
          </a:prstGeom>
        </p:spPr>
        <p:txBody>
          <a:bodyPr vert="horz" wrap="square" lIns="0" tIns="13335" rIns="0" bIns="0" rtlCol="0">
            <a:spAutoFit/>
          </a:bodyPr>
          <a:lstStyle/>
          <a:p>
            <a:pPr marL="12700">
              <a:lnSpc>
                <a:spcPct val="100000"/>
              </a:lnSpc>
              <a:spcBef>
                <a:spcPts val="105"/>
              </a:spcBef>
            </a:pPr>
            <a:r>
              <a:rPr sz="500" b="1" spc="-5" dirty="0">
                <a:solidFill>
                  <a:srgbClr val="FFFFFF"/>
                </a:solidFill>
                <a:latin typeface="微软雅黑" panose="020B0503020204020204" pitchFamily="34" charset="-122"/>
                <a:cs typeface="微软雅黑" panose="020B0503020204020204" pitchFamily="34" charset="-122"/>
              </a:rPr>
              <a:t>BEIDA JADE BIRD UNIVERSAL </a:t>
            </a:r>
            <a:r>
              <a:rPr sz="500" b="1" dirty="0">
                <a:solidFill>
                  <a:srgbClr val="FFFFFF"/>
                </a:solidFill>
                <a:latin typeface="微软雅黑" panose="020B0503020204020204" pitchFamily="34" charset="-122"/>
                <a:cs typeface="微软雅黑" panose="020B0503020204020204" pitchFamily="34" charset="-122"/>
              </a:rPr>
              <a:t>FIRE </a:t>
            </a:r>
            <a:r>
              <a:rPr sz="500" b="1" spc="-5" dirty="0">
                <a:solidFill>
                  <a:srgbClr val="FFFFFF"/>
                </a:solidFill>
                <a:latin typeface="微软雅黑" panose="020B0503020204020204" pitchFamily="34" charset="-122"/>
                <a:cs typeface="微软雅黑" panose="020B0503020204020204" pitchFamily="34" charset="-122"/>
              </a:rPr>
              <a:t>ALARM DEVICE</a:t>
            </a:r>
            <a:r>
              <a:rPr sz="500" b="1" spc="50" dirty="0">
                <a:solidFill>
                  <a:srgbClr val="FFFFFF"/>
                </a:solidFill>
                <a:latin typeface="微软雅黑" panose="020B0503020204020204" pitchFamily="34" charset="-122"/>
                <a:cs typeface="微软雅黑" panose="020B0503020204020204" pitchFamily="34" charset="-122"/>
              </a:rPr>
              <a:t> </a:t>
            </a:r>
            <a:r>
              <a:rPr sz="500" b="1" spc="-5" dirty="0">
                <a:solidFill>
                  <a:srgbClr val="FFFFFF"/>
                </a:solidFill>
                <a:latin typeface="微软雅黑" panose="020B0503020204020204" pitchFamily="34" charset="-122"/>
                <a:cs typeface="微软雅黑" panose="020B0503020204020204" pitchFamily="34" charset="-122"/>
              </a:rPr>
              <a:t>CO.,LTD.</a:t>
            </a:r>
            <a:endParaRPr sz="500">
              <a:latin typeface="微软雅黑" panose="020B0503020204020204" pitchFamily="34" charset="-122"/>
              <a:cs typeface="微软雅黑" panose="020B0503020204020204" pitchFamily="34" charset="-122"/>
            </a:endParaRPr>
          </a:p>
        </p:txBody>
      </p:sp>
      <p:sp>
        <p:nvSpPr>
          <p:cNvPr id="3" name="object 3"/>
          <p:cNvSpPr/>
          <p:nvPr/>
        </p:nvSpPr>
        <p:spPr>
          <a:xfrm>
            <a:off x="464819" y="178307"/>
            <a:ext cx="1586484" cy="43586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314959" y="6273800"/>
            <a:ext cx="11541760" cy="0"/>
          </a:xfrm>
          <a:custGeom>
            <a:avLst/>
            <a:gdLst/>
            <a:ahLst/>
            <a:cxnLst/>
            <a:rect l="l" t="t" r="r" b="b"/>
            <a:pathLst>
              <a:path w="11541760">
                <a:moveTo>
                  <a:pt x="0" y="0"/>
                </a:moveTo>
                <a:lnTo>
                  <a:pt x="11541760" y="0"/>
                </a:lnTo>
              </a:path>
            </a:pathLst>
          </a:custGeom>
          <a:ln w="7620">
            <a:solidFill>
              <a:srgbClr val="25BBEC"/>
            </a:solidFill>
          </a:ln>
        </p:spPr>
        <p:txBody>
          <a:bodyPr wrap="square" lIns="0" tIns="0" rIns="0" bIns="0" rtlCol="0"/>
          <a:lstStyle/>
          <a:p/>
        </p:txBody>
      </p:sp>
      <p:sp>
        <p:nvSpPr>
          <p:cNvPr id="5" name="object 5"/>
          <p:cNvSpPr txBox="1">
            <a:spLocks noGrp="1"/>
          </p:cNvSpPr>
          <p:nvPr>
            <p:ph type="title"/>
          </p:nvPr>
        </p:nvSpPr>
        <p:spPr>
          <a:xfrm>
            <a:off x="1184440" y="1345501"/>
            <a:ext cx="3683000" cy="391160"/>
          </a:xfrm>
          <a:prstGeom prst="rect">
            <a:avLst/>
          </a:prstGeom>
        </p:spPr>
        <p:txBody>
          <a:bodyPr vert="horz" wrap="square" lIns="0" tIns="12700" rIns="0" bIns="0" rtlCol="0">
            <a:spAutoFit/>
          </a:bodyPr>
          <a:lstStyle/>
          <a:p>
            <a:pPr marL="12700">
              <a:lnSpc>
                <a:spcPct val="100000"/>
              </a:lnSpc>
              <a:spcBef>
                <a:spcPts val="100"/>
              </a:spcBef>
            </a:pPr>
            <a:r>
              <a:rPr sz="2400" b="0" dirty="0">
                <a:solidFill>
                  <a:srgbClr val="000000"/>
                </a:solidFill>
                <a:latin typeface="微软雅黑" panose="020B0503020204020204" pitchFamily="34" charset="-122"/>
                <a:cs typeface="微软雅黑" panose="020B0503020204020204" pitchFamily="34" charset="-122"/>
              </a:rPr>
              <a:t>防腐蚀等级测试的适用范围</a:t>
            </a:r>
            <a:endParaRPr sz="2400">
              <a:latin typeface="微软雅黑" panose="020B0503020204020204" pitchFamily="34" charset="-122"/>
              <a:cs typeface="微软雅黑" panose="020B0503020204020204" pitchFamily="34" charset="-122"/>
            </a:endParaRPr>
          </a:p>
        </p:txBody>
      </p:sp>
      <p:sp>
        <p:nvSpPr>
          <p:cNvPr id="6" name="object 6"/>
          <p:cNvSpPr txBox="1"/>
          <p:nvPr/>
        </p:nvSpPr>
        <p:spPr>
          <a:xfrm>
            <a:off x="1184440" y="1885378"/>
            <a:ext cx="10186035" cy="1397000"/>
          </a:xfrm>
          <a:prstGeom prst="rect">
            <a:avLst/>
          </a:prstGeom>
        </p:spPr>
        <p:txBody>
          <a:bodyPr vert="horz" wrap="square" lIns="0" tIns="12700" rIns="0" bIns="0" rtlCol="0">
            <a:spAutoFit/>
          </a:bodyPr>
          <a:lstStyle/>
          <a:p>
            <a:pPr marL="12700" marR="5080" indent="488950" algn="just">
              <a:lnSpc>
                <a:spcPct val="150000"/>
              </a:lnSpc>
              <a:spcBef>
                <a:spcPts val="100"/>
              </a:spcBef>
            </a:pPr>
            <a:r>
              <a:rPr sz="2000" dirty="0">
                <a:latin typeface="微软雅黑" panose="020B0503020204020204" pitchFamily="34" charset="-122"/>
                <a:cs typeface="微软雅黑" panose="020B0503020204020204" pitchFamily="34" charset="-122"/>
              </a:rPr>
              <a:t>防腐蚀等级测试适用于在户内、户外使用的防腐蚀电工电子产品，包括家用及类似用</a:t>
            </a:r>
            <a:r>
              <a:rPr sz="2000" spc="5" dirty="0">
                <a:latin typeface="微软雅黑" panose="020B0503020204020204" pitchFamily="34" charset="-122"/>
                <a:cs typeface="微软雅黑" panose="020B0503020204020204" pitchFamily="34" charset="-122"/>
              </a:rPr>
              <a:t>途 </a:t>
            </a:r>
            <a:r>
              <a:rPr sz="2000" dirty="0">
                <a:latin typeface="微软雅黑" panose="020B0503020204020204" pitchFamily="34" charset="-122"/>
                <a:cs typeface="微软雅黑" panose="020B0503020204020204" pitchFamily="34" charset="-122"/>
              </a:rPr>
              <a:t>器具、道路用电气设备、电梯电气部件、机电设备、照明电器、电子信息及多媒体设备等</a:t>
            </a:r>
            <a:r>
              <a:rPr sz="2000" dirty="0">
                <a:latin typeface="微软雅黑" panose="020B0503020204020204" pitchFamily="34" charset="-122"/>
                <a:cs typeface="微软雅黑" panose="020B0503020204020204" pitchFamily="34" charset="-122"/>
              </a:rPr>
              <a:t>产 </a:t>
            </a:r>
            <a:r>
              <a:rPr sz="2000" dirty="0">
                <a:latin typeface="微软雅黑" panose="020B0503020204020204" pitchFamily="34" charset="-122"/>
                <a:cs typeface="微软雅黑" panose="020B0503020204020204" pitchFamily="34" charset="-122"/>
              </a:rPr>
              <a:t>品</a:t>
            </a:r>
            <a:r>
              <a:rPr sz="2000" spc="5" dirty="0">
                <a:latin typeface="微软雅黑" panose="020B0503020204020204" pitchFamily="34" charset="-122"/>
                <a:cs typeface="微软雅黑" panose="020B0503020204020204" pitchFamily="34" charset="-122"/>
              </a:rPr>
              <a:t>。</a:t>
            </a:r>
            <a:endParaRPr sz="2000">
              <a:latin typeface="微软雅黑" panose="020B0503020204020204" pitchFamily="34" charset="-122"/>
              <a:cs typeface="微软雅黑" panose="020B0503020204020204" pitchFamily="34" charset="-122"/>
            </a:endParaRPr>
          </a:p>
        </p:txBody>
      </p:sp>
      <p:sp>
        <p:nvSpPr>
          <p:cNvPr id="7" name="object 7"/>
          <p:cNvSpPr txBox="1"/>
          <p:nvPr/>
        </p:nvSpPr>
        <p:spPr>
          <a:xfrm>
            <a:off x="1184440" y="4464799"/>
            <a:ext cx="7430770" cy="1061720"/>
          </a:xfrm>
          <a:prstGeom prst="rect">
            <a:avLst/>
          </a:prstGeom>
        </p:spPr>
        <p:txBody>
          <a:bodyPr vert="horz" wrap="square" lIns="0" tIns="12700" rIns="0" bIns="0" rtlCol="0">
            <a:spAutoFit/>
          </a:bodyPr>
          <a:lstStyle/>
          <a:p>
            <a:pPr marL="12700">
              <a:lnSpc>
                <a:spcPct val="100000"/>
              </a:lnSpc>
              <a:spcBef>
                <a:spcPts val="100"/>
              </a:spcBef>
            </a:pPr>
            <a:r>
              <a:rPr sz="2400" dirty="0">
                <a:latin typeface="微软雅黑" panose="020B0503020204020204" pitchFamily="34" charset="-122"/>
                <a:cs typeface="微软雅黑" panose="020B0503020204020204" pitchFamily="34" charset="-122"/>
              </a:rPr>
              <a:t>依据的标准</a:t>
            </a:r>
            <a:endParaRPr sz="2400">
              <a:latin typeface="微软雅黑" panose="020B0503020204020204" pitchFamily="34" charset="-122"/>
              <a:cs typeface="微软雅黑" panose="020B0503020204020204" pitchFamily="34" charset="-122"/>
            </a:endParaRPr>
          </a:p>
          <a:p>
            <a:pPr>
              <a:lnSpc>
                <a:spcPct val="100000"/>
              </a:lnSpc>
              <a:spcBef>
                <a:spcPts val="15"/>
              </a:spcBef>
            </a:pPr>
            <a:endParaRPr sz="1550">
              <a:latin typeface="微软雅黑" panose="020B0503020204020204" pitchFamily="34" charset="-122"/>
              <a:cs typeface="微软雅黑" panose="020B0503020204020204" pitchFamily="34" charset="-122"/>
            </a:endParaRPr>
          </a:p>
          <a:p>
            <a:pPr marL="542925">
              <a:lnSpc>
                <a:spcPct val="100000"/>
              </a:lnSpc>
            </a:pPr>
            <a:r>
              <a:rPr sz="2000" spc="-5" dirty="0">
                <a:latin typeface="等线" panose="02010600030101010101" pitchFamily="2" charset="-122"/>
                <a:cs typeface="等线" panose="02010600030101010101" pitchFamily="2" charset="-122"/>
              </a:rPr>
              <a:t>JB/T</a:t>
            </a:r>
            <a:r>
              <a:rPr sz="2000" spc="-35" dirty="0">
                <a:latin typeface="等线" panose="02010600030101010101" pitchFamily="2" charset="-122"/>
                <a:cs typeface="等线" panose="02010600030101010101" pitchFamily="2" charset="-122"/>
              </a:rPr>
              <a:t> </a:t>
            </a:r>
            <a:r>
              <a:rPr sz="2000" spc="-5" dirty="0">
                <a:latin typeface="等线" panose="02010600030101010101" pitchFamily="2" charset="-122"/>
                <a:cs typeface="等线" panose="02010600030101010101" pitchFamily="2" charset="-122"/>
              </a:rPr>
              <a:t>4375-2013</a:t>
            </a:r>
            <a:r>
              <a:rPr sz="2000" spc="-25" dirty="0">
                <a:latin typeface="等线" panose="02010600030101010101" pitchFamily="2" charset="-122"/>
                <a:cs typeface="等线" panose="02010600030101010101" pitchFamily="2" charset="-122"/>
              </a:rPr>
              <a:t> </a:t>
            </a:r>
            <a:r>
              <a:rPr sz="2000" dirty="0">
                <a:latin typeface="微软雅黑" panose="020B0503020204020204" pitchFamily="34" charset="-122"/>
                <a:cs typeface="微软雅黑" panose="020B0503020204020204" pitchFamily="34" charset="-122"/>
              </a:rPr>
              <a:t>《电工产品户内户外腐蚀场所使用环境条件</a:t>
            </a:r>
            <a:r>
              <a:rPr sz="2000" spc="5" dirty="0">
                <a:latin typeface="微软雅黑" panose="020B0503020204020204" pitchFamily="34" charset="-122"/>
                <a:cs typeface="微软雅黑" panose="020B0503020204020204" pitchFamily="34" charset="-122"/>
              </a:rPr>
              <a:t>》</a:t>
            </a:r>
            <a:endParaRPr sz="2000">
              <a:latin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82454" y="685799"/>
            <a:ext cx="1936750" cy="102870"/>
          </a:xfrm>
          <a:prstGeom prst="rect">
            <a:avLst/>
          </a:prstGeom>
        </p:spPr>
        <p:txBody>
          <a:bodyPr vert="horz" wrap="square" lIns="0" tIns="13335" rIns="0" bIns="0" rtlCol="0">
            <a:spAutoFit/>
          </a:bodyPr>
          <a:lstStyle/>
          <a:p>
            <a:pPr marL="12700">
              <a:lnSpc>
                <a:spcPct val="100000"/>
              </a:lnSpc>
              <a:spcBef>
                <a:spcPts val="105"/>
              </a:spcBef>
            </a:pPr>
            <a:r>
              <a:rPr sz="500" b="1" spc="-5" dirty="0">
                <a:solidFill>
                  <a:srgbClr val="FFFFFF"/>
                </a:solidFill>
                <a:latin typeface="微软雅黑" panose="020B0503020204020204" pitchFamily="34" charset="-122"/>
                <a:cs typeface="微软雅黑" panose="020B0503020204020204" pitchFamily="34" charset="-122"/>
              </a:rPr>
              <a:t>BEIDA JADE BIRD UNIVERSAL </a:t>
            </a:r>
            <a:r>
              <a:rPr sz="500" b="1" dirty="0">
                <a:solidFill>
                  <a:srgbClr val="FFFFFF"/>
                </a:solidFill>
                <a:latin typeface="微软雅黑" panose="020B0503020204020204" pitchFamily="34" charset="-122"/>
                <a:cs typeface="微软雅黑" panose="020B0503020204020204" pitchFamily="34" charset="-122"/>
              </a:rPr>
              <a:t>FIRE </a:t>
            </a:r>
            <a:r>
              <a:rPr sz="500" b="1" spc="-5" dirty="0">
                <a:solidFill>
                  <a:srgbClr val="FFFFFF"/>
                </a:solidFill>
                <a:latin typeface="微软雅黑" panose="020B0503020204020204" pitchFamily="34" charset="-122"/>
                <a:cs typeface="微软雅黑" panose="020B0503020204020204" pitchFamily="34" charset="-122"/>
              </a:rPr>
              <a:t>ALARM DEVICE</a:t>
            </a:r>
            <a:r>
              <a:rPr sz="500" b="1" spc="50" dirty="0">
                <a:solidFill>
                  <a:srgbClr val="FFFFFF"/>
                </a:solidFill>
                <a:latin typeface="微软雅黑" panose="020B0503020204020204" pitchFamily="34" charset="-122"/>
                <a:cs typeface="微软雅黑" panose="020B0503020204020204" pitchFamily="34" charset="-122"/>
              </a:rPr>
              <a:t> </a:t>
            </a:r>
            <a:r>
              <a:rPr sz="500" b="1" spc="-5" dirty="0">
                <a:solidFill>
                  <a:srgbClr val="FFFFFF"/>
                </a:solidFill>
                <a:latin typeface="微软雅黑" panose="020B0503020204020204" pitchFamily="34" charset="-122"/>
                <a:cs typeface="微软雅黑" panose="020B0503020204020204" pitchFamily="34" charset="-122"/>
              </a:rPr>
              <a:t>CO.,LTD.</a:t>
            </a:r>
            <a:endParaRPr sz="500">
              <a:latin typeface="微软雅黑" panose="020B0503020204020204" pitchFamily="34" charset="-122"/>
              <a:cs typeface="微软雅黑" panose="020B0503020204020204" pitchFamily="34" charset="-122"/>
            </a:endParaRPr>
          </a:p>
        </p:txBody>
      </p:sp>
      <p:sp>
        <p:nvSpPr>
          <p:cNvPr id="3" name="object 3"/>
          <p:cNvSpPr/>
          <p:nvPr/>
        </p:nvSpPr>
        <p:spPr>
          <a:xfrm>
            <a:off x="464819" y="178307"/>
            <a:ext cx="1586484" cy="43586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314959" y="6273800"/>
            <a:ext cx="11541760" cy="0"/>
          </a:xfrm>
          <a:custGeom>
            <a:avLst/>
            <a:gdLst/>
            <a:ahLst/>
            <a:cxnLst/>
            <a:rect l="l" t="t" r="r" b="b"/>
            <a:pathLst>
              <a:path w="11541760">
                <a:moveTo>
                  <a:pt x="0" y="0"/>
                </a:moveTo>
                <a:lnTo>
                  <a:pt x="11541760" y="0"/>
                </a:lnTo>
              </a:path>
            </a:pathLst>
          </a:custGeom>
          <a:ln w="7620">
            <a:solidFill>
              <a:srgbClr val="25BBEC"/>
            </a:solidFill>
          </a:ln>
        </p:spPr>
        <p:txBody>
          <a:bodyPr wrap="square" lIns="0" tIns="0" rIns="0" bIns="0" rtlCol="0"/>
          <a:lstStyle/>
          <a:p/>
        </p:txBody>
      </p:sp>
      <p:sp>
        <p:nvSpPr>
          <p:cNvPr id="5" name="object 5"/>
          <p:cNvSpPr txBox="1">
            <a:spLocks noGrp="1"/>
          </p:cNvSpPr>
          <p:nvPr>
            <p:ph type="title"/>
          </p:nvPr>
        </p:nvSpPr>
        <p:spPr>
          <a:xfrm>
            <a:off x="732053" y="1124115"/>
            <a:ext cx="4954270" cy="391160"/>
          </a:xfrm>
          <a:prstGeom prst="rect">
            <a:avLst/>
          </a:prstGeom>
        </p:spPr>
        <p:txBody>
          <a:bodyPr vert="horz" wrap="square" lIns="0" tIns="12700" rIns="0" bIns="0" rtlCol="0">
            <a:spAutoFit/>
          </a:bodyPr>
          <a:lstStyle/>
          <a:p>
            <a:pPr marL="12700">
              <a:lnSpc>
                <a:spcPct val="100000"/>
              </a:lnSpc>
              <a:spcBef>
                <a:spcPts val="100"/>
              </a:spcBef>
            </a:pPr>
            <a:r>
              <a:rPr sz="2400" b="0" dirty="0">
                <a:solidFill>
                  <a:srgbClr val="000000"/>
                </a:solidFill>
                <a:latin typeface="微软雅黑" panose="020B0503020204020204" pitchFamily="34" charset="-122"/>
                <a:cs typeface="微软雅黑" panose="020B0503020204020204" pitchFamily="34" charset="-122"/>
              </a:rPr>
              <a:t>防腐蚀等级分类：户外</a:t>
            </a:r>
            <a:r>
              <a:rPr sz="2400" b="0" spc="-5" dirty="0">
                <a:solidFill>
                  <a:srgbClr val="000000"/>
                </a:solidFill>
                <a:latin typeface="微软雅黑" panose="020B0503020204020204" pitchFamily="34" charset="-122"/>
                <a:cs typeface="微软雅黑" panose="020B0503020204020204" pitchFamily="34" charset="-122"/>
              </a:rPr>
              <a:t>3</a:t>
            </a:r>
            <a:r>
              <a:rPr sz="2400" b="0" dirty="0">
                <a:solidFill>
                  <a:srgbClr val="000000"/>
                </a:solidFill>
                <a:latin typeface="微软雅黑" panose="020B0503020204020204" pitchFamily="34" charset="-122"/>
                <a:cs typeface="微软雅黑" panose="020B0503020204020204" pitchFamily="34" charset="-122"/>
              </a:rPr>
              <a:t>级，户内</a:t>
            </a:r>
            <a:r>
              <a:rPr sz="2400" b="0" spc="-5" dirty="0">
                <a:solidFill>
                  <a:srgbClr val="000000"/>
                </a:solidFill>
                <a:latin typeface="微软雅黑" panose="020B0503020204020204" pitchFamily="34" charset="-122"/>
                <a:cs typeface="微软雅黑" panose="020B0503020204020204" pitchFamily="34" charset="-122"/>
              </a:rPr>
              <a:t>2</a:t>
            </a:r>
            <a:r>
              <a:rPr sz="2400" b="0" dirty="0">
                <a:solidFill>
                  <a:srgbClr val="000000"/>
                </a:solidFill>
                <a:latin typeface="微软雅黑" panose="020B0503020204020204" pitchFamily="34" charset="-122"/>
                <a:cs typeface="微软雅黑" panose="020B0503020204020204" pitchFamily="34" charset="-122"/>
              </a:rPr>
              <a:t>级</a:t>
            </a:r>
            <a:endParaRPr sz="2400">
              <a:latin typeface="微软雅黑" panose="020B0503020204020204" pitchFamily="34" charset="-122"/>
              <a:cs typeface="微软雅黑" panose="020B0503020204020204" pitchFamily="34" charset="-122"/>
            </a:endParaRPr>
          </a:p>
        </p:txBody>
      </p:sp>
      <p:graphicFrame>
        <p:nvGraphicFramePr>
          <p:cNvPr id="6" name="object 6"/>
          <p:cNvGraphicFramePr>
            <a:graphicFrameLocks noGrp="1"/>
          </p:cNvGraphicFramePr>
          <p:nvPr/>
        </p:nvGraphicFramePr>
        <p:xfrm>
          <a:off x="1890712" y="1764029"/>
          <a:ext cx="7700645" cy="4287520"/>
        </p:xfrm>
        <a:graphic>
          <a:graphicData uri="http://schemas.openxmlformats.org/drawingml/2006/table">
            <a:tbl>
              <a:tblPr firstRow="1" bandRow="1">
                <a:tableStyleId>{2D5ABB26-0587-4C30-8999-92F81FD0307C}</a:tableStyleId>
              </a:tblPr>
              <a:tblGrid>
                <a:gridCol w="3241675"/>
                <a:gridCol w="2221229"/>
                <a:gridCol w="2218689"/>
              </a:tblGrid>
              <a:tr h="712470">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环境防护类</a:t>
                      </a:r>
                      <a:r>
                        <a:rPr sz="2000" spc="5" dirty="0">
                          <a:latin typeface="微软雅黑" panose="020B0503020204020204" pitchFamily="34" charset="-122"/>
                          <a:cs typeface="微软雅黑" panose="020B0503020204020204" pitchFamily="34" charset="-122"/>
                        </a:rPr>
                        <a:t>型</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solidFill>
                      <a:srgbClr val="BCD5ED"/>
                    </a:solidFill>
                  </a:tcPr>
                </a:tc>
                <a:tc>
                  <a:txBody>
                    <a:bodyPr/>
                    <a:lstStyle/>
                    <a:p>
                      <a:pPr marL="635" algn="ctr">
                        <a:lnSpc>
                          <a:spcPct val="100000"/>
                        </a:lnSpc>
                        <a:spcBef>
                          <a:spcPts val="1555"/>
                        </a:spcBef>
                      </a:pPr>
                      <a:r>
                        <a:rPr sz="2000" dirty="0">
                          <a:latin typeface="微软雅黑" panose="020B0503020204020204" pitchFamily="34" charset="-122"/>
                          <a:cs typeface="微软雅黑" panose="020B0503020204020204" pitchFamily="34" charset="-122"/>
                        </a:rPr>
                        <a:t>符</a:t>
                      </a:r>
                      <a:r>
                        <a:rPr sz="2000" spc="5" dirty="0">
                          <a:latin typeface="微软雅黑" panose="020B0503020204020204" pitchFamily="34" charset="-122"/>
                          <a:cs typeface="微软雅黑" panose="020B0503020204020204" pitchFamily="34" charset="-122"/>
                        </a:rPr>
                        <a:t>号</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solidFill>
                      <a:srgbClr val="BCD5ED"/>
                    </a:solidFill>
                  </a:tcPr>
                </a:tc>
                <a:tc>
                  <a:txBody>
                    <a:bodyPr/>
                    <a:lstStyle/>
                    <a:p>
                      <a:pPr marL="635" algn="ctr">
                        <a:lnSpc>
                          <a:spcPct val="100000"/>
                        </a:lnSpc>
                        <a:spcBef>
                          <a:spcPts val="1555"/>
                        </a:spcBef>
                      </a:pPr>
                      <a:r>
                        <a:rPr sz="2000" dirty="0">
                          <a:latin typeface="微软雅黑" panose="020B0503020204020204" pitchFamily="34" charset="-122"/>
                          <a:cs typeface="微软雅黑" panose="020B0503020204020204" pitchFamily="34" charset="-122"/>
                        </a:rPr>
                        <a:t>防腐蚀等</a:t>
                      </a:r>
                      <a:r>
                        <a:rPr sz="2000" spc="5" dirty="0">
                          <a:latin typeface="微软雅黑" panose="020B0503020204020204" pitchFamily="34" charset="-122"/>
                          <a:cs typeface="微软雅黑" panose="020B0503020204020204" pitchFamily="34" charset="-122"/>
                        </a:rPr>
                        <a:t>级</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solidFill>
                      <a:srgbClr val="BCD5ED"/>
                    </a:solidFill>
                  </a:tcPr>
                </a:tc>
              </a:tr>
              <a:tr h="712470">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户外防轻腐蚀</a:t>
                      </a:r>
                      <a:r>
                        <a:rPr sz="2000" spc="5" dirty="0">
                          <a:latin typeface="微软雅黑" panose="020B0503020204020204" pitchFamily="34" charset="-122"/>
                          <a:cs typeface="微软雅黑" panose="020B0503020204020204" pitchFamily="34" charset="-122"/>
                        </a:rPr>
                        <a:t>型</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W</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户外</a:t>
                      </a:r>
                      <a:r>
                        <a:rPr sz="2000" spc="-5" dirty="0">
                          <a:latin typeface="微软雅黑" panose="020B0503020204020204" pitchFamily="34" charset="-122"/>
                          <a:cs typeface="微软雅黑" panose="020B0503020204020204" pitchFamily="34" charset="-122"/>
                        </a:rPr>
                        <a:t>3</a:t>
                      </a:r>
                      <a:r>
                        <a:rPr sz="2000" spc="5" dirty="0">
                          <a:latin typeface="微软雅黑" panose="020B0503020204020204" pitchFamily="34" charset="-122"/>
                          <a:cs typeface="微软雅黑" panose="020B0503020204020204" pitchFamily="34" charset="-122"/>
                        </a:rPr>
                        <a:t>级</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712469">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户外防中等腐蚀</a:t>
                      </a:r>
                      <a:r>
                        <a:rPr sz="2000" spc="5" dirty="0">
                          <a:latin typeface="微软雅黑" panose="020B0503020204020204" pitchFamily="34" charset="-122"/>
                          <a:cs typeface="微软雅黑" panose="020B0503020204020204" pitchFamily="34" charset="-122"/>
                        </a:rPr>
                        <a:t>型</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spc="-5" dirty="0">
                          <a:latin typeface="微软雅黑" panose="020B0503020204020204" pitchFamily="34" charset="-122"/>
                          <a:cs typeface="微软雅黑" panose="020B0503020204020204" pitchFamily="34" charset="-122"/>
                        </a:rPr>
                        <a:t>WF1</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户外</a:t>
                      </a:r>
                      <a:r>
                        <a:rPr sz="2000" spc="-5" dirty="0">
                          <a:latin typeface="微软雅黑" panose="020B0503020204020204" pitchFamily="34" charset="-122"/>
                          <a:cs typeface="微软雅黑" panose="020B0503020204020204" pitchFamily="34" charset="-122"/>
                        </a:rPr>
                        <a:t>2</a:t>
                      </a:r>
                      <a:r>
                        <a:rPr sz="2000" spc="5" dirty="0">
                          <a:latin typeface="微软雅黑" panose="020B0503020204020204" pitchFamily="34" charset="-122"/>
                          <a:cs typeface="微软雅黑" panose="020B0503020204020204" pitchFamily="34" charset="-122"/>
                        </a:rPr>
                        <a:t>级</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712470">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户外防强腐蚀</a:t>
                      </a:r>
                      <a:r>
                        <a:rPr sz="2000" spc="5" dirty="0">
                          <a:latin typeface="微软雅黑" panose="020B0503020204020204" pitchFamily="34" charset="-122"/>
                          <a:cs typeface="微软雅黑" panose="020B0503020204020204" pitchFamily="34" charset="-122"/>
                        </a:rPr>
                        <a:t>型</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spc="-5" dirty="0">
                          <a:latin typeface="微软雅黑" panose="020B0503020204020204" pitchFamily="34" charset="-122"/>
                          <a:cs typeface="微软雅黑" panose="020B0503020204020204" pitchFamily="34" charset="-122"/>
                        </a:rPr>
                        <a:t>WF2</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户外</a:t>
                      </a:r>
                      <a:r>
                        <a:rPr sz="2000" spc="-5" dirty="0">
                          <a:latin typeface="微软雅黑" panose="020B0503020204020204" pitchFamily="34" charset="-122"/>
                          <a:cs typeface="微软雅黑" panose="020B0503020204020204" pitchFamily="34" charset="-122"/>
                        </a:rPr>
                        <a:t>1</a:t>
                      </a:r>
                      <a:r>
                        <a:rPr sz="2000" spc="5" dirty="0">
                          <a:latin typeface="微软雅黑" panose="020B0503020204020204" pitchFamily="34" charset="-122"/>
                          <a:cs typeface="微软雅黑" panose="020B0503020204020204" pitchFamily="34" charset="-122"/>
                        </a:rPr>
                        <a:t>级</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712469">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户内防中等腐蚀</a:t>
                      </a:r>
                      <a:r>
                        <a:rPr sz="2000" spc="5" dirty="0">
                          <a:latin typeface="微软雅黑" panose="020B0503020204020204" pitchFamily="34" charset="-122"/>
                          <a:cs typeface="微软雅黑" panose="020B0503020204020204" pitchFamily="34" charset="-122"/>
                        </a:rPr>
                        <a:t>型</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F1</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户内</a:t>
                      </a:r>
                      <a:r>
                        <a:rPr sz="2000" spc="-5" dirty="0">
                          <a:latin typeface="微软雅黑" panose="020B0503020204020204" pitchFamily="34" charset="-122"/>
                          <a:cs typeface="微软雅黑" panose="020B0503020204020204" pitchFamily="34" charset="-122"/>
                        </a:rPr>
                        <a:t>2</a:t>
                      </a:r>
                      <a:r>
                        <a:rPr sz="2000" spc="5" dirty="0">
                          <a:latin typeface="微软雅黑" panose="020B0503020204020204" pitchFamily="34" charset="-122"/>
                          <a:cs typeface="微软雅黑" panose="020B0503020204020204" pitchFamily="34" charset="-122"/>
                        </a:rPr>
                        <a:t>级</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712470">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户内防强腐蚀</a:t>
                      </a:r>
                      <a:r>
                        <a:rPr sz="2000" spc="5" dirty="0">
                          <a:latin typeface="微软雅黑" panose="020B0503020204020204" pitchFamily="34" charset="-122"/>
                          <a:cs typeface="微软雅黑" panose="020B0503020204020204" pitchFamily="34" charset="-122"/>
                        </a:rPr>
                        <a:t>型</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F2</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555"/>
                        </a:spcBef>
                      </a:pPr>
                      <a:r>
                        <a:rPr sz="2000" dirty="0">
                          <a:latin typeface="微软雅黑" panose="020B0503020204020204" pitchFamily="34" charset="-122"/>
                          <a:cs typeface="微软雅黑" panose="020B0503020204020204" pitchFamily="34" charset="-122"/>
                        </a:rPr>
                        <a:t>户内</a:t>
                      </a:r>
                      <a:r>
                        <a:rPr sz="2000" spc="-5" dirty="0">
                          <a:latin typeface="微软雅黑" panose="020B0503020204020204" pitchFamily="34" charset="-122"/>
                          <a:cs typeface="微软雅黑" panose="020B0503020204020204" pitchFamily="34" charset="-122"/>
                        </a:rPr>
                        <a:t>1</a:t>
                      </a:r>
                      <a:r>
                        <a:rPr sz="2000" spc="5" dirty="0">
                          <a:latin typeface="微软雅黑" panose="020B0503020204020204" pitchFamily="34" charset="-122"/>
                          <a:cs typeface="微软雅黑" panose="020B0503020204020204" pitchFamily="34" charset="-122"/>
                        </a:rPr>
                        <a:t>级</a:t>
                      </a:r>
                      <a:endParaRPr sz="2000">
                        <a:latin typeface="微软雅黑" panose="020B0503020204020204" pitchFamily="34" charset="-122"/>
                        <a:cs typeface="微软雅黑" panose="020B0503020204020204" pitchFamily="34" charset="-122"/>
                      </a:endParaRPr>
                    </a:p>
                  </a:txBody>
                  <a:tcPr marL="0" marR="0" marT="19748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82454" y="685799"/>
            <a:ext cx="1936750" cy="102870"/>
          </a:xfrm>
          <a:prstGeom prst="rect">
            <a:avLst/>
          </a:prstGeom>
        </p:spPr>
        <p:txBody>
          <a:bodyPr vert="horz" wrap="square" lIns="0" tIns="13335" rIns="0" bIns="0" rtlCol="0">
            <a:spAutoFit/>
          </a:bodyPr>
          <a:lstStyle/>
          <a:p>
            <a:pPr marL="12700">
              <a:lnSpc>
                <a:spcPct val="100000"/>
              </a:lnSpc>
              <a:spcBef>
                <a:spcPts val="105"/>
              </a:spcBef>
            </a:pPr>
            <a:r>
              <a:rPr sz="500" b="1" spc="-5" dirty="0">
                <a:solidFill>
                  <a:srgbClr val="FFFFFF"/>
                </a:solidFill>
                <a:latin typeface="微软雅黑" panose="020B0503020204020204" pitchFamily="34" charset="-122"/>
                <a:cs typeface="微软雅黑" panose="020B0503020204020204" pitchFamily="34" charset="-122"/>
              </a:rPr>
              <a:t>BEIDA JADE BIRD UNIVERSAL </a:t>
            </a:r>
            <a:r>
              <a:rPr sz="500" b="1" dirty="0">
                <a:solidFill>
                  <a:srgbClr val="FFFFFF"/>
                </a:solidFill>
                <a:latin typeface="微软雅黑" panose="020B0503020204020204" pitchFamily="34" charset="-122"/>
                <a:cs typeface="微软雅黑" panose="020B0503020204020204" pitchFamily="34" charset="-122"/>
              </a:rPr>
              <a:t>FIRE </a:t>
            </a:r>
            <a:r>
              <a:rPr sz="500" b="1" spc="-5" dirty="0">
                <a:solidFill>
                  <a:srgbClr val="FFFFFF"/>
                </a:solidFill>
                <a:latin typeface="微软雅黑" panose="020B0503020204020204" pitchFamily="34" charset="-122"/>
                <a:cs typeface="微软雅黑" panose="020B0503020204020204" pitchFamily="34" charset="-122"/>
              </a:rPr>
              <a:t>ALARM DEVICE</a:t>
            </a:r>
            <a:r>
              <a:rPr sz="500" b="1" spc="50" dirty="0">
                <a:solidFill>
                  <a:srgbClr val="FFFFFF"/>
                </a:solidFill>
                <a:latin typeface="微软雅黑" panose="020B0503020204020204" pitchFamily="34" charset="-122"/>
                <a:cs typeface="微软雅黑" panose="020B0503020204020204" pitchFamily="34" charset="-122"/>
              </a:rPr>
              <a:t> </a:t>
            </a:r>
            <a:r>
              <a:rPr sz="500" b="1" spc="-5" dirty="0">
                <a:solidFill>
                  <a:srgbClr val="FFFFFF"/>
                </a:solidFill>
                <a:latin typeface="微软雅黑" panose="020B0503020204020204" pitchFamily="34" charset="-122"/>
                <a:cs typeface="微软雅黑" panose="020B0503020204020204" pitchFamily="34" charset="-122"/>
              </a:rPr>
              <a:t>CO.,LTD.</a:t>
            </a:r>
            <a:endParaRPr sz="500">
              <a:latin typeface="微软雅黑" panose="020B0503020204020204" pitchFamily="34" charset="-122"/>
              <a:cs typeface="微软雅黑" panose="020B0503020204020204" pitchFamily="34" charset="-122"/>
            </a:endParaRPr>
          </a:p>
        </p:txBody>
      </p:sp>
      <p:sp>
        <p:nvSpPr>
          <p:cNvPr id="3" name="object 3"/>
          <p:cNvSpPr/>
          <p:nvPr/>
        </p:nvSpPr>
        <p:spPr>
          <a:xfrm>
            <a:off x="464819" y="178307"/>
            <a:ext cx="1586484" cy="43586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314959" y="6273800"/>
            <a:ext cx="11541760" cy="0"/>
          </a:xfrm>
          <a:custGeom>
            <a:avLst/>
            <a:gdLst/>
            <a:ahLst/>
            <a:cxnLst/>
            <a:rect l="l" t="t" r="r" b="b"/>
            <a:pathLst>
              <a:path w="11541760">
                <a:moveTo>
                  <a:pt x="0" y="0"/>
                </a:moveTo>
                <a:lnTo>
                  <a:pt x="11541760" y="0"/>
                </a:lnTo>
              </a:path>
            </a:pathLst>
          </a:custGeom>
          <a:ln w="7620">
            <a:solidFill>
              <a:srgbClr val="25BBEC"/>
            </a:solidFill>
          </a:ln>
        </p:spPr>
        <p:txBody>
          <a:bodyPr wrap="square" lIns="0" tIns="0" rIns="0" bIns="0" rtlCol="0"/>
          <a:lstStyle/>
          <a:p/>
        </p:txBody>
      </p:sp>
      <p:sp>
        <p:nvSpPr>
          <p:cNvPr id="5" name="object 5"/>
          <p:cNvSpPr txBox="1">
            <a:spLocks noGrp="1"/>
          </p:cNvSpPr>
          <p:nvPr>
            <p:ph type="title"/>
          </p:nvPr>
        </p:nvSpPr>
        <p:spPr>
          <a:xfrm>
            <a:off x="558800" y="864234"/>
            <a:ext cx="3683000" cy="391160"/>
          </a:xfrm>
          <a:prstGeom prst="rect">
            <a:avLst/>
          </a:prstGeom>
        </p:spPr>
        <p:txBody>
          <a:bodyPr vert="horz" wrap="square" lIns="0" tIns="12700" rIns="0" bIns="0" rtlCol="0">
            <a:spAutoFit/>
          </a:bodyPr>
          <a:lstStyle/>
          <a:p>
            <a:pPr marL="12700">
              <a:lnSpc>
                <a:spcPct val="100000"/>
              </a:lnSpc>
              <a:spcBef>
                <a:spcPts val="100"/>
              </a:spcBef>
            </a:pPr>
            <a:r>
              <a:rPr sz="2400" b="0" dirty="0">
                <a:solidFill>
                  <a:srgbClr val="000000"/>
                </a:solidFill>
                <a:latin typeface="微软雅黑" panose="020B0503020204020204" pitchFamily="34" charset="-122"/>
                <a:cs typeface="微软雅黑" panose="020B0503020204020204" pitchFamily="34" charset="-122"/>
              </a:rPr>
              <a:t>防腐蚀等级的环境试验项目</a:t>
            </a:r>
            <a:endParaRPr sz="2400">
              <a:latin typeface="微软雅黑" panose="020B0503020204020204" pitchFamily="34" charset="-122"/>
              <a:cs typeface="微软雅黑" panose="020B0503020204020204" pitchFamily="34" charset="-122"/>
            </a:endParaRPr>
          </a:p>
        </p:txBody>
      </p:sp>
      <p:graphicFrame>
        <p:nvGraphicFramePr>
          <p:cNvPr id="6" name="object 6"/>
          <p:cNvGraphicFramePr>
            <a:graphicFrameLocks noGrp="1"/>
          </p:cNvGraphicFramePr>
          <p:nvPr/>
        </p:nvGraphicFramePr>
        <p:xfrm>
          <a:off x="563244" y="1309369"/>
          <a:ext cx="10375265" cy="4860925"/>
        </p:xfrm>
        <a:graphic>
          <a:graphicData uri="http://schemas.openxmlformats.org/drawingml/2006/table">
            <a:tbl>
              <a:tblPr firstRow="1" bandRow="1">
                <a:tableStyleId>{2D5ABB26-0587-4C30-8999-92F81FD0307C}</a:tableStyleId>
              </a:tblPr>
              <a:tblGrid>
                <a:gridCol w="1480185"/>
                <a:gridCol w="3088004"/>
                <a:gridCol w="781050"/>
                <a:gridCol w="779779"/>
                <a:gridCol w="782955"/>
                <a:gridCol w="781050"/>
                <a:gridCol w="779779"/>
                <a:gridCol w="1883410"/>
              </a:tblGrid>
              <a:tr h="367029">
                <a:tc rowSpan="2">
                  <a:txBody>
                    <a:bodyPr/>
                    <a:lstStyle/>
                    <a:p>
                      <a:pPr>
                        <a:lnSpc>
                          <a:spcPct val="100000"/>
                        </a:lnSpc>
                        <a:spcBef>
                          <a:spcPts val="15"/>
                        </a:spcBef>
                      </a:pPr>
                      <a:endParaRPr sz="1850">
                        <a:latin typeface="Times New Roman" panose="02020603050405020304"/>
                        <a:cs typeface="Times New Roman" panose="02020603050405020304"/>
                      </a:endParaRPr>
                    </a:p>
                    <a:p>
                      <a:pPr marL="434340">
                        <a:lnSpc>
                          <a:spcPct val="100000"/>
                        </a:lnSpc>
                      </a:pPr>
                      <a:r>
                        <a:rPr sz="1200" dirty="0">
                          <a:latin typeface="微软雅黑" panose="020B0503020204020204" pitchFamily="34" charset="-122"/>
                          <a:cs typeface="微软雅黑" panose="020B0503020204020204" pitchFamily="34" charset="-122"/>
                        </a:rPr>
                        <a:t>试验项目</a:t>
                      </a:r>
                      <a:endParaRPr sz="1200">
                        <a:latin typeface="微软雅黑" panose="020B0503020204020204" pitchFamily="34" charset="-122"/>
                        <a:cs typeface="微软雅黑" panose="020B0503020204020204" pitchFamily="34" charset="-122"/>
                      </a:endParaRPr>
                    </a:p>
                  </a:txBody>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rowSpan="2">
                  <a:txBody>
                    <a:bodyPr/>
                    <a:lstStyle/>
                    <a:p>
                      <a:pPr>
                        <a:lnSpc>
                          <a:spcPct val="100000"/>
                        </a:lnSpc>
                        <a:spcBef>
                          <a:spcPts val="15"/>
                        </a:spcBef>
                      </a:pPr>
                      <a:endParaRPr sz="1850">
                        <a:latin typeface="Times New Roman" panose="02020603050405020304"/>
                        <a:cs typeface="Times New Roman" panose="02020603050405020304"/>
                      </a:endParaRPr>
                    </a:p>
                    <a:p>
                      <a:pPr marL="1009650">
                        <a:lnSpc>
                          <a:spcPct val="100000"/>
                        </a:lnSpc>
                      </a:pPr>
                      <a:r>
                        <a:rPr sz="1200" dirty="0">
                          <a:latin typeface="微软雅黑" panose="020B0503020204020204" pitchFamily="34" charset="-122"/>
                          <a:cs typeface="微软雅黑" panose="020B0503020204020204" pitchFamily="34" charset="-122"/>
                        </a:rPr>
                        <a:t>试验方法及标准</a:t>
                      </a:r>
                      <a:endParaRPr sz="1200">
                        <a:latin typeface="微软雅黑" panose="020B0503020204020204" pitchFamily="34" charset="-122"/>
                        <a:cs typeface="微软雅黑" panose="020B0503020204020204" pitchFamily="34" charset="-122"/>
                      </a:endParaRPr>
                    </a:p>
                  </a:txBody>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gridSpan="5">
                  <a:txBody>
                    <a:bodyPr/>
                    <a:lstStyle/>
                    <a:p>
                      <a:pPr algn="ctr">
                        <a:lnSpc>
                          <a:spcPct val="100000"/>
                        </a:lnSpc>
                        <a:spcBef>
                          <a:spcPts val="825"/>
                        </a:spcBef>
                      </a:pPr>
                      <a:r>
                        <a:rPr sz="1000" dirty="0">
                          <a:latin typeface="微软雅黑" panose="020B0503020204020204" pitchFamily="34" charset="-122"/>
                          <a:cs typeface="微软雅黑" panose="020B0503020204020204" pitchFamily="34" charset="-122"/>
                        </a:rPr>
                        <a:t>防腐蚀等</a:t>
                      </a:r>
                      <a:r>
                        <a:rPr sz="1000" spc="-5" dirty="0">
                          <a:latin typeface="微软雅黑" panose="020B0503020204020204" pitchFamily="34" charset="-122"/>
                          <a:cs typeface="微软雅黑" panose="020B0503020204020204" pitchFamily="34" charset="-122"/>
                        </a:rPr>
                        <a:t>级</a:t>
                      </a:r>
                      <a:endParaRPr sz="1000">
                        <a:latin typeface="微软雅黑" panose="020B0503020204020204" pitchFamily="34" charset="-122"/>
                        <a:cs typeface="微软雅黑" panose="020B0503020204020204" pitchFamily="34" charset="-122"/>
                      </a:endParaRPr>
                    </a:p>
                  </a:txBody>
                  <a:tcPr marL="0" marR="0" marT="10477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hMerge="1">
                  <a:tcPr marL="0" marR="0" marT="0" marB="0"/>
                </a:tc>
                <a:tc hMerge="1">
                  <a:tcPr marL="0" marR="0" marT="0" marB="0"/>
                </a:tc>
                <a:tc hMerge="1">
                  <a:tcPr marL="0" marR="0" marT="0" marB="0"/>
                </a:tc>
                <a:tc hMerge="1">
                  <a:tcPr marL="0" marR="0" marT="0" marB="0"/>
                </a:tc>
                <a:tc rowSpan="2">
                  <a:txBody>
                    <a:bodyPr/>
                    <a:lstStyle/>
                    <a:p>
                      <a:pPr>
                        <a:lnSpc>
                          <a:spcPct val="100000"/>
                        </a:lnSpc>
                        <a:spcBef>
                          <a:spcPts val="15"/>
                        </a:spcBef>
                      </a:pPr>
                      <a:endParaRPr sz="18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备注</a:t>
                      </a:r>
                      <a:endParaRPr sz="1200">
                        <a:latin typeface="微软雅黑" panose="020B0503020204020204" pitchFamily="34" charset="-122"/>
                        <a:cs typeface="微软雅黑" panose="020B0503020204020204" pitchFamily="34" charset="-122"/>
                      </a:endParaRPr>
                    </a:p>
                  </a:txBody>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367664">
                <a:tc vMerge="1">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vMerge="1">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312420">
                        <a:lnSpc>
                          <a:spcPct val="100000"/>
                        </a:lnSpc>
                        <a:spcBef>
                          <a:spcPts val="700"/>
                        </a:spcBef>
                      </a:pPr>
                      <a:r>
                        <a:rPr sz="1200" dirty="0">
                          <a:latin typeface="微软雅黑" panose="020B0503020204020204" pitchFamily="34" charset="-122"/>
                          <a:cs typeface="微软雅黑" panose="020B0503020204020204" pitchFamily="34" charset="-122"/>
                        </a:rPr>
                        <a:t>W</a:t>
                      </a:r>
                      <a:endParaRPr sz="1200">
                        <a:latin typeface="微软雅黑" panose="020B0503020204020204" pitchFamily="34" charset="-122"/>
                        <a:cs typeface="微软雅黑" panose="020B0503020204020204" pitchFamily="34" charset="-122"/>
                      </a:endParaRPr>
                    </a:p>
                  </a:txBody>
                  <a:tcPr marL="0" marR="0" marT="8890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700"/>
                        </a:spcBef>
                      </a:pPr>
                      <a:r>
                        <a:rPr sz="1200" spc="-5" dirty="0">
                          <a:latin typeface="微软雅黑" panose="020B0503020204020204" pitchFamily="34" charset="-122"/>
                          <a:cs typeface="微软雅黑" panose="020B0503020204020204" pitchFamily="34" charset="-122"/>
                        </a:rPr>
                        <a:t>WF1</a:t>
                      </a:r>
                      <a:endParaRPr sz="1200">
                        <a:latin typeface="微软雅黑" panose="020B0503020204020204" pitchFamily="34" charset="-122"/>
                        <a:cs typeface="微软雅黑" panose="020B0503020204020204" pitchFamily="34" charset="-122"/>
                      </a:endParaRPr>
                    </a:p>
                  </a:txBody>
                  <a:tcPr marL="0" marR="0" marT="8890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700"/>
                        </a:spcBef>
                      </a:pPr>
                      <a:r>
                        <a:rPr sz="1200" spc="-5" dirty="0">
                          <a:latin typeface="微软雅黑" panose="020B0503020204020204" pitchFamily="34" charset="-122"/>
                          <a:cs typeface="微软雅黑" panose="020B0503020204020204" pitchFamily="34" charset="-122"/>
                        </a:rPr>
                        <a:t>WF2</a:t>
                      </a:r>
                      <a:endParaRPr sz="1200">
                        <a:latin typeface="微软雅黑" panose="020B0503020204020204" pitchFamily="34" charset="-122"/>
                        <a:cs typeface="微软雅黑" panose="020B0503020204020204" pitchFamily="34" charset="-122"/>
                      </a:endParaRPr>
                    </a:p>
                  </a:txBody>
                  <a:tcPr marL="0" marR="0" marT="8890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304800">
                        <a:lnSpc>
                          <a:spcPct val="100000"/>
                        </a:lnSpc>
                        <a:spcBef>
                          <a:spcPts val="700"/>
                        </a:spcBef>
                      </a:pPr>
                      <a:r>
                        <a:rPr sz="1200" dirty="0">
                          <a:latin typeface="微软雅黑" panose="020B0503020204020204" pitchFamily="34" charset="-122"/>
                          <a:cs typeface="微软雅黑" panose="020B0503020204020204" pitchFamily="34" charset="-122"/>
                        </a:rPr>
                        <a:t>F1</a:t>
                      </a:r>
                      <a:endParaRPr sz="1200">
                        <a:latin typeface="微软雅黑" panose="020B0503020204020204" pitchFamily="34" charset="-122"/>
                        <a:cs typeface="微软雅黑" panose="020B0503020204020204" pitchFamily="34" charset="-122"/>
                      </a:endParaRPr>
                    </a:p>
                  </a:txBody>
                  <a:tcPr marL="0" marR="0" marT="8890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303530">
                        <a:lnSpc>
                          <a:spcPct val="100000"/>
                        </a:lnSpc>
                        <a:spcBef>
                          <a:spcPts val="700"/>
                        </a:spcBef>
                      </a:pPr>
                      <a:r>
                        <a:rPr sz="1200" dirty="0">
                          <a:latin typeface="微软雅黑" panose="020B0503020204020204" pitchFamily="34" charset="-122"/>
                          <a:cs typeface="微软雅黑" panose="020B0503020204020204" pitchFamily="34" charset="-122"/>
                        </a:rPr>
                        <a:t>F2</a:t>
                      </a:r>
                      <a:endParaRPr sz="1200">
                        <a:latin typeface="微软雅黑" panose="020B0503020204020204" pitchFamily="34" charset="-122"/>
                        <a:cs typeface="微软雅黑" panose="020B0503020204020204" pitchFamily="34" charset="-122"/>
                      </a:endParaRPr>
                    </a:p>
                  </a:txBody>
                  <a:tcPr marL="0" marR="0" marT="8890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vMerge="1">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1175385">
                <a:tc>
                  <a:txBody>
                    <a:bodyPr/>
                    <a:lstStyle/>
                    <a:p>
                      <a:pPr>
                        <a:lnSpc>
                          <a:spcPct val="100000"/>
                        </a:lnSpc>
                      </a:pPr>
                      <a:endParaRPr sz="1600">
                        <a:latin typeface="Times New Roman" panose="02020603050405020304"/>
                        <a:cs typeface="Times New Roman" panose="02020603050405020304"/>
                      </a:endParaRPr>
                    </a:p>
                    <a:p>
                      <a:pPr>
                        <a:lnSpc>
                          <a:spcPct val="100000"/>
                        </a:lnSpc>
                        <a:spcBef>
                          <a:spcPts val="25"/>
                        </a:spcBef>
                      </a:pPr>
                      <a:endParaRPr sz="17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交变湿热试验</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pPr>
                      <a:endParaRPr sz="1600">
                        <a:latin typeface="Times New Roman" panose="02020603050405020304"/>
                        <a:cs typeface="Times New Roman" panose="02020603050405020304"/>
                      </a:endParaRPr>
                    </a:p>
                    <a:p>
                      <a:pPr>
                        <a:lnSpc>
                          <a:spcPct val="100000"/>
                        </a:lnSpc>
                        <a:spcBef>
                          <a:spcPts val="25"/>
                        </a:spcBef>
                      </a:pPr>
                      <a:endParaRPr sz="1750">
                        <a:latin typeface="Times New Roman" panose="02020603050405020304"/>
                        <a:cs typeface="Times New Roman" panose="02020603050405020304"/>
                      </a:endParaRPr>
                    </a:p>
                    <a:p>
                      <a:pPr marL="68580">
                        <a:lnSpc>
                          <a:spcPct val="100000"/>
                        </a:lnSpc>
                      </a:pPr>
                      <a:r>
                        <a:rPr sz="1200" spc="-5" dirty="0">
                          <a:latin typeface="微软雅黑" panose="020B0503020204020204" pitchFamily="34" charset="-122"/>
                          <a:cs typeface="微软雅黑" panose="020B0503020204020204" pitchFamily="34" charset="-122"/>
                        </a:rPr>
                        <a:t>GB/T </a:t>
                      </a:r>
                      <a:r>
                        <a:rPr sz="1200" dirty="0">
                          <a:latin typeface="微软雅黑" panose="020B0503020204020204" pitchFamily="34" charset="-122"/>
                          <a:cs typeface="微软雅黑" panose="020B0503020204020204" pitchFamily="34" charset="-122"/>
                        </a:rPr>
                        <a:t>2423.4-2008中试验Db</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pPr>
                      <a:endParaRPr sz="1600">
                        <a:latin typeface="Times New Roman" panose="02020603050405020304"/>
                        <a:cs typeface="Times New Roman" panose="02020603050405020304"/>
                      </a:endParaRPr>
                    </a:p>
                    <a:p>
                      <a:pPr>
                        <a:lnSpc>
                          <a:spcPct val="100000"/>
                        </a:lnSpc>
                        <a:spcBef>
                          <a:spcPts val="25"/>
                        </a:spcBef>
                      </a:pPr>
                      <a:endParaRPr sz="1750">
                        <a:latin typeface="Times New Roman" panose="02020603050405020304"/>
                        <a:cs typeface="Times New Roman" panose="02020603050405020304"/>
                      </a:endParaRPr>
                    </a:p>
                    <a:p>
                      <a:pPr marL="337185">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pPr>
                      <a:endParaRPr sz="1600">
                        <a:latin typeface="Times New Roman" panose="02020603050405020304"/>
                        <a:cs typeface="Times New Roman" panose="02020603050405020304"/>
                      </a:endParaRPr>
                    </a:p>
                    <a:p>
                      <a:pPr>
                        <a:lnSpc>
                          <a:spcPct val="100000"/>
                        </a:lnSpc>
                        <a:spcBef>
                          <a:spcPts val="40"/>
                        </a:spcBef>
                      </a:pPr>
                      <a:endParaRPr sz="210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pPr>
                      <a:endParaRPr sz="1600">
                        <a:latin typeface="Times New Roman" panose="02020603050405020304"/>
                        <a:cs typeface="Times New Roman" panose="02020603050405020304"/>
                      </a:endParaRPr>
                    </a:p>
                    <a:p>
                      <a:pPr>
                        <a:lnSpc>
                          <a:spcPct val="100000"/>
                        </a:lnSpc>
                        <a:spcBef>
                          <a:spcPts val="40"/>
                        </a:spcBef>
                      </a:pPr>
                      <a:endParaRPr sz="210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pPr>
                      <a:endParaRPr sz="1600">
                        <a:latin typeface="Times New Roman" panose="02020603050405020304"/>
                        <a:cs typeface="Times New Roman" panose="02020603050405020304"/>
                      </a:endParaRPr>
                    </a:p>
                    <a:p>
                      <a:pPr>
                        <a:lnSpc>
                          <a:spcPct val="100000"/>
                        </a:lnSpc>
                        <a:spcBef>
                          <a:spcPts val="40"/>
                        </a:spcBef>
                      </a:pPr>
                      <a:endParaRPr sz="2100">
                        <a:latin typeface="Times New Roman" panose="02020603050405020304"/>
                        <a:cs typeface="Times New Roman" panose="02020603050405020304"/>
                      </a:endParaRPr>
                    </a:p>
                    <a:p>
                      <a:pPr marL="314325">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pPr>
                      <a:endParaRPr sz="1600">
                        <a:latin typeface="Times New Roman" panose="02020603050405020304"/>
                        <a:cs typeface="Times New Roman" panose="02020603050405020304"/>
                      </a:endParaRPr>
                    </a:p>
                    <a:p>
                      <a:pPr>
                        <a:lnSpc>
                          <a:spcPct val="100000"/>
                        </a:lnSpc>
                        <a:spcBef>
                          <a:spcPts val="40"/>
                        </a:spcBef>
                      </a:pPr>
                      <a:endParaRPr sz="2100">
                        <a:latin typeface="Times New Roman" panose="02020603050405020304"/>
                        <a:cs typeface="Times New Roman" panose="02020603050405020304"/>
                      </a:endParaRPr>
                    </a:p>
                    <a:p>
                      <a:pPr marL="313055">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25"/>
                        </a:spcBef>
                      </a:pPr>
                      <a:endParaRPr sz="2100">
                        <a:latin typeface="Times New Roman" panose="02020603050405020304"/>
                        <a:cs typeface="Times New Roman" panose="02020603050405020304"/>
                      </a:endParaRPr>
                    </a:p>
                    <a:p>
                      <a:pPr marL="67945" marR="66040">
                        <a:lnSpc>
                          <a:spcPct val="100000"/>
                        </a:lnSpc>
                      </a:pPr>
                      <a:r>
                        <a:rPr sz="1200" dirty="0">
                          <a:latin typeface="微软雅黑" panose="020B0503020204020204" pitchFamily="34" charset="-122"/>
                          <a:cs typeface="微软雅黑" panose="020B0503020204020204" pitchFamily="34" charset="-122"/>
                        </a:rPr>
                        <a:t>试验温度40°C进行12周期 降温阶段的相对湿度下限 值为80%，</a:t>
                      </a:r>
                      <a:endParaRPr sz="1200">
                        <a:latin typeface="微软雅黑" panose="020B0503020204020204" pitchFamily="34" charset="-122"/>
                        <a:cs typeface="微软雅黑" panose="020B0503020204020204" pitchFamily="34" charset="-122"/>
                      </a:endParaRPr>
                    </a:p>
                  </a:txBody>
                  <a:tcPr marL="0" marR="0" marT="317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293370">
                <a:tc>
                  <a:txBody>
                    <a:bodyPr/>
                    <a:lstStyle/>
                    <a:p>
                      <a:pPr algn="ctr">
                        <a:lnSpc>
                          <a:spcPct val="100000"/>
                        </a:lnSpc>
                        <a:spcBef>
                          <a:spcPts val="410"/>
                        </a:spcBef>
                      </a:pPr>
                      <a:r>
                        <a:rPr sz="1200" dirty="0">
                          <a:latin typeface="微软雅黑" panose="020B0503020204020204" pitchFamily="34" charset="-122"/>
                          <a:cs typeface="微软雅黑" panose="020B0503020204020204" pitchFamily="34" charset="-122"/>
                        </a:rPr>
                        <a:t>盐雾试验</a:t>
                      </a:r>
                      <a:endParaRPr sz="1200">
                        <a:latin typeface="微软雅黑" panose="020B0503020204020204" pitchFamily="34" charset="-122"/>
                        <a:cs typeface="微软雅黑" panose="020B0503020204020204" pitchFamily="34" charset="-122"/>
                      </a:endParaRPr>
                    </a:p>
                  </a:txBody>
                  <a:tcPr marL="0" marR="0" marT="52069"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68580">
                        <a:lnSpc>
                          <a:spcPct val="100000"/>
                        </a:lnSpc>
                        <a:spcBef>
                          <a:spcPts val="410"/>
                        </a:spcBef>
                      </a:pPr>
                      <a:r>
                        <a:rPr sz="1200" spc="-5" dirty="0">
                          <a:latin typeface="微软雅黑" panose="020B0503020204020204" pitchFamily="34" charset="-122"/>
                          <a:cs typeface="微软雅黑" panose="020B0503020204020204" pitchFamily="34" charset="-122"/>
                        </a:rPr>
                        <a:t>GB/T </a:t>
                      </a:r>
                      <a:r>
                        <a:rPr sz="1200" dirty="0">
                          <a:latin typeface="微软雅黑" panose="020B0503020204020204" pitchFamily="34" charset="-122"/>
                          <a:cs typeface="微软雅黑" panose="020B0503020204020204" pitchFamily="34" charset="-122"/>
                        </a:rPr>
                        <a:t>2423.17-2008中试验</a:t>
                      </a:r>
                      <a:r>
                        <a:rPr sz="1200" spc="-5" dirty="0">
                          <a:latin typeface="微软雅黑" panose="020B0503020204020204" pitchFamily="34" charset="-122"/>
                          <a:cs typeface="微软雅黑" panose="020B0503020204020204" pitchFamily="34" charset="-122"/>
                        </a:rPr>
                        <a:t>Ka</a:t>
                      </a:r>
                      <a:endParaRPr sz="1200">
                        <a:latin typeface="微软雅黑" panose="020B0503020204020204" pitchFamily="34" charset="-122"/>
                        <a:cs typeface="微软雅黑" panose="020B0503020204020204" pitchFamily="34" charset="-122"/>
                      </a:endParaRPr>
                    </a:p>
                  </a:txBody>
                  <a:tcPr marL="0" marR="0" marT="52069"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337185">
                        <a:lnSpc>
                          <a:spcPct val="100000"/>
                        </a:lnSpc>
                        <a:spcBef>
                          <a:spcPts val="410"/>
                        </a:spcBef>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52069"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ts val="1415"/>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ts val="1415"/>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314325">
                        <a:lnSpc>
                          <a:spcPts val="1415"/>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313055">
                        <a:lnSpc>
                          <a:spcPts val="1415"/>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560070">
                        <a:lnSpc>
                          <a:spcPct val="100000"/>
                        </a:lnSpc>
                        <a:spcBef>
                          <a:spcPts val="410"/>
                        </a:spcBef>
                      </a:pPr>
                      <a:r>
                        <a:rPr sz="1200" dirty="0">
                          <a:latin typeface="微软雅黑" panose="020B0503020204020204" pitchFamily="34" charset="-122"/>
                          <a:cs typeface="微软雅黑" panose="020B0503020204020204" pitchFamily="34" charset="-122"/>
                        </a:rPr>
                        <a:t>零部件考核</a:t>
                      </a:r>
                      <a:endParaRPr sz="1200">
                        <a:latin typeface="微软雅黑" panose="020B0503020204020204" pitchFamily="34" charset="-122"/>
                        <a:cs typeface="微软雅黑" panose="020B0503020204020204" pitchFamily="34" charset="-122"/>
                      </a:endParaRPr>
                    </a:p>
                  </a:txBody>
                  <a:tcPr marL="0" marR="0" marT="52069"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882014">
                <a:tc>
                  <a:txBody>
                    <a:bodyPr/>
                    <a:lstStyle/>
                    <a:p>
                      <a:pPr>
                        <a:lnSpc>
                          <a:spcPct val="100000"/>
                        </a:lnSpc>
                        <a:spcBef>
                          <a:spcPts val="20"/>
                        </a:spcBef>
                      </a:pPr>
                      <a:endParaRPr sz="23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外壳防护试验</a:t>
                      </a:r>
                      <a:endParaRPr sz="1200">
                        <a:latin typeface="微软雅黑" panose="020B0503020204020204" pitchFamily="34" charset="-122"/>
                        <a:cs typeface="微软雅黑" panose="020B0503020204020204" pitchFamily="34" charset="-122"/>
                      </a:endParaRPr>
                    </a:p>
                  </a:txBody>
                  <a:tcPr marL="0" marR="0" marT="254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50"/>
                        </a:spcBef>
                      </a:pPr>
                      <a:endParaRPr sz="1700">
                        <a:latin typeface="Times New Roman" panose="02020603050405020304"/>
                        <a:cs typeface="Times New Roman" panose="02020603050405020304"/>
                      </a:endParaRPr>
                    </a:p>
                    <a:p>
                      <a:pPr marL="68580" marR="158115">
                        <a:lnSpc>
                          <a:spcPct val="100000"/>
                        </a:lnSpc>
                      </a:pPr>
                      <a:r>
                        <a:rPr sz="1200" spc="-5" dirty="0">
                          <a:latin typeface="微软雅黑" panose="020B0503020204020204" pitchFamily="34" charset="-122"/>
                          <a:cs typeface="微软雅黑" panose="020B0503020204020204" pitchFamily="34" charset="-122"/>
                        </a:rPr>
                        <a:t>GB</a:t>
                      </a:r>
                      <a:r>
                        <a:rPr sz="1200" spc="-55" dirty="0">
                          <a:latin typeface="微软雅黑" panose="020B0503020204020204" pitchFamily="34" charset="-122"/>
                          <a:cs typeface="微软雅黑" panose="020B0503020204020204" pitchFamily="34" charset="-122"/>
                        </a:rPr>
                        <a:t> </a:t>
                      </a:r>
                      <a:r>
                        <a:rPr sz="1200" dirty="0">
                          <a:latin typeface="微软雅黑" panose="020B0503020204020204" pitchFamily="34" charset="-122"/>
                          <a:cs typeface="微软雅黑" panose="020B0503020204020204" pitchFamily="34" charset="-122"/>
                        </a:rPr>
                        <a:t>4208-2008中，（1）防尘试验IP5X或 以上，防水试验IP3X或以上（2）其他等级</a:t>
                      </a:r>
                      <a:endParaRPr sz="1200">
                        <a:latin typeface="微软雅黑" panose="020B0503020204020204" pitchFamily="34" charset="-122"/>
                        <a:cs typeface="微软雅黑" panose="020B0503020204020204" pitchFamily="34" charset="-122"/>
                      </a:endParaRPr>
                    </a:p>
                  </a:txBody>
                  <a:tcPr marL="0" marR="0" marT="635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20"/>
                        </a:spcBef>
                      </a:pPr>
                      <a:endParaRPr sz="2350">
                        <a:latin typeface="Times New Roman" panose="02020603050405020304"/>
                        <a:cs typeface="Times New Roman" panose="02020603050405020304"/>
                      </a:endParaRPr>
                    </a:p>
                    <a:p>
                      <a:pPr marL="337185">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254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20"/>
                        </a:spcBef>
                      </a:pPr>
                      <a:endParaRPr sz="23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254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20"/>
                        </a:spcBef>
                      </a:pPr>
                      <a:endParaRPr sz="23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254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20"/>
                        </a:spcBef>
                      </a:pPr>
                      <a:endParaRPr sz="2350">
                        <a:latin typeface="Times New Roman" panose="02020603050405020304"/>
                        <a:cs typeface="Times New Roman" panose="02020603050405020304"/>
                      </a:endParaRPr>
                    </a:p>
                    <a:p>
                      <a:pPr marL="336550">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254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20"/>
                        </a:spcBef>
                      </a:pPr>
                      <a:endParaRPr sz="2350">
                        <a:latin typeface="Times New Roman" panose="02020603050405020304"/>
                        <a:cs typeface="Times New Roman" panose="02020603050405020304"/>
                      </a:endParaRPr>
                    </a:p>
                    <a:p>
                      <a:pPr marL="336550">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254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50"/>
                        </a:spcBef>
                      </a:pPr>
                      <a:endParaRPr sz="1700">
                        <a:latin typeface="Times New Roman" panose="02020603050405020304"/>
                        <a:cs typeface="Times New Roman" panose="02020603050405020304"/>
                      </a:endParaRPr>
                    </a:p>
                    <a:p>
                      <a:pPr marL="67945" marR="131445">
                        <a:lnSpc>
                          <a:spcPct val="100000"/>
                        </a:lnSpc>
                      </a:pPr>
                      <a:r>
                        <a:rPr sz="1200" dirty="0">
                          <a:latin typeface="微软雅黑" panose="020B0503020204020204" pitchFamily="34" charset="-122"/>
                          <a:cs typeface="微软雅黑" panose="020B0503020204020204" pitchFamily="34" charset="-122"/>
                        </a:rPr>
                        <a:t>由产品的行业标准确定选 择一个等级</a:t>
                      </a:r>
                      <a:endParaRPr sz="1200">
                        <a:latin typeface="微软雅黑" panose="020B0503020204020204" pitchFamily="34" charset="-122"/>
                        <a:cs typeface="微软雅黑" panose="020B0503020204020204" pitchFamily="34" charset="-122"/>
                      </a:endParaRPr>
                    </a:p>
                  </a:txBody>
                  <a:tcPr marL="0" marR="0" marT="635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587375">
                <a:tc rowSpan="2">
                  <a:txBody>
                    <a:bodyPr/>
                    <a:lstStyle/>
                    <a:p>
                      <a:pPr>
                        <a:lnSpc>
                          <a:spcPct val="100000"/>
                        </a:lnSpc>
                      </a:pPr>
                      <a:endParaRPr sz="1600">
                        <a:latin typeface="Times New Roman" panose="02020603050405020304"/>
                        <a:cs typeface="Times New Roman" panose="02020603050405020304"/>
                      </a:endParaRPr>
                    </a:p>
                    <a:p>
                      <a:pPr>
                        <a:lnSpc>
                          <a:spcPct val="100000"/>
                        </a:lnSpc>
                        <a:spcBef>
                          <a:spcPts val="25"/>
                        </a:spcBef>
                      </a:pPr>
                      <a:endParaRPr sz="1750">
                        <a:latin typeface="Times New Roman" panose="02020603050405020304"/>
                        <a:cs typeface="Times New Roman" panose="02020603050405020304"/>
                      </a:endParaRPr>
                    </a:p>
                    <a:p>
                      <a:pPr marL="281940">
                        <a:lnSpc>
                          <a:spcPct val="100000"/>
                        </a:lnSpc>
                      </a:pPr>
                      <a:r>
                        <a:rPr sz="1200" dirty="0">
                          <a:latin typeface="微软雅黑" panose="020B0503020204020204" pitchFamily="34" charset="-122"/>
                          <a:cs typeface="微软雅黑" panose="020B0503020204020204" pitchFamily="34" charset="-122"/>
                        </a:rPr>
                        <a:t>化学气体试验</a:t>
                      </a:r>
                      <a:endParaRPr sz="12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68580" marR="133350">
                        <a:lnSpc>
                          <a:spcPct val="100000"/>
                        </a:lnSpc>
                        <a:spcBef>
                          <a:spcPts val="845"/>
                        </a:spcBef>
                      </a:pPr>
                      <a:r>
                        <a:rPr sz="1200" spc="-5" dirty="0">
                          <a:latin typeface="微软雅黑" panose="020B0503020204020204" pitchFamily="34" charset="-122"/>
                          <a:cs typeface="微软雅黑" panose="020B0503020204020204" pitchFamily="34" charset="-122"/>
                        </a:rPr>
                        <a:t>GB/T</a:t>
                      </a:r>
                      <a:r>
                        <a:rPr sz="1200" spc="-70" dirty="0">
                          <a:latin typeface="微软雅黑" panose="020B0503020204020204" pitchFamily="34" charset="-122"/>
                          <a:cs typeface="微软雅黑" panose="020B0503020204020204" pitchFamily="34" charset="-122"/>
                        </a:rPr>
                        <a:t> </a:t>
                      </a:r>
                      <a:r>
                        <a:rPr sz="1200" dirty="0">
                          <a:latin typeface="微软雅黑" panose="020B0503020204020204" pitchFamily="34" charset="-122"/>
                          <a:cs typeface="微软雅黑" panose="020B0503020204020204" pitchFamily="34" charset="-122"/>
                        </a:rPr>
                        <a:t>2423.33-2005中试验</a:t>
                      </a:r>
                      <a:r>
                        <a:rPr sz="1200" spc="-10" dirty="0">
                          <a:latin typeface="微软雅黑" panose="020B0503020204020204" pitchFamily="34" charset="-122"/>
                          <a:cs typeface="微软雅黑" panose="020B0503020204020204" pitchFamily="34" charset="-122"/>
                        </a:rPr>
                        <a:t>Kca，</a:t>
                      </a:r>
                      <a:r>
                        <a:rPr sz="1200" dirty="0">
                          <a:latin typeface="微软雅黑" panose="020B0503020204020204" pitchFamily="34" charset="-122"/>
                          <a:cs typeface="微软雅黑" panose="020B0503020204020204" pitchFamily="34" charset="-122"/>
                        </a:rPr>
                        <a:t>二氧化硫 试验（2周期）</a:t>
                      </a:r>
                      <a:endParaRPr sz="1200">
                        <a:latin typeface="微软雅黑" panose="020B0503020204020204" pitchFamily="34" charset="-122"/>
                        <a:cs typeface="微软雅黑" panose="020B0503020204020204" pitchFamily="34" charset="-122"/>
                      </a:endParaRPr>
                    </a:p>
                  </a:txBody>
                  <a:tcPr marL="0" marR="0" marT="10731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0"/>
                        </a:spcBef>
                      </a:pPr>
                      <a:endParaRPr sz="1350">
                        <a:latin typeface="Times New Roman" panose="02020603050405020304"/>
                        <a:cs typeface="Times New Roman" panose="02020603050405020304"/>
                      </a:endParaRPr>
                    </a:p>
                    <a:p>
                      <a:pPr marL="314325">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127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0"/>
                        </a:spcBef>
                      </a:pPr>
                      <a:endParaRPr sz="13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127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0"/>
                        </a:spcBef>
                      </a:pPr>
                      <a:endParaRPr sz="13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127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0"/>
                        </a:spcBef>
                      </a:pPr>
                      <a:endParaRPr sz="1350">
                        <a:latin typeface="Times New Roman" panose="02020603050405020304"/>
                        <a:cs typeface="Times New Roman" panose="02020603050405020304"/>
                      </a:endParaRPr>
                    </a:p>
                    <a:p>
                      <a:pPr marL="336550">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127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0"/>
                        </a:spcBef>
                      </a:pPr>
                      <a:endParaRPr sz="1350">
                        <a:latin typeface="Times New Roman" panose="02020603050405020304"/>
                        <a:cs typeface="Times New Roman" panose="02020603050405020304"/>
                      </a:endParaRPr>
                    </a:p>
                    <a:p>
                      <a:pPr marL="313055">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127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67945" marR="283845">
                        <a:lnSpc>
                          <a:spcPct val="100000"/>
                        </a:lnSpc>
                        <a:spcBef>
                          <a:spcPts val="845"/>
                        </a:spcBef>
                      </a:pPr>
                      <a:r>
                        <a:rPr sz="1200" dirty="0">
                          <a:latin typeface="微软雅黑" panose="020B0503020204020204" pitchFamily="34" charset="-122"/>
                          <a:cs typeface="微软雅黑" panose="020B0503020204020204" pitchFamily="34" charset="-122"/>
                        </a:rPr>
                        <a:t>二氧化硫的体积分数为  0.67%</a:t>
                      </a:r>
                      <a:endParaRPr sz="1200">
                        <a:latin typeface="微软雅黑" panose="020B0503020204020204" pitchFamily="34" charset="-122"/>
                        <a:cs typeface="微软雅黑" panose="020B0503020204020204" pitchFamily="34" charset="-122"/>
                      </a:endParaRPr>
                    </a:p>
                  </a:txBody>
                  <a:tcPr marL="0" marR="0" marT="10731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588010">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68580" marR="133350">
                        <a:lnSpc>
                          <a:spcPct val="100000"/>
                        </a:lnSpc>
                        <a:spcBef>
                          <a:spcPts val="850"/>
                        </a:spcBef>
                      </a:pPr>
                      <a:r>
                        <a:rPr sz="1200" spc="-5" dirty="0">
                          <a:latin typeface="微软雅黑" panose="020B0503020204020204" pitchFamily="34" charset="-122"/>
                          <a:cs typeface="微软雅黑" panose="020B0503020204020204" pitchFamily="34" charset="-122"/>
                        </a:rPr>
                        <a:t>GB/T</a:t>
                      </a:r>
                      <a:r>
                        <a:rPr sz="1200" spc="-70" dirty="0">
                          <a:latin typeface="微软雅黑" panose="020B0503020204020204" pitchFamily="34" charset="-122"/>
                          <a:cs typeface="微软雅黑" panose="020B0503020204020204" pitchFamily="34" charset="-122"/>
                        </a:rPr>
                        <a:t> </a:t>
                      </a:r>
                      <a:r>
                        <a:rPr sz="1200" dirty="0">
                          <a:latin typeface="微软雅黑" panose="020B0503020204020204" pitchFamily="34" charset="-122"/>
                          <a:cs typeface="微软雅黑" panose="020B0503020204020204" pitchFamily="34" charset="-122"/>
                        </a:rPr>
                        <a:t>2423.33-2005中试验</a:t>
                      </a:r>
                      <a:r>
                        <a:rPr sz="1200" spc="-10" dirty="0">
                          <a:latin typeface="微软雅黑" panose="020B0503020204020204" pitchFamily="34" charset="-122"/>
                          <a:cs typeface="微软雅黑" panose="020B0503020204020204" pitchFamily="34" charset="-122"/>
                        </a:rPr>
                        <a:t>Kca，</a:t>
                      </a:r>
                      <a:r>
                        <a:rPr sz="1200" dirty="0">
                          <a:latin typeface="微软雅黑" panose="020B0503020204020204" pitchFamily="34" charset="-122"/>
                          <a:cs typeface="微软雅黑" panose="020B0503020204020204" pitchFamily="34" charset="-122"/>
                        </a:rPr>
                        <a:t>二氧化硫 试验（10周期）</a:t>
                      </a:r>
                      <a:endParaRPr sz="1200">
                        <a:latin typeface="微软雅黑" panose="020B0503020204020204" pitchFamily="34" charset="-122"/>
                        <a:cs typeface="微软雅黑" panose="020B0503020204020204" pitchFamily="34" charset="-122"/>
                      </a:endParaRPr>
                    </a:p>
                  </a:txBody>
                  <a:tcPr marL="0" marR="0" marT="10795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5"/>
                        </a:spcBef>
                      </a:pPr>
                      <a:endParaRPr sz="1350">
                        <a:latin typeface="Times New Roman" panose="02020603050405020304"/>
                        <a:cs typeface="Times New Roman" panose="02020603050405020304"/>
                      </a:endParaRPr>
                    </a:p>
                    <a:p>
                      <a:pPr marL="314325">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5"/>
                        </a:spcBef>
                      </a:pPr>
                      <a:endParaRPr sz="13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5"/>
                        </a:spcBef>
                      </a:pPr>
                      <a:endParaRPr sz="1350">
                        <a:latin typeface="Times New Roman" panose="02020603050405020304"/>
                        <a:cs typeface="Times New Roman" panose="02020603050405020304"/>
                      </a:endParaRPr>
                    </a:p>
                    <a:p>
                      <a:pPr algn="ctr">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5"/>
                        </a:spcBef>
                      </a:pPr>
                      <a:endParaRPr sz="1350">
                        <a:latin typeface="Times New Roman" panose="02020603050405020304"/>
                        <a:cs typeface="Times New Roman" panose="02020603050405020304"/>
                      </a:endParaRPr>
                    </a:p>
                    <a:p>
                      <a:pPr marL="314325">
                        <a:lnSpc>
                          <a:spcPct val="100000"/>
                        </a:lnSpc>
                      </a:pPr>
                      <a:r>
                        <a:rPr sz="1200" dirty="0">
                          <a:latin typeface="微软雅黑" panose="020B0503020204020204" pitchFamily="34" charset="-122"/>
                          <a:cs typeface="微软雅黑" panose="020B0503020204020204" pitchFamily="34" charset="-122"/>
                        </a:rPr>
                        <a:t>Ⅹ</a:t>
                      </a:r>
                      <a:endParaRPr sz="1200">
                        <a:latin typeface="微软雅黑" panose="020B0503020204020204" pitchFamily="34" charset="-122"/>
                        <a:cs typeface="微软雅黑" panose="020B0503020204020204" pitchFamily="34" charset="-122"/>
                      </a:endParaRPr>
                    </a:p>
                  </a:txBody>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15"/>
                        </a:spcBef>
                      </a:pPr>
                      <a:endParaRPr sz="1350">
                        <a:latin typeface="Times New Roman" panose="02020603050405020304"/>
                        <a:cs typeface="Times New Roman" panose="02020603050405020304"/>
                      </a:endParaRPr>
                    </a:p>
                    <a:p>
                      <a:pPr marL="336550">
                        <a:lnSpc>
                          <a:spcPct val="100000"/>
                        </a:lnSpc>
                      </a:pPr>
                      <a:r>
                        <a:rPr sz="1200" dirty="0">
                          <a:latin typeface="微软雅黑" panose="020B0503020204020204" pitchFamily="34" charset="-122"/>
                          <a:cs typeface="微软雅黑" panose="020B0503020204020204" pitchFamily="34" charset="-122"/>
                        </a:rPr>
                        <a:t>√</a:t>
                      </a:r>
                      <a:endParaRPr sz="1200">
                        <a:latin typeface="微软雅黑" panose="020B0503020204020204" pitchFamily="34" charset="-122"/>
                        <a:cs typeface="微软雅黑" panose="020B0503020204020204" pitchFamily="34" charset="-122"/>
                      </a:endParaRPr>
                    </a:p>
                  </a:txBody>
                  <a:tcPr marL="0" marR="0" marT="1905"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67945" marR="283845">
                        <a:lnSpc>
                          <a:spcPct val="100000"/>
                        </a:lnSpc>
                        <a:spcBef>
                          <a:spcPts val="850"/>
                        </a:spcBef>
                      </a:pPr>
                      <a:r>
                        <a:rPr sz="1200" dirty="0">
                          <a:latin typeface="微软雅黑" panose="020B0503020204020204" pitchFamily="34" charset="-122"/>
                          <a:cs typeface="微软雅黑" panose="020B0503020204020204" pitchFamily="34" charset="-122"/>
                        </a:rPr>
                        <a:t>二氧化硫的体积分数为  0.67%</a:t>
                      </a:r>
                      <a:endParaRPr sz="1200">
                        <a:latin typeface="微软雅黑" panose="020B0503020204020204" pitchFamily="34" charset="-122"/>
                        <a:cs typeface="微软雅黑" panose="020B0503020204020204" pitchFamily="34" charset="-122"/>
                      </a:endParaRPr>
                    </a:p>
                  </a:txBody>
                  <a:tcPr marL="0" marR="0" marT="10795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587375">
                <a:tc gridSpan="8">
                  <a:txBody>
                    <a:bodyPr/>
                    <a:lstStyle/>
                    <a:p>
                      <a:pPr marL="67945" marR="123190">
                        <a:lnSpc>
                          <a:spcPct val="100000"/>
                        </a:lnSpc>
                        <a:spcBef>
                          <a:spcPts val="845"/>
                        </a:spcBef>
                        <a:tabLst>
                          <a:tab pos="6630670" algn="l"/>
                        </a:tabLst>
                      </a:pPr>
                      <a:r>
                        <a:rPr sz="1200" dirty="0">
                          <a:latin typeface="微软雅黑" panose="020B0503020204020204" pitchFamily="34" charset="-122"/>
                          <a:cs typeface="微软雅黑" panose="020B0503020204020204" pitchFamily="34" charset="-122"/>
                        </a:rPr>
                        <a:t>备注：1、表中符号代表的意义：“</a:t>
                      </a:r>
                      <a:r>
                        <a:rPr sz="1200" spc="-5" dirty="0">
                          <a:latin typeface="微软雅黑" panose="020B0503020204020204" pitchFamily="34" charset="-122"/>
                          <a:cs typeface="微软雅黑" panose="020B0503020204020204" pitchFamily="34" charset="-122"/>
                        </a:rPr>
                        <a:t>√</a:t>
                      </a:r>
                      <a:r>
                        <a:rPr sz="1200" dirty="0">
                          <a:latin typeface="微软雅黑" panose="020B0503020204020204" pitchFamily="34" charset="-122"/>
                          <a:cs typeface="微软雅黑" panose="020B0503020204020204" pitchFamily="34" charset="-122"/>
                        </a:rPr>
                        <a:t>”表示要进行的试验项目，“Ⅹ”表示不进行的试验项目	2、当上述试验项目明显不适用申请认证的产品，可不 进行。</a:t>
                      </a:r>
                      <a:endParaRPr sz="1200">
                        <a:latin typeface="微软雅黑" panose="020B0503020204020204" pitchFamily="34" charset="-122"/>
                        <a:cs typeface="微软雅黑" panose="020B0503020204020204" pitchFamily="34" charset="-122"/>
                      </a:endParaRPr>
                    </a:p>
                  </a:txBody>
                  <a:tcPr marL="0" marR="0" marT="107314"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82454" y="685799"/>
            <a:ext cx="1936750" cy="102870"/>
          </a:xfrm>
          <a:prstGeom prst="rect">
            <a:avLst/>
          </a:prstGeom>
        </p:spPr>
        <p:txBody>
          <a:bodyPr vert="horz" wrap="square" lIns="0" tIns="13335" rIns="0" bIns="0" rtlCol="0">
            <a:spAutoFit/>
          </a:bodyPr>
          <a:lstStyle/>
          <a:p>
            <a:pPr marL="12700">
              <a:lnSpc>
                <a:spcPct val="100000"/>
              </a:lnSpc>
              <a:spcBef>
                <a:spcPts val="105"/>
              </a:spcBef>
            </a:pPr>
            <a:r>
              <a:rPr sz="500" b="1" spc="-5" dirty="0">
                <a:solidFill>
                  <a:srgbClr val="FFFFFF"/>
                </a:solidFill>
                <a:latin typeface="微软雅黑" panose="020B0503020204020204" pitchFamily="34" charset="-122"/>
                <a:cs typeface="微软雅黑" panose="020B0503020204020204" pitchFamily="34" charset="-122"/>
              </a:rPr>
              <a:t>BEIDA JADE BIRD UNIVERSAL </a:t>
            </a:r>
            <a:r>
              <a:rPr sz="500" b="1" dirty="0">
                <a:solidFill>
                  <a:srgbClr val="FFFFFF"/>
                </a:solidFill>
                <a:latin typeface="微软雅黑" panose="020B0503020204020204" pitchFamily="34" charset="-122"/>
                <a:cs typeface="微软雅黑" panose="020B0503020204020204" pitchFamily="34" charset="-122"/>
              </a:rPr>
              <a:t>FIRE </a:t>
            </a:r>
            <a:r>
              <a:rPr sz="500" b="1" spc="-5" dirty="0">
                <a:solidFill>
                  <a:srgbClr val="FFFFFF"/>
                </a:solidFill>
                <a:latin typeface="微软雅黑" panose="020B0503020204020204" pitchFamily="34" charset="-122"/>
                <a:cs typeface="微软雅黑" panose="020B0503020204020204" pitchFamily="34" charset="-122"/>
              </a:rPr>
              <a:t>ALARM DEVICE</a:t>
            </a:r>
            <a:r>
              <a:rPr sz="500" b="1" spc="50" dirty="0">
                <a:solidFill>
                  <a:srgbClr val="FFFFFF"/>
                </a:solidFill>
                <a:latin typeface="微软雅黑" panose="020B0503020204020204" pitchFamily="34" charset="-122"/>
                <a:cs typeface="微软雅黑" panose="020B0503020204020204" pitchFamily="34" charset="-122"/>
              </a:rPr>
              <a:t> </a:t>
            </a:r>
            <a:r>
              <a:rPr sz="500" b="1" spc="-5" dirty="0">
                <a:solidFill>
                  <a:srgbClr val="FFFFFF"/>
                </a:solidFill>
                <a:latin typeface="微软雅黑" panose="020B0503020204020204" pitchFamily="34" charset="-122"/>
                <a:cs typeface="微软雅黑" panose="020B0503020204020204" pitchFamily="34" charset="-122"/>
              </a:rPr>
              <a:t>CO.,LTD.</a:t>
            </a:r>
            <a:endParaRPr sz="500">
              <a:latin typeface="微软雅黑" panose="020B0503020204020204" pitchFamily="34" charset="-122"/>
              <a:cs typeface="微软雅黑" panose="020B0503020204020204" pitchFamily="34" charset="-122"/>
            </a:endParaRPr>
          </a:p>
        </p:txBody>
      </p:sp>
      <p:sp>
        <p:nvSpPr>
          <p:cNvPr id="3" name="object 3"/>
          <p:cNvSpPr/>
          <p:nvPr/>
        </p:nvSpPr>
        <p:spPr>
          <a:xfrm>
            <a:off x="464819" y="178307"/>
            <a:ext cx="1586484" cy="435864"/>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314959" y="6273800"/>
            <a:ext cx="11541760" cy="0"/>
          </a:xfrm>
          <a:custGeom>
            <a:avLst/>
            <a:gdLst/>
            <a:ahLst/>
            <a:cxnLst/>
            <a:rect l="l" t="t" r="r" b="b"/>
            <a:pathLst>
              <a:path w="11541760">
                <a:moveTo>
                  <a:pt x="0" y="0"/>
                </a:moveTo>
                <a:lnTo>
                  <a:pt x="11541760" y="0"/>
                </a:lnTo>
              </a:path>
            </a:pathLst>
          </a:custGeom>
          <a:ln w="7620">
            <a:solidFill>
              <a:srgbClr val="25BBEC"/>
            </a:solidFill>
          </a:ln>
        </p:spPr>
        <p:txBody>
          <a:bodyPr wrap="square" lIns="0" tIns="0" rIns="0" bIns="0" rtlCol="0"/>
          <a:lstStyle/>
          <a:p/>
        </p:txBody>
      </p:sp>
      <p:sp>
        <p:nvSpPr>
          <p:cNvPr id="5" name="object 5"/>
          <p:cNvSpPr txBox="1">
            <a:spLocks noGrp="1"/>
          </p:cNvSpPr>
          <p:nvPr>
            <p:ph type="title"/>
          </p:nvPr>
        </p:nvSpPr>
        <p:spPr>
          <a:xfrm>
            <a:off x="558800" y="864234"/>
            <a:ext cx="1854200" cy="391160"/>
          </a:xfrm>
          <a:prstGeom prst="rect">
            <a:avLst/>
          </a:prstGeom>
        </p:spPr>
        <p:txBody>
          <a:bodyPr vert="horz" wrap="square" lIns="0" tIns="12700" rIns="0" bIns="0" rtlCol="0">
            <a:spAutoFit/>
          </a:bodyPr>
          <a:lstStyle/>
          <a:p>
            <a:pPr marL="12700">
              <a:lnSpc>
                <a:spcPct val="100000"/>
              </a:lnSpc>
              <a:spcBef>
                <a:spcPts val="100"/>
              </a:spcBef>
            </a:pPr>
            <a:r>
              <a:rPr sz="2400" b="0" dirty="0">
                <a:solidFill>
                  <a:srgbClr val="000000"/>
                </a:solidFill>
                <a:latin typeface="微软雅黑" panose="020B0503020204020204" pitchFamily="34" charset="-122"/>
                <a:cs typeface="微软雅黑" panose="020B0503020204020204" pitchFamily="34" charset="-122"/>
              </a:rPr>
              <a:t>五种环境条件</a:t>
            </a:r>
            <a:endParaRPr sz="2400">
              <a:latin typeface="微软雅黑" panose="020B0503020204020204" pitchFamily="34" charset="-122"/>
              <a:cs typeface="微软雅黑" panose="020B0503020204020204" pitchFamily="34" charset="-122"/>
            </a:endParaRPr>
          </a:p>
        </p:txBody>
      </p:sp>
      <p:graphicFrame>
        <p:nvGraphicFramePr>
          <p:cNvPr id="6" name="object 6"/>
          <p:cNvGraphicFramePr>
            <a:graphicFrameLocks noGrp="1"/>
          </p:cNvGraphicFramePr>
          <p:nvPr/>
        </p:nvGraphicFramePr>
        <p:xfrm>
          <a:off x="2234564" y="1319530"/>
          <a:ext cx="7012940" cy="4864100"/>
        </p:xfrm>
        <a:graphic>
          <a:graphicData uri="http://schemas.openxmlformats.org/drawingml/2006/table">
            <a:tbl>
              <a:tblPr firstRow="1" bandRow="1">
                <a:tableStyleId>{2D5ABB26-0587-4C30-8999-92F81FD0307C}</a:tableStyleId>
              </a:tblPr>
              <a:tblGrid>
                <a:gridCol w="2586990"/>
                <a:gridCol w="1038225"/>
                <a:gridCol w="1684655"/>
                <a:gridCol w="1684020"/>
              </a:tblGrid>
              <a:tr h="485140">
                <a:tc>
                  <a:txBody>
                    <a:bodyPr/>
                    <a:lstStyle/>
                    <a:p>
                      <a:pPr marL="635" algn="ctr">
                        <a:lnSpc>
                          <a:spcPct val="100000"/>
                        </a:lnSpc>
                        <a:spcBef>
                          <a:spcPts val="1040"/>
                        </a:spcBef>
                      </a:pPr>
                      <a:r>
                        <a:rPr sz="1400" dirty="0">
                          <a:latin typeface="微软雅黑" panose="020B0503020204020204" pitchFamily="34" charset="-122"/>
                          <a:cs typeface="微软雅黑" panose="020B0503020204020204" pitchFamily="34" charset="-122"/>
                        </a:rPr>
                        <a:t>环境条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符</a:t>
                      </a:r>
                      <a:r>
                        <a:rPr sz="1400" spc="5" dirty="0">
                          <a:latin typeface="微软雅黑" panose="020B0503020204020204" pitchFamily="34" charset="-122"/>
                          <a:cs typeface="微软雅黑" panose="020B0503020204020204" pitchFamily="34" charset="-122"/>
                        </a:rPr>
                        <a:t>号</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分</a:t>
                      </a:r>
                      <a:r>
                        <a:rPr sz="1400" spc="5" dirty="0">
                          <a:latin typeface="微软雅黑" panose="020B0503020204020204" pitchFamily="34" charset="-122"/>
                          <a:cs typeface="微软雅黑" panose="020B0503020204020204" pitchFamily="34" charset="-122"/>
                        </a:rPr>
                        <a:t>类</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marL="635" algn="ctr">
                        <a:lnSpc>
                          <a:spcPts val="1650"/>
                        </a:lnSpc>
                      </a:pPr>
                      <a:r>
                        <a:rPr sz="1400" dirty="0">
                          <a:latin typeface="微软雅黑" panose="020B0503020204020204" pitchFamily="34" charset="-122"/>
                          <a:cs typeface="微软雅黑" panose="020B0503020204020204" pitchFamily="34" charset="-122"/>
                        </a:rPr>
                        <a:t>符</a:t>
                      </a:r>
                      <a:r>
                        <a:rPr sz="1400" spc="5" dirty="0">
                          <a:latin typeface="微软雅黑" panose="020B0503020204020204" pitchFamily="34" charset="-122"/>
                          <a:cs typeface="微软雅黑" panose="020B0503020204020204" pitchFamily="34" charset="-122"/>
                        </a:rPr>
                        <a:t>号</a:t>
                      </a:r>
                      <a:endParaRPr sz="14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39">
                <a:tc>
                  <a:txBody>
                    <a:bodyPr/>
                    <a:lstStyle/>
                    <a:p>
                      <a:pPr marL="635" algn="ctr">
                        <a:lnSpc>
                          <a:spcPct val="100000"/>
                        </a:lnSpc>
                        <a:spcBef>
                          <a:spcPts val="1040"/>
                        </a:spcBef>
                      </a:pPr>
                      <a:r>
                        <a:rPr sz="1400" dirty="0">
                          <a:latin typeface="微软雅黑" panose="020B0503020204020204" pitchFamily="34" charset="-122"/>
                          <a:cs typeface="微软雅黑" panose="020B0503020204020204" pitchFamily="34" charset="-122"/>
                        </a:rPr>
                        <a:t>气候环境条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K</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39">
                <a:tc rowSpan="3">
                  <a:txBody>
                    <a:bodyPr/>
                    <a:lstStyle/>
                    <a:p>
                      <a:pPr>
                        <a:lnSpc>
                          <a:spcPct val="100000"/>
                        </a:lnSpc>
                      </a:pPr>
                      <a:endParaRPr sz="1800">
                        <a:latin typeface="Times New Roman" panose="02020603050405020304"/>
                        <a:cs typeface="Times New Roman" panose="02020603050405020304"/>
                      </a:endParaRPr>
                    </a:p>
                    <a:p>
                      <a:pPr>
                        <a:lnSpc>
                          <a:spcPct val="100000"/>
                        </a:lnSpc>
                        <a:spcBef>
                          <a:spcPts val="30"/>
                        </a:spcBef>
                      </a:pPr>
                      <a:endParaRPr sz="2400">
                        <a:latin typeface="Times New Roman" panose="02020603050405020304"/>
                        <a:cs typeface="Times New Roman" panose="02020603050405020304"/>
                      </a:endParaRPr>
                    </a:p>
                    <a:p>
                      <a:pPr marL="582295">
                        <a:lnSpc>
                          <a:spcPct val="100000"/>
                        </a:lnSpc>
                      </a:pPr>
                      <a:r>
                        <a:rPr sz="1400" dirty="0">
                          <a:latin typeface="微软雅黑" panose="020B0503020204020204" pitchFamily="34" charset="-122"/>
                          <a:cs typeface="微软雅黑" panose="020B0503020204020204" pitchFamily="34" charset="-122"/>
                        </a:rPr>
                        <a:t>特殊气候环境条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rowSpan="3">
                  <a:txBody>
                    <a:bodyPr/>
                    <a:lstStyle/>
                    <a:p>
                      <a:pPr>
                        <a:lnSpc>
                          <a:spcPct val="100000"/>
                        </a:lnSpc>
                      </a:pPr>
                      <a:endParaRPr sz="1800">
                        <a:latin typeface="Times New Roman" panose="02020603050405020304"/>
                        <a:cs typeface="Times New Roman" panose="02020603050405020304"/>
                      </a:endParaRPr>
                    </a:p>
                    <a:p>
                      <a:pPr>
                        <a:lnSpc>
                          <a:spcPct val="100000"/>
                        </a:lnSpc>
                        <a:spcBef>
                          <a:spcPts val="30"/>
                        </a:spcBef>
                      </a:pPr>
                      <a:endParaRPr sz="2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Z</a:t>
                      </a:r>
                      <a:endParaRPr sz="14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热辐</a:t>
                      </a:r>
                      <a:r>
                        <a:rPr sz="1400" spc="5" dirty="0">
                          <a:latin typeface="微软雅黑" panose="020B0503020204020204" pitchFamily="34" charset="-122"/>
                          <a:cs typeface="微软雅黑" panose="020B0503020204020204" pitchFamily="34" charset="-122"/>
                        </a:rPr>
                        <a:t>射</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marL="635" algn="ctr">
                        <a:lnSpc>
                          <a:spcPct val="100000"/>
                        </a:lnSpc>
                      </a:pPr>
                      <a:r>
                        <a:rPr sz="1400" dirty="0">
                          <a:latin typeface="微软雅黑" panose="020B0503020204020204" pitchFamily="34" charset="-122"/>
                          <a:cs typeface="微软雅黑" panose="020B0503020204020204" pitchFamily="34" charset="-122"/>
                        </a:rPr>
                        <a:t>Zh</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39">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周围空气运</a:t>
                      </a:r>
                      <a:r>
                        <a:rPr sz="1400" spc="5" dirty="0">
                          <a:latin typeface="微软雅黑" panose="020B0503020204020204" pitchFamily="34" charset="-122"/>
                          <a:cs typeface="微软雅黑" panose="020B0503020204020204" pitchFamily="34" charset="-122"/>
                        </a:rPr>
                        <a:t>动</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Za</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39">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降雨以外的</a:t>
                      </a:r>
                      <a:r>
                        <a:rPr sz="1400" spc="5" dirty="0">
                          <a:latin typeface="微软雅黑" panose="020B0503020204020204" pitchFamily="34" charset="-122"/>
                          <a:cs typeface="微软雅黑" panose="020B0503020204020204" pitchFamily="34" charset="-122"/>
                        </a:rPr>
                        <a:t>水</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Zw</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40">
                <a:tc>
                  <a:txBody>
                    <a:bodyPr/>
                    <a:lstStyle/>
                    <a:p>
                      <a:pPr marL="635" algn="ctr">
                        <a:lnSpc>
                          <a:spcPct val="100000"/>
                        </a:lnSpc>
                        <a:spcBef>
                          <a:spcPts val="1040"/>
                        </a:spcBef>
                      </a:pPr>
                      <a:r>
                        <a:rPr sz="1400" dirty="0">
                          <a:latin typeface="微软雅黑" panose="020B0503020204020204" pitchFamily="34" charset="-122"/>
                          <a:cs typeface="微软雅黑" panose="020B0503020204020204" pitchFamily="34" charset="-122"/>
                        </a:rPr>
                        <a:t>生物环境条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B</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39">
                <a:tc rowSpan="3">
                  <a:txBody>
                    <a:bodyPr/>
                    <a:lstStyle/>
                    <a:p>
                      <a:pPr>
                        <a:lnSpc>
                          <a:spcPct val="100000"/>
                        </a:lnSpc>
                      </a:pPr>
                      <a:endParaRPr sz="1800">
                        <a:latin typeface="Times New Roman" panose="02020603050405020304"/>
                        <a:cs typeface="Times New Roman" panose="02020603050405020304"/>
                      </a:endParaRPr>
                    </a:p>
                    <a:p>
                      <a:pPr>
                        <a:lnSpc>
                          <a:spcPct val="100000"/>
                        </a:lnSpc>
                        <a:spcBef>
                          <a:spcPts val="30"/>
                        </a:spcBef>
                      </a:pPr>
                      <a:endParaRPr sz="2400">
                        <a:latin typeface="Times New Roman" panose="02020603050405020304"/>
                        <a:cs typeface="Times New Roman" panose="02020603050405020304"/>
                      </a:endParaRPr>
                    </a:p>
                    <a:p>
                      <a:pPr marL="404495">
                        <a:lnSpc>
                          <a:spcPct val="100000"/>
                        </a:lnSpc>
                      </a:pPr>
                      <a:r>
                        <a:rPr sz="1400" dirty="0">
                          <a:latin typeface="微软雅黑" panose="020B0503020204020204" pitchFamily="34" charset="-122"/>
                          <a:cs typeface="微软雅黑" panose="020B0503020204020204" pitchFamily="34" charset="-122"/>
                        </a:rPr>
                        <a:t>化学活性物质环境条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rowSpan="3">
                  <a:txBody>
                    <a:bodyPr/>
                    <a:lstStyle/>
                    <a:p>
                      <a:pPr>
                        <a:lnSpc>
                          <a:spcPct val="100000"/>
                        </a:lnSpc>
                      </a:pPr>
                      <a:endParaRPr sz="1800">
                        <a:latin typeface="Times New Roman" panose="02020603050405020304"/>
                        <a:cs typeface="Times New Roman" panose="02020603050405020304"/>
                      </a:endParaRPr>
                    </a:p>
                    <a:p>
                      <a:pPr>
                        <a:lnSpc>
                          <a:spcPct val="100000"/>
                        </a:lnSpc>
                        <a:spcBef>
                          <a:spcPts val="30"/>
                        </a:spcBef>
                      </a:pPr>
                      <a:endParaRPr sz="2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C</a:t>
                      </a:r>
                      <a:endParaRPr sz="1400">
                        <a:latin typeface="微软雅黑" panose="020B0503020204020204" pitchFamily="34" charset="-122"/>
                        <a:cs typeface="微软雅黑" panose="020B0503020204020204" pitchFamily="34" charset="-122"/>
                      </a:endParaRPr>
                    </a:p>
                  </a:txBody>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轻腐蚀条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C2</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39">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中等腐蚀条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C3</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39">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vMerge="1">
                  <a:tcPr marL="0" marR="0" marT="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强腐蚀条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C4</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r h="485139">
                <a:tc>
                  <a:txBody>
                    <a:bodyPr/>
                    <a:lstStyle/>
                    <a:p>
                      <a:pPr marL="635" algn="ctr">
                        <a:lnSpc>
                          <a:spcPct val="100000"/>
                        </a:lnSpc>
                        <a:spcBef>
                          <a:spcPts val="1040"/>
                        </a:spcBef>
                      </a:pPr>
                      <a:r>
                        <a:rPr sz="1400" dirty="0">
                          <a:latin typeface="微软雅黑" panose="020B0503020204020204" pitchFamily="34" charset="-122"/>
                          <a:cs typeface="微软雅黑" panose="020B0503020204020204" pitchFamily="34" charset="-122"/>
                        </a:rPr>
                        <a:t>机械活性物质环境条</a:t>
                      </a:r>
                      <a:r>
                        <a:rPr sz="1400" spc="5" dirty="0">
                          <a:latin typeface="微软雅黑" panose="020B0503020204020204" pitchFamily="34" charset="-122"/>
                          <a:cs typeface="微软雅黑" panose="020B0503020204020204" pitchFamily="34" charset="-122"/>
                        </a:rPr>
                        <a:t>件</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S</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gn="ctr">
                        <a:lnSpc>
                          <a:spcPct val="100000"/>
                        </a:lnSpc>
                        <a:spcBef>
                          <a:spcPts val="1040"/>
                        </a:spcBef>
                      </a:pPr>
                      <a:r>
                        <a:rPr sz="1400" dirty="0">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txBody>
                  <a:tcPr marL="0" marR="0" marT="132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c>
                  <a:txBody>
                    <a:bodyPr/>
                    <a:lstStyle/>
                    <a:p>
                      <a:pPr>
                        <a:lnSpc>
                          <a:spcPct val="100000"/>
                        </a:lnSpc>
                        <a:spcBef>
                          <a:spcPts val="40"/>
                        </a:spcBef>
                      </a:pPr>
                      <a:endParaRPr sz="1400">
                        <a:latin typeface="Times New Roman" panose="02020603050405020304"/>
                        <a:cs typeface="Times New Roman" panose="02020603050405020304"/>
                      </a:endParaRPr>
                    </a:p>
                    <a:p>
                      <a:pPr algn="ctr">
                        <a:lnSpc>
                          <a:spcPct val="100000"/>
                        </a:lnSpc>
                      </a:pPr>
                      <a:r>
                        <a:rPr sz="1400" dirty="0">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txBody>
                  <a:tcPr marL="0" marR="0" marT="5080" marB="0">
                    <a:lnL w="12700">
                      <a:solidFill>
                        <a:srgbClr val="070000"/>
                      </a:solidFill>
                      <a:prstDash val="solid"/>
                    </a:lnL>
                    <a:lnR w="12700">
                      <a:solidFill>
                        <a:srgbClr val="070000"/>
                      </a:solidFill>
                      <a:prstDash val="solid"/>
                    </a:lnR>
                    <a:lnT w="12700">
                      <a:solidFill>
                        <a:srgbClr val="070000"/>
                      </a:solidFill>
                      <a:prstDash val="solid"/>
                    </a:lnT>
                    <a:lnB w="12700">
                      <a:solidFill>
                        <a:srgbClr val="070000"/>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99057" y="2637000"/>
            <a:ext cx="5900943" cy="1445260"/>
          </a:xfrm>
          <a:prstGeom prst="rect">
            <a:avLst/>
          </a:prstGeom>
          <a:noFill/>
        </p:spPr>
        <p:txBody>
          <a:bodyPr wrap="square" rtlCol="0">
            <a:spAutoFit/>
          </a:bodyPr>
          <a:lstStyle/>
          <a:p>
            <a:pPr algn="r"/>
            <a:r>
              <a:rPr lang="zh-CN" altLang="en-US" sz="4400" b="1" dirty="0">
                <a:solidFill>
                  <a:srgbClr val="008AC0"/>
                </a:solidFill>
                <a:latin typeface="微软雅黑" panose="020B0503020204020204" pitchFamily="34" charset="-122"/>
                <a:ea typeface="微软雅黑" panose="020B0503020204020204" pitchFamily="34" charset="-122"/>
              </a:rPr>
              <a:t>感谢聆听</a:t>
            </a:r>
            <a:endParaRPr lang="en-US" altLang="zh-CN" sz="4400" b="1" dirty="0">
              <a:solidFill>
                <a:srgbClr val="008AC0"/>
              </a:solidFill>
              <a:latin typeface="微软雅黑" panose="020B0503020204020204" pitchFamily="34" charset="-122"/>
              <a:ea typeface="微软雅黑" panose="020B0503020204020204" pitchFamily="34" charset="-122"/>
            </a:endParaRPr>
          </a:p>
          <a:p>
            <a:pPr algn="r"/>
            <a:r>
              <a:rPr lang="en-US" altLang="zh-CN" sz="4400" b="1" dirty="0">
                <a:solidFill>
                  <a:srgbClr val="008AC0"/>
                </a:solidFill>
                <a:latin typeface="微软雅黑" panose="020B0503020204020204" pitchFamily="34" charset="-122"/>
                <a:ea typeface="微软雅黑" panose="020B0503020204020204" pitchFamily="34" charset="-122"/>
              </a:rPr>
              <a:t>THANKS</a:t>
            </a:r>
            <a:endParaRPr lang="en-US" altLang="zh-CN" sz="4400" b="1" dirty="0">
              <a:solidFill>
                <a:srgbClr val="008A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9F754DE-2CAD-44b6-B708-469DEB6407EB-1" descr="C:/Users/Administrator/AppData/Local/Temp/wpp.frdCTUwpp"/>
          <p:cNvPicPr>
            <a:picLocks noChangeAspect="1"/>
          </p:cNvPicPr>
          <p:nvPr/>
        </p:nvPicPr>
        <p:blipFill>
          <a:blip r:embed="rId1"/>
          <a:stretch>
            <a:fillRect/>
          </a:stretch>
        </p:blipFill>
        <p:spPr>
          <a:xfrm>
            <a:off x="0" y="403983"/>
            <a:ext cx="10032365" cy="6263005"/>
          </a:xfrm>
          <a:prstGeom prst="rect">
            <a:avLst/>
          </a:prstGeom>
        </p:spPr>
      </p:pic>
      <p:sp>
        <p:nvSpPr>
          <p:cNvPr id="5" name="矩形 4"/>
          <p:cNvSpPr/>
          <p:nvPr/>
        </p:nvSpPr>
        <p:spPr>
          <a:xfrm>
            <a:off x="8888095" y="2069783"/>
            <a:ext cx="2520000" cy="460375"/>
          </a:xfrm>
          <a:prstGeom prst="rect">
            <a:avLst/>
          </a:prstGeom>
          <a:ln>
            <a:noFill/>
            <a:prstDash val="dash"/>
          </a:ln>
        </p:spPr>
        <p:txBody>
          <a:bodyPr wrap="square">
            <a:spAutoFit/>
          </a:bodyPr>
          <a:lstStyle/>
          <a:p>
            <a:pPr>
              <a:lnSpc>
                <a:spcPct val="150000"/>
              </a:lnSpc>
              <a:spcBef>
                <a:spcPct val="50000"/>
              </a:spcBef>
            </a:pPr>
            <a:r>
              <a:rPr lang="en-US" altLang="zh-CN" sz="1600" dirty="0">
                <a:solidFill>
                  <a:srgbClr val="FF0000"/>
                </a:solidFill>
                <a:latin typeface="微软雅黑" panose="020B0503020204020204" pitchFamily="34" charset="-122"/>
                <a:ea typeface="微软雅黑" panose="020B0503020204020204" pitchFamily="34" charset="-122"/>
                <a:sym typeface="+mn-ea"/>
              </a:rPr>
              <a:t> </a:t>
            </a:r>
            <a:r>
              <a:rPr lang="zh-CN" altLang="en-US" sz="1600" dirty="0">
                <a:solidFill>
                  <a:srgbClr val="FF0000"/>
                </a:solidFill>
                <a:latin typeface="微软雅黑" panose="020B0503020204020204" pitchFamily="34" charset="-122"/>
                <a:ea typeface="微软雅黑" panose="020B0503020204020204" pitchFamily="34" charset="-122"/>
                <a:sym typeface="+mn-ea"/>
              </a:rPr>
              <a:t>可燃气体探测器探测</a:t>
            </a:r>
            <a:endParaRPr lang="zh-CN" altLang="en-US" sz="1600" dirty="0">
              <a:solidFill>
                <a:srgbClr val="FF0000"/>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8283575" y="3486150"/>
            <a:ext cx="2520000" cy="1198880"/>
          </a:xfrm>
          <a:prstGeom prst="rect">
            <a:avLst/>
          </a:prstGeom>
          <a:ln>
            <a:noFill/>
            <a:prstDash val="dash"/>
          </a:ln>
        </p:spPr>
        <p:txBody>
          <a:bodyPr wrap="square">
            <a:spAutoFit/>
          </a:bodyPr>
          <a:lstStyle/>
          <a:p>
            <a:pPr>
              <a:lnSpc>
                <a:spcPct val="150000"/>
              </a:lnSpc>
              <a:spcBef>
                <a:spcPct val="50000"/>
              </a:spcBef>
            </a:pPr>
            <a:r>
              <a:rPr sz="1600" dirty="0">
                <a:solidFill>
                  <a:srgbClr val="FF0000"/>
                </a:solidFill>
                <a:latin typeface="微软雅黑" panose="020B0503020204020204" pitchFamily="34" charset="-122"/>
                <a:ea typeface="微软雅黑" panose="020B0503020204020204" pitchFamily="34" charset="-122"/>
                <a:sym typeface="+mn-ea"/>
              </a:rPr>
              <a:t>控制电火源的方式主要是加强电气线路管理，选用防爆电气设备</a:t>
            </a:r>
            <a:endParaRPr sz="1600" dirty="0">
              <a:solidFill>
                <a:srgbClr val="FF0000"/>
              </a:solidFill>
              <a:latin typeface="微软雅黑" panose="020B0503020204020204" pitchFamily="34" charset="-122"/>
              <a:ea typeface="微软雅黑" panose="020B0503020204020204" pitchFamily="34" charset="-122"/>
              <a:sym typeface="+mn-ea"/>
            </a:endParaRPr>
          </a:p>
        </p:txBody>
      </p:sp>
      <p:sp>
        <p:nvSpPr>
          <p:cNvPr id="8" name="右箭头标注 7"/>
          <p:cNvSpPr/>
          <p:nvPr/>
        </p:nvSpPr>
        <p:spPr>
          <a:xfrm>
            <a:off x="7710805" y="2120900"/>
            <a:ext cx="1120140" cy="358140"/>
          </a:xfrm>
          <a:prstGeom prst="rightArrowCallout">
            <a:avLst/>
          </a:prstGeom>
          <a:noFill/>
          <a:ln>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标注 8"/>
          <p:cNvSpPr/>
          <p:nvPr/>
        </p:nvSpPr>
        <p:spPr>
          <a:xfrm>
            <a:off x="7074535" y="3906520"/>
            <a:ext cx="1120140" cy="358140"/>
          </a:xfrm>
          <a:prstGeom prst="rightArrowCallout">
            <a:avLst/>
          </a:prstGeom>
          <a:noFill/>
          <a:ln>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占位符 17"/>
          <p:cNvSpPr>
            <a:spLocks noGrp="1"/>
          </p:cNvSpPr>
          <p:nvPr>
            <p:ph type="body" sz="quarter" idx="10"/>
          </p:nvPr>
        </p:nvSpPr>
        <p:spPr/>
        <p:txBody>
          <a:bodyPr/>
          <a:lstStyle/>
          <a:p>
            <a:r>
              <a:rPr lang="zh-CN" altLang="en-US"/>
              <a:t>典型防爆技术</a:t>
            </a:r>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930" y="403983"/>
            <a:ext cx="280109" cy="280109"/>
          </a:xfrm>
          <a:prstGeom prst="rect">
            <a:avLst/>
          </a:prstGeom>
        </p:spPr>
      </p:pic>
      <p:pic>
        <p:nvPicPr>
          <p:cNvPr id="3" name="图片 2"/>
          <p:cNvPicPr/>
          <p:nvPr userDrawn="1"/>
        </p:nvPicPr>
        <p:blipFill>
          <a:blip r:embed="rId3" cstate="print">
            <a:extLst>
              <a:ext uri="{28A0092B-C50C-407E-A947-70E740481C1C}">
                <a14:useLocalDpi xmlns:a14="http://schemas.microsoft.com/office/drawing/2010/main" val="0"/>
              </a:ext>
            </a:extLst>
          </a:blip>
          <a:stretch>
            <a:fillRect/>
          </a:stretch>
        </p:blipFill>
        <p:spPr>
          <a:xfrm>
            <a:off x="9305644" y="0"/>
            <a:ext cx="2086082" cy="720000"/>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1719" y="155202"/>
            <a:ext cx="1593932" cy="409596"/>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防爆电气设备设置场所</a:t>
            </a:r>
            <a:endParaRPr lang="zh-CN" altLang="en-US" dirty="0"/>
          </a:p>
        </p:txBody>
      </p:sp>
      <p:sp>
        <p:nvSpPr>
          <p:cNvPr id="4" name="矩形 3"/>
          <p:cNvSpPr/>
          <p:nvPr/>
        </p:nvSpPr>
        <p:spPr>
          <a:xfrm>
            <a:off x="762453" y="1162050"/>
            <a:ext cx="10800000" cy="1337945"/>
          </a:xfrm>
          <a:prstGeom prst="rect">
            <a:avLst/>
          </a:prstGeom>
        </p:spPr>
        <p:txBody>
          <a:bodyPr wrap="square">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依据</a:t>
            </a:r>
            <a:r>
              <a:rPr lang="en-US" altLang="zh-CN" sz="1800" b="1" dirty="0">
                <a:solidFill>
                  <a:srgbClr val="008AC0"/>
                </a:solidFill>
                <a:latin typeface="微软雅黑" panose="020B0503020204020204" pitchFamily="34" charset="-122"/>
                <a:ea typeface="微软雅黑" panose="020B0503020204020204" pitchFamily="34" charset="-122"/>
              </a:rPr>
              <a:t>GB50058《</a:t>
            </a:r>
            <a:r>
              <a:rPr lang="zh-CN" altLang="en-US" sz="1800" b="1" dirty="0">
                <a:solidFill>
                  <a:srgbClr val="008AC0"/>
                </a:solidFill>
                <a:latin typeface="微软雅黑" panose="020B0503020204020204" pitchFamily="34" charset="-122"/>
                <a:ea typeface="微软雅黑" panose="020B0503020204020204" pitchFamily="34" charset="-122"/>
              </a:rPr>
              <a:t>爆炸性危险环境电力装置设计规范</a:t>
            </a:r>
            <a:r>
              <a:rPr lang="en-US" altLang="zh-CN" sz="1800" b="1" dirty="0">
                <a:solidFill>
                  <a:srgbClr val="008AC0"/>
                </a:solidFill>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的规定</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在生产、加工、处理、转运或贮存过程中出现或可能出现下列爆炸性气体混合物环境之一时，应进行爆炸性气体环境的电力装置设计。</a:t>
            </a:r>
            <a:endParaRPr lang="en-US" altLang="zh-CN" sz="1800" dirty="0">
              <a:latin typeface="微软雅黑" panose="020B0503020204020204" pitchFamily="34" charset="-122"/>
              <a:ea typeface="微软雅黑" panose="020B0503020204020204" pitchFamily="34" charset="-122"/>
            </a:endParaRPr>
          </a:p>
        </p:txBody>
      </p:sp>
      <p:sp>
        <p:nvSpPr>
          <p:cNvPr id="3" name="矩形 2"/>
          <p:cNvSpPr/>
          <p:nvPr/>
        </p:nvSpPr>
        <p:spPr>
          <a:xfrm>
            <a:off x="762453" y="2514185"/>
            <a:ext cx="10800000" cy="1568450"/>
          </a:xfrm>
          <a:prstGeom prst="rect">
            <a:avLst/>
          </a:prstGeom>
        </p:spPr>
        <p:txBody>
          <a:bodyPr wrap="square">
            <a:spAutoFit/>
          </a:bodyPr>
          <a:lstStyle/>
          <a:p>
            <a:pPr marL="285750" indent="-285750">
              <a:lnSpc>
                <a:spcPct val="150000"/>
              </a:lnSpc>
              <a:buClr>
                <a:schemeClr val="accent5"/>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在大气条件下，可燃气体与空气混合形成爆炸性气体混合物</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Clr>
                <a:schemeClr val="accent5"/>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闪点低于或等于环境温度的可燃液体的蒸汽或薄雾与空气混合形成爆炸性气体混合物</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Clr>
                <a:schemeClr val="accent5"/>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在物料操作温度高于可燃液体闪点的情况下，当可燃液体有可能泄漏时，可燃液体的蒸汽或薄雾与空气混合形成爆炸性气体混合物</a:t>
            </a:r>
            <a:endParaRPr lang="zh-CN" altLang="en-US" sz="1600" dirty="0">
              <a:latin typeface="微软雅黑" panose="020B0503020204020204" pitchFamily="34" charset="-122"/>
              <a:ea typeface="微软雅黑" panose="020B0503020204020204" pitchFamily="34" charset="-122"/>
            </a:endParaRPr>
          </a:p>
        </p:txBody>
      </p:sp>
      <p:sp>
        <p:nvSpPr>
          <p:cNvPr id="5" name="矩形 4"/>
          <p:cNvSpPr/>
          <p:nvPr/>
        </p:nvSpPr>
        <p:spPr>
          <a:xfrm>
            <a:off x="762453" y="4553442"/>
            <a:ext cx="10800000" cy="874407"/>
          </a:xfrm>
          <a:prstGeom prst="rect">
            <a:avLst/>
          </a:prstGeom>
        </p:spPr>
        <p:txBody>
          <a:bodyPr wrap="square">
            <a:spAutoFit/>
          </a:bodyPr>
          <a:lstStyle/>
          <a:p>
            <a:pPr>
              <a:lnSpc>
                <a:spcPct val="150000"/>
              </a:lnSpc>
              <a:buClr>
                <a:schemeClr val="accent5"/>
              </a:buClr>
            </a:pPr>
            <a:r>
              <a:rPr lang="zh-CN" altLang="en-US" sz="1800" dirty="0">
                <a:latin typeface="微软雅黑" panose="020B0503020204020204" pitchFamily="34" charset="-122"/>
                <a:ea typeface="微软雅黑" panose="020B0503020204020204" pitchFamily="34" charset="-122"/>
              </a:rPr>
              <a:t>在生产、加工、处理、转运或贮存过程中出现或可能出现 可燃性粉尘与空气形成的爆炸性粉尘混合物环境时，应进行爆炸件粉尘环境的电力装置设计。</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5"/>
          <p:cNvSpPr txBox="1"/>
          <p:nvPr/>
        </p:nvSpPr>
        <p:spPr>
          <a:xfrm>
            <a:off x="509531" y="966466"/>
            <a:ext cx="11160000" cy="506730"/>
          </a:xfrm>
          <a:prstGeom prst="rect">
            <a:avLst/>
          </a:prstGeom>
          <a:noFill/>
        </p:spPr>
        <p:txBody>
          <a:bodyPr wrap="square" rtlCol="0">
            <a:spAutoFit/>
          </a:bodyPr>
          <a:lstStyle/>
          <a:p>
            <a:pPr>
              <a:lnSpc>
                <a:spcPct val="150000"/>
              </a:lnSpc>
            </a:pPr>
            <a:r>
              <a:rPr lang="zh-CN" altLang="en-US" sz="1800" b="1" dirty="0">
                <a:solidFill>
                  <a:srgbClr val="008AC0"/>
                </a:solidFill>
                <a:latin typeface="微软雅黑" panose="020B0503020204020204" pitchFamily="34" charset="-122"/>
                <a:ea typeface="微软雅黑" panose="020B0503020204020204" pitchFamily="34" charset="-122"/>
              </a:rPr>
              <a:t>引燃温度</a:t>
            </a:r>
            <a:r>
              <a:rPr lang="zh-CN" altLang="en-US" sz="18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可燃性气体或蒸气与空气形成的混合物，在规定条件下被热表面引燃的</a:t>
            </a:r>
            <a:r>
              <a:rPr lang="zh-CN" altLang="en-US" sz="1600" dirty="0">
                <a:solidFill>
                  <a:srgbClr val="FF0000"/>
                </a:solidFill>
                <a:latin typeface="微软雅黑" panose="020B0503020204020204" pitchFamily="34" charset="-122"/>
                <a:ea typeface="微软雅黑" panose="020B0503020204020204" pitchFamily="34" charset="-122"/>
              </a:rPr>
              <a:t>最低温度</a:t>
            </a:r>
            <a:r>
              <a:rPr lang="zh-CN" altLang="en-US" sz="1600" dirty="0">
                <a:latin typeface="微软雅黑" panose="020B0503020204020204" pitchFamily="34" charset="-122"/>
                <a:ea typeface="微软雅黑" panose="020B0503020204020204" pitchFamily="34" charset="-122"/>
              </a:rPr>
              <a:t>。（最高等级</a:t>
            </a:r>
            <a:r>
              <a:rPr lang="en-US" altLang="zh-CN" sz="1600" dirty="0">
                <a:latin typeface="微软雅黑" panose="020B0503020204020204" pitchFamily="34" charset="-122"/>
                <a:ea typeface="微软雅黑" panose="020B0503020204020204" pitchFamily="34" charset="-122"/>
              </a:rPr>
              <a:t>80℃</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7" name="TextBox 10"/>
          <p:cNvSpPr txBox="1"/>
          <p:nvPr/>
        </p:nvSpPr>
        <p:spPr>
          <a:xfrm>
            <a:off x="509531" y="1710686"/>
            <a:ext cx="11160000" cy="875665"/>
          </a:xfrm>
          <a:prstGeom prst="rect">
            <a:avLst/>
          </a:prstGeom>
          <a:noFill/>
        </p:spPr>
        <p:txBody>
          <a:bodyPr wrap="square" rtlCol="0">
            <a:spAutoFit/>
          </a:bodyPr>
          <a:lstStyle/>
          <a:p>
            <a:pPr>
              <a:lnSpc>
                <a:spcPct val="150000"/>
              </a:lnSpc>
            </a:pPr>
            <a:r>
              <a:rPr lang="zh-CN" altLang="en-US" sz="1800" b="1" dirty="0">
                <a:solidFill>
                  <a:srgbClr val="008AC0"/>
                </a:solidFill>
                <a:latin typeface="微软雅黑" panose="020B0503020204020204" pitchFamily="34" charset="-122"/>
                <a:ea typeface="微软雅黑" panose="020B0503020204020204" pitchFamily="34" charset="-122"/>
                <a:cs typeface="微软雅黑" panose="020B0503020204020204" pitchFamily="34" charset="-122"/>
              </a:rPr>
              <a:t>爆炸下限</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LEL:LOWER EXPLOSIVE LIMIT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可燃气体、蒸气或薄雾在空气中形成爆炸性气体混合物的</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最低浓度</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。空气中的可燃性气体或者蒸气的浓度低于该浓度（也就是说某种爆炸性气体的爆炸下限浓度），则气体环境就不能形成爆炸。</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extBox 11"/>
          <p:cNvSpPr txBox="1"/>
          <p:nvPr/>
        </p:nvSpPr>
        <p:spPr>
          <a:xfrm>
            <a:off x="509531" y="2823841"/>
            <a:ext cx="11160000" cy="875665"/>
          </a:xfrm>
          <a:prstGeom prst="rect">
            <a:avLst/>
          </a:prstGeom>
          <a:noFill/>
        </p:spPr>
        <p:txBody>
          <a:bodyPr wrap="square" rtlCol="0">
            <a:spAutoFit/>
          </a:bodyPr>
          <a:lstStyle/>
          <a:p>
            <a:pPr>
              <a:lnSpc>
                <a:spcPct val="150000"/>
              </a:lnSpc>
            </a:pPr>
            <a:r>
              <a:rPr lang="zh-CN" altLang="en-US" sz="1800" b="1" dirty="0">
                <a:solidFill>
                  <a:srgbClr val="008AC0"/>
                </a:solidFill>
                <a:latin typeface="微软雅黑" panose="020B0503020204020204" pitchFamily="34" charset="-122"/>
                <a:ea typeface="微软雅黑" panose="020B0503020204020204" pitchFamily="34" charset="-122"/>
                <a:cs typeface="微软雅黑" panose="020B0503020204020204" pitchFamily="34" charset="-122"/>
              </a:rPr>
              <a:t>爆炸上限</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UEL:UPPER EXPLOSIVE LIMIT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可燃气体、蒸气或薄雾在空气中形成爆炸性气体混合物的</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最高浓度</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。空气中的可燃性气体或者蒸气的浓度高于该浓度（也就是说某种爆炸性气体的爆炸上限浓度），则气体环境就不能形成爆炸。</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extBox 7"/>
          <p:cNvSpPr txBox="1"/>
          <p:nvPr/>
        </p:nvSpPr>
        <p:spPr>
          <a:xfrm>
            <a:off x="509531" y="5836916"/>
            <a:ext cx="11160000" cy="460375"/>
          </a:xfrm>
          <a:prstGeom prst="rect">
            <a:avLst/>
          </a:prstGeom>
          <a:noFill/>
        </p:spPr>
        <p:txBody>
          <a:bodyPr wrap="square" rtlCol="0">
            <a:spAutoFit/>
          </a:bodyPr>
          <a:lstStyle/>
          <a:p>
            <a:pPr>
              <a:lnSpc>
                <a:spcPct val="150000"/>
              </a:lnSpc>
            </a:pPr>
            <a:r>
              <a:rPr lang="zh-CN" altLang="en-US" sz="1600" i="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注：是蒸气不是蒸汽！</a:t>
            </a:r>
            <a:r>
              <a:rPr lang="en-US" altLang="zh-CN" sz="1600" i="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i="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爆炸性粉尘环境也是有爆炸极限范围的！</a:t>
            </a:r>
            <a:endParaRPr lang="en-US" altLang="zh-CN" sz="1600" i="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Box 6"/>
          <p:cNvSpPr txBox="1"/>
          <p:nvPr/>
        </p:nvSpPr>
        <p:spPr>
          <a:xfrm>
            <a:off x="509531" y="3936996"/>
            <a:ext cx="11160000" cy="1614805"/>
          </a:xfrm>
          <a:prstGeom prst="rect">
            <a:avLst/>
          </a:prstGeom>
          <a:noFill/>
        </p:spPr>
        <p:txBody>
          <a:bodyPr wrap="square" rtlCol="0">
            <a:spAutoFit/>
          </a:bodyPr>
          <a:lstStyle/>
          <a:p>
            <a:pPr>
              <a:lnSpc>
                <a:spcPct val="150000"/>
              </a:lnSpc>
            </a:pPr>
            <a:r>
              <a:rPr lang="zh-CN" altLang="en-US" sz="1800" b="1" dirty="0">
                <a:solidFill>
                  <a:srgbClr val="008AC0"/>
                </a:solidFill>
                <a:latin typeface="微软雅黑" panose="020B0503020204020204" pitchFamily="34" charset="-122"/>
                <a:ea typeface="微软雅黑" panose="020B0503020204020204" pitchFamily="34" charset="-122"/>
                <a:cs typeface="微软雅黑" panose="020B0503020204020204" pitchFamily="34" charset="-122"/>
              </a:rPr>
              <a:t>气体探测器</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，一般情况分为两个报警级别：</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爆炸下限浓度的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（可燃气体的</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一级报警</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设定值应小于或等于</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25%L EL</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爆炸下限浓度的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（可燃气体的</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二级报警</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设定值应小于或等于</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50% LEL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例如：氢气的爆炸极限是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4%~75.6%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，我们测氢气的探测器一级报警浓度就是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，二级报警浓度就是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a:t>常见防爆知识术语</a:t>
            </a:r>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a:t>爆炸性气体</a:t>
            </a:r>
            <a:r>
              <a:rPr lang="en-US" altLang="zh-CN"/>
              <a:t>/</a:t>
            </a:r>
            <a:r>
              <a:rPr altLang="en-US"/>
              <a:t>粉尘</a:t>
            </a:r>
            <a:r>
              <a:rPr lang="zh-CN" altLang="en-US"/>
              <a:t>环境</a:t>
            </a:r>
            <a:r>
              <a:rPr lang="en-US" altLang="zh-CN"/>
              <a:t> </a:t>
            </a:r>
            <a:r>
              <a:rPr lang="zh-CN" altLang="en-US"/>
              <a:t>危险区域划分</a:t>
            </a:r>
            <a:endParaRPr lang="zh-CN" altLang="en-US"/>
          </a:p>
        </p:txBody>
      </p:sp>
      <p:sp>
        <p:nvSpPr>
          <p:cNvPr id="4" name="矩形 3"/>
          <p:cNvSpPr/>
          <p:nvPr/>
        </p:nvSpPr>
        <p:spPr>
          <a:xfrm>
            <a:off x="2525580" y="3270885"/>
            <a:ext cx="3240000" cy="922020"/>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l">
              <a:lnSpc>
                <a:spcPct val="150000"/>
              </a:lnSpc>
              <a:spcBef>
                <a:spcPct val="50000"/>
              </a:spcBef>
              <a:buFont typeface="Wingdings" panose="05000000000000000000" pitchFamily="2" charset="2"/>
              <a:buNone/>
            </a:pPr>
            <a:r>
              <a:rPr lang="zh-CN" altLang="en-US" sz="1800" kern="100" dirty="0">
                <a:latin typeface="微软雅黑" panose="020B0503020204020204" pitchFamily="34" charset="-122"/>
                <a:ea typeface="微软雅黑" panose="020B0503020204020204" pitchFamily="34" charset="-122"/>
                <a:sym typeface="+mn-ea"/>
              </a:rPr>
              <a:t>正常运行时</a:t>
            </a:r>
            <a:r>
              <a:rPr lang="zh-CN" altLang="en-US" sz="1800" kern="100" dirty="0">
                <a:solidFill>
                  <a:srgbClr val="FF0000"/>
                </a:solidFill>
                <a:latin typeface="微软雅黑" panose="020B0503020204020204" pitchFamily="34" charset="-122"/>
                <a:ea typeface="微软雅黑" panose="020B0503020204020204" pitchFamily="34" charset="-122"/>
                <a:sym typeface="+mn-ea"/>
              </a:rPr>
              <a:t>可能出现</a:t>
            </a:r>
            <a:r>
              <a:rPr lang="zh-CN" altLang="en-US" sz="1800" kern="100" dirty="0">
                <a:latin typeface="微软雅黑" panose="020B0503020204020204" pitchFamily="34" charset="-122"/>
                <a:ea typeface="微软雅黑" panose="020B0503020204020204" pitchFamily="34" charset="-122"/>
                <a:sym typeface="+mn-ea"/>
              </a:rPr>
              <a:t>爆炸性气体混合物的环境</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dirty="0">
              <a:latin typeface="微软雅黑" panose="020B0503020204020204" pitchFamily="34" charset="-122"/>
              <a:ea typeface="微软雅黑" panose="020B0503020204020204" pitchFamily="34" charset="-122"/>
            </a:endParaRPr>
          </a:p>
        </p:txBody>
      </p:sp>
      <p:sp>
        <p:nvSpPr>
          <p:cNvPr id="8" name="矩形 7"/>
          <p:cNvSpPr/>
          <p:nvPr/>
        </p:nvSpPr>
        <p:spPr>
          <a:xfrm>
            <a:off x="2526215" y="1445260"/>
            <a:ext cx="3240000" cy="922020"/>
          </a:xfrm>
          <a:prstGeom prst="rect">
            <a:avLst/>
          </a:prstGeom>
          <a:noFill/>
          <a:ln>
            <a:noFill/>
          </a:ln>
          <a:extLst>
            <a:ext uri="{909E8E84-426E-40DD-AFC4-6F175D3DCCD1}">
              <a14:hiddenFill xmlns:a14="http://schemas.microsoft.com/office/drawing/2010/main">
                <a:solidFill>
                  <a:srgbClr val="26BBEC"/>
                </a:solidFill>
              </a14:hiddenFill>
            </a:ext>
          </a:extLst>
        </p:spPr>
        <p:txBody>
          <a:bodyPr wrap="square">
            <a:spAutoFit/>
          </a:bodyPr>
          <a:lstStyle/>
          <a:p>
            <a:pPr marL="0" indent="0" algn="l">
              <a:lnSpc>
                <a:spcPct val="150000"/>
              </a:lnSpc>
              <a:spcBef>
                <a:spcPct val="50000"/>
              </a:spcBef>
              <a:buFont typeface="Wingdings" panose="05000000000000000000" pitchFamily="2" charset="2"/>
              <a:buNone/>
            </a:pPr>
            <a:r>
              <a:rPr lang="zh-CN" altLang="en-US" sz="1800" dirty="0">
                <a:solidFill>
                  <a:srgbClr val="FF0000"/>
                </a:solidFill>
                <a:latin typeface="微软雅黑" panose="020B0503020204020204" pitchFamily="34" charset="-122"/>
                <a:ea typeface="微软雅黑" panose="020B0503020204020204" pitchFamily="34" charset="-122"/>
                <a:sym typeface="+mn-ea"/>
              </a:rPr>
              <a:t>连续出现</a:t>
            </a:r>
            <a:r>
              <a:rPr lang="zh-CN" altLang="en-US" sz="1800" dirty="0">
                <a:latin typeface="微软雅黑" panose="020B0503020204020204" pitchFamily="34" charset="-122"/>
                <a:ea typeface="微软雅黑" panose="020B0503020204020204" pitchFamily="34" charset="-122"/>
                <a:sym typeface="+mn-ea"/>
              </a:rPr>
              <a:t>或</a:t>
            </a:r>
            <a:r>
              <a:rPr lang="zh-CN" altLang="en-US" sz="1800" dirty="0">
                <a:solidFill>
                  <a:srgbClr val="FF0000"/>
                </a:solidFill>
                <a:latin typeface="微软雅黑" panose="020B0503020204020204" pitchFamily="34" charset="-122"/>
                <a:ea typeface="微软雅黑" panose="020B0503020204020204" pitchFamily="34" charset="-122"/>
                <a:sym typeface="+mn-ea"/>
              </a:rPr>
              <a:t>长期出</a:t>
            </a:r>
            <a:r>
              <a:rPr lang="zh-CN" altLang="en-US" sz="1800" dirty="0">
                <a:latin typeface="微软雅黑" panose="020B0503020204020204" pitchFamily="34" charset="-122"/>
                <a:ea typeface="微软雅黑" panose="020B0503020204020204" pitchFamily="34" charset="-122"/>
                <a:sym typeface="+mn-ea"/>
              </a:rPr>
              <a:t>现爆炸性气体混合物的环境</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800" dirty="0">
              <a:latin typeface="微软雅黑" panose="020B0503020204020204" pitchFamily="34" charset="-122"/>
              <a:ea typeface="微软雅黑" panose="020B0503020204020204" pitchFamily="34" charset="-122"/>
            </a:endParaRPr>
          </a:p>
        </p:txBody>
      </p:sp>
      <p:sp>
        <p:nvSpPr>
          <p:cNvPr id="9" name="矩形 8"/>
          <p:cNvSpPr/>
          <p:nvPr/>
        </p:nvSpPr>
        <p:spPr>
          <a:xfrm>
            <a:off x="2525580" y="4803140"/>
            <a:ext cx="3240000" cy="1753235"/>
          </a:xfrm>
          <a:prstGeom prst="rect">
            <a:avLst/>
          </a:prstGeom>
          <a:noFill/>
          <a:ln>
            <a:noFill/>
          </a:ln>
          <a:extLst>
            <a:ext uri="{909E8E84-426E-40DD-AFC4-6F175D3DCCD1}">
              <a14:hiddenFill xmlns:a14="http://schemas.microsoft.com/office/drawing/2010/main">
                <a:solidFill>
                  <a:schemeClr val="accent1">
                    <a:lumMod val="75000"/>
                  </a:schemeClr>
                </a:solidFill>
              </a14:hiddenFill>
            </a:ext>
          </a:extLst>
        </p:spPr>
        <p:txBody>
          <a:bodyPr wrap="square">
            <a:spAutoFit/>
          </a:bodyPr>
          <a:lstStyle/>
          <a:p>
            <a:pPr indent="127000">
              <a:lnSpc>
                <a:spcPct val="150000"/>
              </a:lnSpc>
            </a:pPr>
            <a:r>
              <a:rPr lang="zh-CN" altLang="en-US" sz="1800" kern="100" dirty="0">
                <a:latin typeface="微软雅黑" panose="020B0503020204020204" pitchFamily="34" charset="-122"/>
                <a:ea typeface="微软雅黑" panose="020B0503020204020204" pitchFamily="34" charset="-122"/>
                <a:sym typeface="+mn-ea"/>
              </a:rPr>
              <a:t>正常运行时</a:t>
            </a:r>
            <a:r>
              <a:rPr lang="zh-CN" altLang="en-US" sz="1800" kern="100" dirty="0">
                <a:solidFill>
                  <a:srgbClr val="FF0000"/>
                </a:solidFill>
                <a:latin typeface="微软雅黑" panose="020B0503020204020204" pitchFamily="34" charset="-122"/>
                <a:ea typeface="微软雅黑" panose="020B0503020204020204" pitchFamily="34" charset="-122"/>
                <a:sym typeface="+mn-ea"/>
              </a:rPr>
              <a:t>不太可能出现</a:t>
            </a:r>
            <a:r>
              <a:rPr lang="zh-CN" altLang="en-US" sz="1800" kern="100" dirty="0">
                <a:latin typeface="微软雅黑" panose="020B0503020204020204" pitchFamily="34" charset="-122"/>
                <a:ea typeface="微软雅黑" panose="020B0503020204020204" pitchFamily="34" charset="-122"/>
                <a:sym typeface="+mn-ea"/>
              </a:rPr>
              <a:t>爆炸性气体混合物的环境，或即使出现，也仅是短时存在的爆炸性气体混合物的环</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8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02970" y="860425"/>
            <a:ext cx="1440180" cy="5998845"/>
            <a:chOff x="1422" y="1999"/>
            <a:chExt cx="2268" cy="9447"/>
          </a:xfrm>
        </p:grpSpPr>
        <p:sp>
          <p:nvSpPr>
            <p:cNvPr id="15" name="燕尾形 14"/>
            <p:cNvSpPr/>
            <p:nvPr/>
          </p:nvSpPr>
          <p:spPr>
            <a:xfrm rot="16200000">
              <a:off x="1138" y="2282"/>
              <a:ext cx="2835" cy="2268"/>
            </a:xfrm>
            <a:prstGeom prst="chevron">
              <a:avLst/>
            </a:prstGeom>
            <a:gradFill>
              <a:gsLst>
                <a:gs pos="50000">
                  <a:srgbClr val="5A80A7"/>
                </a:gs>
                <a:gs pos="0">
                  <a:srgbClr val="91AAC4"/>
                </a:gs>
                <a:gs pos="100000">
                  <a:srgbClr val="235589"/>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燕尾形 15"/>
            <p:cNvSpPr/>
            <p:nvPr/>
          </p:nvSpPr>
          <p:spPr>
            <a:xfrm rot="16200000">
              <a:off x="1138" y="4969"/>
              <a:ext cx="2835" cy="2267"/>
            </a:xfrm>
            <a:prstGeom prst="chevron">
              <a:avLst/>
            </a:prstGeom>
            <a:gradFill>
              <a:gsLst>
                <a:gs pos="50000">
                  <a:srgbClr val="5A80A7"/>
                </a:gs>
                <a:gs pos="0">
                  <a:srgbClr val="91AAC4"/>
                </a:gs>
                <a:gs pos="100000">
                  <a:srgbClr val="235589"/>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边形 16"/>
            <p:cNvSpPr/>
            <p:nvPr/>
          </p:nvSpPr>
          <p:spPr>
            <a:xfrm rot="16200000">
              <a:off x="460" y="8216"/>
              <a:ext cx="4192" cy="2267"/>
            </a:xfrm>
            <a:prstGeom prst="homePlate">
              <a:avLst/>
            </a:prstGeom>
            <a:gradFill>
              <a:gsLst>
                <a:gs pos="50000">
                  <a:srgbClr val="5A80A7"/>
                </a:gs>
                <a:gs pos="0">
                  <a:srgbClr val="91AAC4"/>
                </a:gs>
                <a:gs pos="100000">
                  <a:srgbClr val="235589"/>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137285" y="1250315"/>
            <a:ext cx="971550" cy="645160"/>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ctr">
              <a:lnSpc>
                <a:spcPct val="150000"/>
              </a:lnSpc>
              <a:spcBef>
                <a:spcPct val="50000"/>
              </a:spcBef>
              <a:buFont typeface="Wingdings" panose="05000000000000000000" pitchFamily="2" charset="2"/>
              <a:buNone/>
            </a:pPr>
            <a:r>
              <a:rPr lang="en-US" altLang="zh-CN" sz="2400" b="1" kern="100" dirty="0">
                <a:solidFill>
                  <a:schemeClr val="bg1"/>
                </a:solidFill>
                <a:latin typeface="微软雅黑" panose="020B0503020204020204" pitchFamily="34" charset="-122"/>
                <a:ea typeface="微软雅黑" panose="020B0503020204020204" pitchFamily="34" charset="-122"/>
                <a:sym typeface="+mn-ea"/>
              </a:rPr>
              <a:t>0 </a:t>
            </a:r>
            <a:r>
              <a:rPr lang="zh-CN" altLang="en-US" sz="2400" b="1" kern="100" dirty="0">
                <a:solidFill>
                  <a:schemeClr val="bg1"/>
                </a:solidFill>
                <a:latin typeface="微软雅黑" panose="020B0503020204020204" pitchFamily="34" charset="-122"/>
                <a:ea typeface="微软雅黑" panose="020B0503020204020204" pitchFamily="34" charset="-122"/>
                <a:sym typeface="+mn-ea"/>
              </a:rPr>
              <a:t>区</a:t>
            </a:r>
            <a:endParaRPr lang="zh-CN" altLang="en-US" sz="24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24" name="矩形 23"/>
          <p:cNvSpPr/>
          <p:nvPr/>
        </p:nvSpPr>
        <p:spPr>
          <a:xfrm>
            <a:off x="1137285" y="2946400"/>
            <a:ext cx="971550" cy="645160"/>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ctr">
              <a:lnSpc>
                <a:spcPct val="150000"/>
              </a:lnSpc>
              <a:spcBef>
                <a:spcPct val="50000"/>
              </a:spcBef>
              <a:buFont typeface="Wingdings" panose="05000000000000000000" pitchFamily="2" charset="2"/>
              <a:buNone/>
            </a:pPr>
            <a:r>
              <a:rPr lang="en-US" altLang="zh-CN" sz="2400" b="1" kern="100" dirty="0">
                <a:solidFill>
                  <a:schemeClr val="bg1"/>
                </a:solidFill>
                <a:latin typeface="微软雅黑" panose="020B0503020204020204" pitchFamily="34" charset="-122"/>
                <a:ea typeface="微软雅黑" panose="020B0503020204020204" pitchFamily="34" charset="-122"/>
                <a:sym typeface="+mn-ea"/>
              </a:rPr>
              <a:t>1 </a:t>
            </a:r>
            <a:r>
              <a:rPr lang="zh-CN" altLang="en-US" sz="2400" b="1" kern="100" dirty="0">
                <a:solidFill>
                  <a:schemeClr val="bg1"/>
                </a:solidFill>
                <a:latin typeface="微软雅黑" panose="020B0503020204020204" pitchFamily="34" charset="-122"/>
                <a:ea typeface="微软雅黑" panose="020B0503020204020204" pitchFamily="34" charset="-122"/>
                <a:sym typeface="+mn-ea"/>
              </a:rPr>
              <a:t>区</a:t>
            </a:r>
            <a:endParaRPr lang="zh-CN" altLang="en-US" sz="24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25" name="矩形 24"/>
          <p:cNvSpPr/>
          <p:nvPr/>
        </p:nvSpPr>
        <p:spPr>
          <a:xfrm>
            <a:off x="1137285" y="5093335"/>
            <a:ext cx="971550" cy="645160"/>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ctr">
              <a:lnSpc>
                <a:spcPct val="150000"/>
              </a:lnSpc>
              <a:spcBef>
                <a:spcPct val="50000"/>
              </a:spcBef>
              <a:buFont typeface="Wingdings" panose="05000000000000000000" pitchFamily="2" charset="2"/>
              <a:buNone/>
            </a:pPr>
            <a:r>
              <a:rPr lang="en-US" altLang="zh-CN" sz="2400" b="1" kern="100" dirty="0">
                <a:solidFill>
                  <a:schemeClr val="bg1"/>
                </a:solidFill>
                <a:latin typeface="微软雅黑" panose="020B0503020204020204" pitchFamily="34" charset="-122"/>
                <a:ea typeface="微软雅黑" panose="020B0503020204020204" pitchFamily="34" charset="-122"/>
                <a:sym typeface="+mn-ea"/>
              </a:rPr>
              <a:t>2 </a:t>
            </a:r>
            <a:r>
              <a:rPr lang="zh-CN" altLang="en-US" sz="2400" b="1" kern="100" dirty="0">
                <a:solidFill>
                  <a:schemeClr val="bg1"/>
                </a:solidFill>
                <a:latin typeface="微软雅黑" panose="020B0503020204020204" pitchFamily="34" charset="-122"/>
                <a:ea typeface="微软雅黑" panose="020B0503020204020204" pitchFamily="34" charset="-122"/>
                <a:sym typeface="+mn-ea"/>
              </a:rPr>
              <a:t>区</a:t>
            </a:r>
            <a:endParaRPr lang="zh-CN" altLang="en-US" sz="24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a:xfrm>
            <a:off x="8096435" y="3270885"/>
            <a:ext cx="3240000" cy="1337945"/>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l">
              <a:lnSpc>
                <a:spcPct val="150000"/>
              </a:lnSpc>
              <a:spcBef>
                <a:spcPct val="50000"/>
              </a:spcBef>
              <a:buFont typeface="Wingdings" panose="05000000000000000000" pitchFamily="2" charset="2"/>
              <a:buNone/>
            </a:pPr>
            <a:r>
              <a:rPr lang="zh-CN" altLang="en-US" sz="1800" dirty="0">
                <a:latin typeface="微软雅黑" panose="020B0503020204020204" pitchFamily="34" charset="-122"/>
                <a:ea typeface="微软雅黑" panose="020B0503020204020204" pitchFamily="34" charset="-122"/>
                <a:sym typeface="+mn-ea"/>
              </a:rPr>
              <a:t>在正常运行时，空气中的可燃性粉尘云很</a:t>
            </a:r>
            <a:r>
              <a:rPr lang="zh-CN" altLang="en-US" sz="1800" dirty="0">
                <a:solidFill>
                  <a:srgbClr val="FF0000"/>
                </a:solidFill>
                <a:latin typeface="微软雅黑" panose="020B0503020204020204" pitchFamily="34" charset="-122"/>
                <a:ea typeface="微软雅黑" panose="020B0503020204020204" pitchFamily="34" charset="-122"/>
                <a:sym typeface="+mn-ea"/>
              </a:rPr>
              <a:t>可能偶尔</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出现</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于爆炸性环境中的区域。</a:t>
            </a:r>
            <a:endParaRPr lang="zh-CN" altLang="en-US" sz="1800" dirty="0">
              <a:latin typeface="微软雅黑" panose="020B0503020204020204" pitchFamily="34" charset="-122"/>
              <a:ea typeface="微软雅黑" panose="020B0503020204020204" pitchFamily="34" charset="-122"/>
            </a:endParaRPr>
          </a:p>
        </p:txBody>
      </p:sp>
      <p:sp>
        <p:nvSpPr>
          <p:cNvPr id="27" name="矩形 26"/>
          <p:cNvSpPr/>
          <p:nvPr/>
        </p:nvSpPr>
        <p:spPr>
          <a:xfrm>
            <a:off x="8096435" y="1445260"/>
            <a:ext cx="3240000" cy="1337945"/>
          </a:xfrm>
          <a:prstGeom prst="rect">
            <a:avLst/>
          </a:prstGeom>
          <a:noFill/>
          <a:ln>
            <a:noFill/>
          </a:ln>
          <a:extLst>
            <a:ext uri="{909E8E84-426E-40DD-AFC4-6F175D3DCCD1}">
              <a14:hiddenFill xmlns:a14="http://schemas.microsoft.com/office/drawing/2010/main">
                <a:solidFill>
                  <a:srgbClr val="26BBEC"/>
                </a:solidFill>
              </a14:hiddenFill>
            </a:ext>
          </a:extLst>
        </p:spPr>
        <p:txBody>
          <a:bodyPr wrap="square">
            <a:spAutoFit/>
          </a:bodyPr>
          <a:lstStyle/>
          <a:p>
            <a:pPr marL="0" indent="0" algn="l">
              <a:lnSpc>
                <a:spcPct val="150000"/>
              </a:lnSpc>
              <a:spcBef>
                <a:spcPct val="50000"/>
              </a:spcBef>
              <a:buFont typeface="Wingdings" panose="05000000000000000000" pitchFamily="2" charset="2"/>
              <a:buNone/>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应为空气中的可燃性粉尘云</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持续</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地或</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长期</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地或</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频繁</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地出现于爆炸性环境中的区域。</a:t>
            </a:r>
            <a:endParaRPr lang="en-US" altLang="zh-CN" sz="1800" dirty="0">
              <a:latin typeface="微软雅黑" panose="020B0503020204020204" pitchFamily="34" charset="-122"/>
              <a:ea typeface="微软雅黑" panose="020B0503020204020204" pitchFamily="34" charset="-122"/>
            </a:endParaRPr>
          </a:p>
        </p:txBody>
      </p:sp>
      <p:sp>
        <p:nvSpPr>
          <p:cNvPr id="28" name="矩形 27"/>
          <p:cNvSpPr/>
          <p:nvPr/>
        </p:nvSpPr>
        <p:spPr>
          <a:xfrm>
            <a:off x="8096435" y="4803140"/>
            <a:ext cx="3240000" cy="1753235"/>
          </a:xfrm>
          <a:prstGeom prst="rect">
            <a:avLst/>
          </a:prstGeom>
          <a:solidFill>
            <a:schemeClr val="bg1"/>
          </a:solidFill>
          <a:ln>
            <a:noFill/>
          </a:ln>
        </p:spPr>
        <p:txBody>
          <a:bodyPr wrap="square">
            <a:spAutoFit/>
          </a:bodyPr>
          <a:lstStyle/>
          <a:p>
            <a:pPr indent="127000">
              <a:lnSpc>
                <a:spcPct val="150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在正常运行时，空气中的可燃粉尘云</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一般不可能出现</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于爆炸性粉尘环境中的区域，即使出现，持续时间也是短暂的。</a:t>
            </a:r>
            <a:endParaRPr lang="zh-CN" altLang="zh-CN" sz="1800" dirty="0">
              <a:latin typeface="微软雅黑" panose="020B0503020204020204" pitchFamily="34" charset="-122"/>
              <a:ea typeface="微软雅黑" panose="020B0503020204020204" pitchFamily="34" charset="-122"/>
            </a:endParaRPr>
          </a:p>
        </p:txBody>
      </p:sp>
      <p:grpSp>
        <p:nvGrpSpPr>
          <p:cNvPr id="29" name="组合 28"/>
          <p:cNvGrpSpPr/>
          <p:nvPr/>
        </p:nvGrpSpPr>
        <p:grpSpPr>
          <a:xfrm>
            <a:off x="6473825" y="860425"/>
            <a:ext cx="1440180" cy="6000115"/>
            <a:chOff x="1422" y="1999"/>
            <a:chExt cx="2268" cy="9449"/>
          </a:xfrm>
          <a:gradFill>
            <a:gsLst>
              <a:gs pos="0">
                <a:srgbClr val="D9717D"/>
              </a:gs>
              <a:gs pos="100000">
                <a:srgbClr val="E32E37"/>
              </a:gs>
            </a:gsLst>
            <a:lin scaled="1"/>
          </a:gradFill>
        </p:grpSpPr>
        <p:sp>
          <p:nvSpPr>
            <p:cNvPr id="30" name="燕尾形 29"/>
            <p:cNvSpPr/>
            <p:nvPr/>
          </p:nvSpPr>
          <p:spPr>
            <a:xfrm rot="16200000">
              <a:off x="1138" y="2282"/>
              <a:ext cx="2835" cy="22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燕尾形 31"/>
            <p:cNvSpPr/>
            <p:nvPr/>
          </p:nvSpPr>
          <p:spPr>
            <a:xfrm rot="16200000">
              <a:off x="1138" y="4941"/>
              <a:ext cx="2835" cy="226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2"/>
            <p:cNvSpPr/>
            <p:nvPr/>
          </p:nvSpPr>
          <p:spPr>
            <a:xfrm rot="16200000">
              <a:off x="458" y="8216"/>
              <a:ext cx="4196" cy="2267"/>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6708140" y="1250315"/>
            <a:ext cx="971550" cy="645160"/>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ctr">
              <a:lnSpc>
                <a:spcPct val="150000"/>
              </a:lnSpc>
              <a:spcBef>
                <a:spcPct val="50000"/>
              </a:spcBef>
              <a:buFont typeface="Wingdings" panose="05000000000000000000" pitchFamily="2" charset="2"/>
              <a:buNone/>
            </a:pPr>
            <a:r>
              <a:rPr lang="en-US" altLang="zh-CN" sz="2400" b="1" kern="100" dirty="0">
                <a:solidFill>
                  <a:schemeClr val="bg1"/>
                </a:solidFill>
                <a:latin typeface="微软雅黑" panose="020B0503020204020204" pitchFamily="34" charset="-122"/>
                <a:ea typeface="微软雅黑" panose="020B0503020204020204" pitchFamily="34" charset="-122"/>
                <a:sym typeface="+mn-ea"/>
              </a:rPr>
              <a:t>20 </a:t>
            </a:r>
            <a:r>
              <a:rPr lang="zh-CN" altLang="en-US" sz="2400" b="1" kern="100" dirty="0">
                <a:solidFill>
                  <a:schemeClr val="bg1"/>
                </a:solidFill>
                <a:latin typeface="微软雅黑" panose="020B0503020204020204" pitchFamily="34" charset="-122"/>
                <a:ea typeface="微软雅黑" panose="020B0503020204020204" pitchFamily="34" charset="-122"/>
                <a:sym typeface="+mn-ea"/>
              </a:rPr>
              <a:t>区</a:t>
            </a:r>
            <a:endParaRPr lang="zh-CN" altLang="en-US" sz="24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6707505" y="2946400"/>
            <a:ext cx="971550" cy="645160"/>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ctr">
              <a:lnSpc>
                <a:spcPct val="150000"/>
              </a:lnSpc>
              <a:spcBef>
                <a:spcPct val="50000"/>
              </a:spcBef>
              <a:buFont typeface="Wingdings" panose="05000000000000000000" pitchFamily="2" charset="2"/>
              <a:buNone/>
            </a:pPr>
            <a:r>
              <a:rPr lang="en-US" altLang="zh-CN" sz="2400" b="1" kern="100" dirty="0">
                <a:solidFill>
                  <a:schemeClr val="bg1"/>
                </a:solidFill>
                <a:latin typeface="微软雅黑" panose="020B0503020204020204" pitchFamily="34" charset="-122"/>
                <a:ea typeface="微软雅黑" panose="020B0503020204020204" pitchFamily="34" charset="-122"/>
                <a:sym typeface="+mn-ea"/>
              </a:rPr>
              <a:t>21 </a:t>
            </a:r>
            <a:r>
              <a:rPr lang="zh-CN" altLang="en-US" sz="2400" b="1" kern="100" dirty="0">
                <a:solidFill>
                  <a:schemeClr val="bg1"/>
                </a:solidFill>
                <a:latin typeface="微软雅黑" panose="020B0503020204020204" pitchFamily="34" charset="-122"/>
                <a:ea typeface="微软雅黑" panose="020B0503020204020204" pitchFamily="34" charset="-122"/>
                <a:sym typeface="+mn-ea"/>
              </a:rPr>
              <a:t>区</a:t>
            </a:r>
            <a:endParaRPr lang="zh-CN" altLang="en-US" sz="24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6708140" y="5093335"/>
            <a:ext cx="971550" cy="645160"/>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a:spAutoFit/>
          </a:bodyPr>
          <a:lstStyle/>
          <a:p>
            <a:pPr marL="0" indent="0" algn="ctr">
              <a:lnSpc>
                <a:spcPct val="150000"/>
              </a:lnSpc>
              <a:spcBef>
                <a:spcPct val="50000"/>
              </a:spcBef>
              <a:buFont typeface="Wingdings" panose="05000000000000000000" pitchFamily="2" charset="2"/>
              <a:buNone/>
            </a:pPr>
            <a:r>
              <a:rPr lang="en-US" altLang="zh-CN" sz="2400" b="1" kern="100" dirty="0">
                <a:solidFill>
                  <a:schemeClr val="bg1"/>
                </a:solidFill>
                <a:latin typeface="微软雅黑" panose="020B0503020204020204" pitchFamily="34" charset="-122"/>
                <a:ea typeface="微软雅黑" panose="020B0503020204020204" pitchFamily="34" charset="-122"/>
                <a:sym typeface="+mn-ea"/>
              </a:rPr>
              <a:t>22 </a:t>
            </a:r>
            <a:r>
              <a:rPr lang="zh-CN" altLang="en-US" sz="2400" b="1" kern="100" dirty="0">
                <a:solidFill>
                  <a:schemeClr val="bg1"/>
                </a:solidFill>
                <a:latin typeface="微软雅黑" panose="020B0503020204020204" pitchFamily="34" charset="-122"/>
                <a:ea typeface="微软雅黑" panose="020B0503020204020204" pitchFamily="34" charset="-122"/>
                <a:sym typeface="+mn-ea"/>
              </a:rPr>
              <a:t>区</a:t>
            </a:r>
            <a:endParaRPr lang="zh-CN" altLang="en-US" sz="2400" b="1" kern="100" dirty="0">
              <a:solidFill>
                <a:schemeClr val="bg1"/>
              </a:solidFill>
              <a:latin typeface="微软雅黑" panose="020B0503020204020204" pitchFamily="34" charset="-122"/>
              <a:ea typeface="微软雅黑" panose="020B0503020204020204" pitchFamily="34" charset="-122"/>
              <a:sym typeface="+mn-ea"/>
            </a:endParaRPr>
          </a:p>
        </p:txBody>
      </p:sp>
      <p:sp>
        <p:nvSpPr>
          <p:cNvPr id="37" name="矩形 36"/>
          <p:cNvSpPr/>
          <p:nvPr/>
        </p:nvSpPr>
        <p:spPr>
          <a:xfrm>
            <a:off x="2525580" y="940752"/>
            <a:ext cx="3240000" cy="506730"/>
          </a:xfrm>
          <a:prstGeom prst="rect">
            <a:avLst/>
          </a:prstGeom>
          <a:noFill/>
          <a:ln>
            <a:noFill/>
          </a:ln>
          <a:extLst>
            <a:ext uri="{909E8E84-426E-40DD-AFC4-6F175D3DCCD1}">
              <a14:hiddenFill xmlns:a14="http://schemas.microsoft.com/office/drawing/2010/main">
                <a:solidFill>
                  <a:srgbClr val="26BBEC"/>
                </a:solidFill>
              </a14:hiddenFill>
            </a:ext>
          </a:extLst>
        </p:spPr>
        <p:txBody>
          <a:bodyPr wrap="square">
            <a:spAutoFit/>
          </a:bodyPr>
          <a:lstStyle/>
          <a:p>
            <a:pPr marL="0" indent="0" algn="l">
              <a:lnSpc>
                <a:spcPct val="150000"/>
              </a:lnSpc>
              <a:spcBef>
                <a:spcPct val="50000"/>
              </a:spcBef>
              <a:buFont typeface="Wingdings" panose="05000000000000000000" pitchFamily="2" charset="2"/>
              <a:buNone/>
            </a:pPr>
            <a:r>
              <a:rPr lang="zh-CN" altLang="en-US" sz="1800" b="1" dirty="0">
                <a:solidFill>
                  <a:srgbClr val="2F5E8F"/>
                </a:solidFill>
                <a:latin typeface="微软雅黑" panose="020B0503020204020204" pitchFamily="34" charset="-122"/>
                <a:ea typeface="微软雅黑" panose="020B0503020204020204" pitchFamily="34" charset="-122"/>
                <a:sym typeface="+mn-ea"/>
              </a:rPr>
              <a:t>爆炸性气体环境</a:t>
            </a:r>
            <a:endParaRPr lang="zh-CN" altLang="en-US" sz="1800" b="1" dirty="0">
              <a:solidFill>
                <a:srgbClr val="2F5E8F"/>
              </a:solidFill>
              <a:latin typeface="微软雅黑" panose="020B0503020204020204" pitchFamily="34" charset="-122"/>
              <a:ea typeface="微软雅黑" panose="020B0503020204020204" pitchFamily="34" charset="-122"/>
              <a:sym typeface="+mn-ea"/>
            </a:endParaRPr>
          </a:p>
        </p:txBody>
      </p:sp>
      <p:sp>
        <p:nvSpPr>
          <p:cNvPr id="38" name="矩形 37"/>
          <p:cNvSpPr/>
          <p:nvPr/>
        </p:nvSpPr>
        <p:spPr>
          <a:xfrm>
            <a:off x="8096435" y="914333"/>
            <a:ext cx="3240000" cy="506730"/>
          </a:xfrm>
          <a:prstGeom prst="rect">
            <a:avLst/>
          </a:prstGeom>
          <a:noFill/>
          <a:ln>
            <a:noFill/>
          </a:ln>
          <a:extLst>
            <a:ext uri="{909E8E84-426E-40DD-AFC4-6F175D3DCCD1}">
              <a14:hiddenFill xmlns:a14="http://schemas.microsoft.com/office/drawing/2010/main">
                <a:solidFill>
                  <a:srgbClr val="26BBEC"/>
                </a:solidFill>
              </a14:hiddenFill>
            </a:ext>
          </a:extLst>
        </p:spPr>
        <p:txBody>
          <a:bodyPr wrap="square">
            <a:spAutoFit/>
          </a:bodyPr>
          <a:lstStyle/>
          <a:p>
            <a:pPr marL="0" indent="0" algn="l">
              <a:lnSpc>
                <a:spcPct val="150000"/>
              </a:lnSpc>
              <a:spcBef>
                <a:spcPct val="50000"/>
              </a:spcBef>
              <a:buFont typeface="Wingdings" panose="05000000000000000000" pitchFamily="2" charset="2"/>
              <a:buNone/>
            </a:pPr>
            <a:r>
              <a:rPr lang="zh-CN" altLang="en-US" sz="1800" b="1" dirty="0">
                <a:solidFill>
                  <a:srgbClr val="E05D67"/>
                </a:solidFill>
                <a:latin typeface="微软雅黑" panose="020B0503020204020204" pitchFamily="34" charset="-122"/>
                <a:ea typeface="微软雅黑" panose="020B0503020204020204" pitchFamily="34" charset="-122"/>
                <a:sym typeface="+mn-ea"/>
              </a:rPr>
              <a:t>爆炸性粉尘环境</a:t>
            </a:r>
            <a:endParaRPr lang="zh-CN" altLang="en-US" sz="1800" b="1" dirty="0">
              <a:solidFill>
                <a:srgbClr val="E05D67"/>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a:t>爆炸性气体环境危险区域划分点型图解</a:t>
            </a:r>
            <a:endParaRPr lang="zh-CN" altLang="en-US"/>
          </a:p>
        </p:txBody>
      </p:sp>
      <p:pic>
        <p:nvPicPr>
          <p:cNvPr id="5" name="图片 4"/>
          <p:cNvPicPr>
            <a:picLocks noChangeAspect="1"/>
          </p:cNvPicPr>
          <p:nvPr/>
        </p:nvPicPr>
        <p:blipFill>
          <a:blip r:embed="rId1"/>
          <a:stretch>
            <a:fillRect/>
          </a:stretch>
        </p:blipFill>
        <p:spPr>
          <a:xfrm>
            <a:off x="473710" y="1141730"/>
            <a:ext cx="11210290" cy="4872355"/>
          </a:xfrm>
          <a:prstGeom prst="rect">
            <a:avLst/>
          </a:prstGeom>
          <a:ln w="12700">
            <a:solidFill>
              <a:schemeClr val="tx1"/>
            </a:solid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a:t>防爆电气设备的分类</a:t>
            </a:r>
            <a:endParaRPr lang="zh-CN" altLang="en-US"/>
          </a:p>
        </p:txBody>
      </p:sp>
      <p:graphicFrame>
        <p:nvGraphicFramePr>
          <p:cNvPr id="4" name="表格 3"/>
          <p:cNvGraphicFramePr>
            <a:graphicFrameLocks noGrp="1"/>
          </p:cNvGraphicFramePr>
          <p:nvPr>
            <p:custDataLst>
              <p:tags r:id="rId1"/>
            </p:custDataLst>
          </p:nvPr>
        </p:nvGraphicFramePr>
        <p:xfrm>
          <a:off x="370840" y="1329632"/>
          <a:ext cx="11301276" cy="5448287"/>
        </p:xfrm>
        <a:graphic>
          <a:graphicData uri="http://schemas.openxmlformats.org/drawingml/2006/table">
            <a:tbl>
              <a:tblPr>
                <a:tableStyleId>{5C22544A-7EE6-4342-B048-85BDC9FD1C3A}</a:tableStyleId>
              </a:tblPr>
              <a:tblGrid>
                <a:gridCol w="726621"/>
                <a:gridCol w="2385695"/>
                <a:gridCol w="8188960"/>
              </a:tblGrid>
              <a:tr h="226817">
                <a:tc>
                  <a:txBody>
                    <a:bodyPr/>
                    <a:lstStyle/>
                    <a:p>
                      <a:pPr indent="127000" algn="ctr">
                        <a:lnSpc>
                          <a:spcPct val="150000"/>
                        </a:lnSpc>
                        <a:spcAft>
                          <a:spcPts val="0"/>
                        </a:spcAft>
                      </a:pPr>
                      <a:r>
                        <a:rPr lang="zh-CN" altLang="en-US" sz="1600" b="1" kern="100" dirty="0">
                          <a:solidFill>
                            <a:schemeClr val="bg1"/>
                          </a:solidFill>
                          <a:effectLst/>
                          <a:latin typeface="微软雅黑" panose="020B0503020204020204" pitchFamily="34" charset="-122"/>
                          <a:ea typeface="微软雅黑" panose="020B0503020204020204" pitchFamily="34" charset="-122"/>
                        </a:rPr>
                        <a:t>分类</a:t>
                      </a:r>
                      <a:endParaRPr lang="zh-CN" altLang="en-US" sz="1600" b="1" kern="100" dirty="0">
                        <a:solidFill>
                          <a:schemeClr val="bg1"/>
                        </a:solidFill>
                        <a:effectLst/>
                        <a:latin typeface="微软雅黑" panose="020B0503020204020204" pitchFamily="34" charset="-122"/>
                        <a:ea typeface="微软雅黑" panose="020B0503020204020204" pitchFamily="34" charset="-122"/>
                      </a:endParaRPr>
                    </a:p>
                  </a:txBody>
                  <a:tcPr marL="23013" marR="230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indent="127000" algn="ctr">
                        <a:lnSpc>
                          <a:spcPct val="150000"/>
                        </a:lnSpc>
                        <a:spcAft>
                          <a:spcPts val="0"/>
                        </a:spcAft>
                      </a:pPr>
                      <a:r>
                        <a:rPr lang="en-US" altLang="zh-CN" sz="1600" b="1" kern="0" dirty="0">
                          <a:solidFill>
                            <a:schemeClr val="bg1"/>
                          </a:solidFill>
                          <a:effectLst/>
                          <a:latin typeface="微软雅黑" panose="020B0503020204020204" pitchFamily="34" charset="-122"/>
                          <a:ea typeface="微软雅黑" panose="020B0503020204020204" pitchFamily="34" charset="-122"/>
                        </a:rPr>
                        <a:t>GB3836.1 </a:t>
                      </a:r>
                      <a:r>
                        <a:rPr lang="zh-CN" altLang="en-US" sz="1600" b="1" kern="0" dirty="0">
                          <a:solidFill>
                            <a:schemeClr val="bg1"/>
                          </a:solidFill>
                          <a:effectLst/>
                          <a:latin typeface="微软雅黑" panose="020B0503020204020204" pitchFamily="34" charset="-122"/>
                          <a:ea typeface="微软雅黑" panose="020B0503020204020204" pitchFamily="34" charset="-122"/>
                        </a:rPr>
                        <a:t>定义</a:t>
                      </a:r>
                      <a:endParaRPr lang="zh-CN" sz="1600" b="1" kern="0" dirty="0">
                        <a:solidFill>
                          <a:schemeClr val="bg1"/>
                        </a:solidFill>
                        <a:effectLst/>
                        <a:latin typeface="微软雅黑" panose="020B0503020204020204" pitchFamily="34" charset="-122"/>
                        <a:ea typeface="微软雅黑" panose="020B0503020204020204" pitchFamily="34" charset="-122"/>
                      </a:endParaRPr>
                    </a:p>
                  </a:txBody>
                  <a:tcPr marL="23013" marR="23013" marT="23006" marB="23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b="1" kern="0" dirty="0">
                          <a:solidFill>
                            <a:schemeClr val="bg1"/>
                          </a:solidFill>
                          <a:effectLst/>
                          <a:latin typeface="微软雅黑" panose="020B0503020204020204" pitchFamily="34" charset="-122"/>
                          <a:ea typeface="微软雅黑" panose="020B0503020204020204" pitchFamily="34" charset="-122"/>
                        </a:rPr>
                        <a:t>补充说明</a:t>
                      </a:r>
                      <a:endParaRPr lang="zh-CN" altLang="zh-CN" sz="1600" b="1" kern="0" dirty="0">
                        <a:solidFill>
                          <a:schemeClr val="bg1"/>
                        </a:solidFill>
                        <a:effectLst/>
                        <a:latin typeface="微软雅黑" panose="020B0503020204020204" pitchFamily="34" charset="-122"/>
                        <a:ea typeface="微软雅黑" panose="020B0503020204020204" pitchFamily="34" charset="-122"/>
                      </a:endParaRPr>
                    </a:p>
                  </a:txBody>
                  <a:tcPr marL="23013" marR="23013" marT="23006" marB="230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669290">
                <a:tc>
                  <a:txBody>
                    <a:bodyPr/>
                    <a:lstStyle/>
                    <a:p>
                      <a:pPr indent="127000" algn="ctr">
                        <a:lnSpc>
                          <a:spcPct val="150000"/>
                        </a:lnSpc>
                        <a:spcAft>
                          <a:spcPts val="0"/>
                        </a:spcAft>
                      </a:pPr>
                      <a:r>
                        <a:rPr lang="en-US" altLang="zh-CN" sz="1600" kern="0" dirty="0">
                          <a:solidFill>
                            <a:schemeClr val="bg1"/>
                          </a:solidFill>
                          <a:effectLst/>
                          <a:latin typeface="微软雅黑" panose="020B0503020204020204" pitchFamily="34" charset="-122"/>
                          <a:ea typeface="微软雅黑" panose="020B0503020204020204" pitchFamily="34" charset="-122"/>
                        </a:rPr>
                        <a:t>Ⅰ</a:t>
                      </a:r>
                      <a:r>
                        <a:rPr lang="zh-CN" altLang="en-US" sz="1600" kern="0" dirty="0">
                          <a:solidFill>
                            <a:schemeClr val="bg1"/>
                          </a:solidFill>
                          <a:effectLst/>
                          <a:latin typeface="微软雅黑" panose="020B0503020204020204" pitchFamily="34" charset="-122"/>
                          <a:ea typeface="微软雅黑" panose="020B0503020204020204" pitchFamily="34" charset="-122"/>
                        </a:rPr>
                        <a:t>类</a:t>
                      </a:r>
                      <a:endParaRPr lang="zh-CN" sz="1600" kern="0" dirty="0">
                        <a:solidFill>
                          <a:schemeClr val="bg1"/>
                        </a:solidFill>
                        <a:effectLst/>
                        <a:latin typeface="微软雅黑" panose="020B0503020204020204" pitchFamily="34" charset="-122"/>
                        <a:ea typeface="微软雅黑" panose="020B0503020204020204" pitchFamily="34" charset="-122"/>
                      </a:endParaRPr>
                    </a:p>
                  </a:txBody>
                  <a:tcPr marL="23013" marR="23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indent="127000" algn="ctr">
                        <a:lnSpc>
                          <a:spcPct val="150000"/>
                        </a:lnSpc>
                        <a:spcAft>
                          <a:spcPts val="0"/>
                        </a:spcAft>
                      </a:pPr>
                      <a:r>
                        <a:rPr lang="zh-CN" altLang="en-US" sz="1600" kern="100" dirty="0">
                          <a:effectLst/>
                          <a:latin typeface="微软雅黑" panose="020B0503020204020204" pitchFamily="34" charset="-122"/>
                          <a:ea typeface="微软雅黑" panose="020B0503020204020204" pitchFamily="34" charset="-122"/>
                        </a:rPr>
                        <a:t>用于煤矿瓦斯气体环境</a:t>
                      </a:r>
                      <a:endParaRPr lang="zh-CN" altLang="en-US" sz="1600" kern="100" dirty="0">
                        <a:effectLst/>
                        <a:latin typeface="微软雅黑" panose="020B0503020204020204" pitchFamily="34" charset="-122"/>
                        <a:ea typeface="微软雅黑" panose="020B0503020204020204" pitchFamily="34" charset="-122"/>
                      </a:endParaRPr>
                    </a:p>
                  </a:txBody>
                  <a:tcPr marL="23013" marR="23013" marT="23006" marB="23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l">
                        <a:lnSpc>
                          <a:spcPct val="150000"/>
                        </a:lnSpc>
                        <a:spcAft>
                          <a:spcPts val="0"/>
                        </a:spcAft>
                      </a:pPr>
                      <a:r>
                        <a:rPr lang="en-US" altLang="zh-CN" sz="1600" kern="100" dirty="0">
                          <a:effectLst/>
                          <a:latin typeface="微软雅黑" panose="020B0503020204020204" pitchFamily="34" charset="-122"/>
                          <a:ea typeface="微软雅黑" panose="020B0503020204020204" pitchFamily="34" charset="-122"/>
                        </a:rPr>
                        <a:t>Ⅰ</a:t>
                      </a:r>
                      <a:r>
                        <a:rPr lang="zh-CN" altLang="en-US" sz="1600" kern="100" dirty="0">
                          <a:effectLst/>
                          <a:latin typeface="微软雅黑" panose="020B0503020204020204" pitchFamily="34" charset="-122"/>
                          <a:ea typeface="微软雅黑" panose="020B0503020204020204" pitchFamily="34" charset="-122"/>
                        </a:rPr>
                        <a:t>类防爆型式考虑了瓦斯和煤粉的点燃以及地下用设备增加的物理保护措施。</a:t>
                      </a:r>
                      <a:endParaRPr lang="zh-CN" sz="1600" kern="100" dirty="0">
                        <a:effectLst/>
                        <a:latin typeface="微软雅黑" panose="020B0503020204020204" pitchFamily="34" charset="-122"/>
                        <a:ea typeface="微软雅黑" panose="020B0503020204020204" pitchFamily="34" charset="-122"/>
                      </a:endParaRPr>
                    </a:p>
                  </a:txBody>
                  <a:tcPr marL="23013" marR="23013" marT="23006" marB="23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4920">
                <a:tc>
                  <a:txBody>
                    <a:bodyPr/>
                    <a:lstStyle/>
                    <a:p>
                      <a:pPr indent="127000" algn="ctr">
                        <a:lnSpc>
                          <a:spcPct val="150000"/>
                        </a:lnSpc>
                        <a:spcAft>
                          <a:spcPts val="0"/>
                        </a:spcAft>
                      </a:pPr>
                      <a:r>
                        <a:rPr lang="en-US" altLang="zh-CN" sz="1600" kern="0" dirty="0">
                          <a:solidFill>
                            <a:schemeClr val="bg1"/>
                          </a:solidFill>
                          <a:effectLst/>
                          <a:latin typeface="微软雅黑" panose="020B0503020204020204" pitchFamily="34" charset="-122"/>
                          <a:ea typeface="微软雅黑" panose="020B0503020204020204" pitchFamily="34" charset="-122"/>
                        </a:rPr>
                        <a:t>Ⅱ</a:t>
                      </a:r>
                      <a:r>
                        <a:rPr lang="zh-CN" altLang="en-US" sz="1600" kern="0" dirty="0">
                          <a:solidFill>
                            <a:schemeClr val="bg1"/>
                          </a:solidFill>
                          <a:effectLst/>
                          <a:latin typeface="微软雅黑" panose="020B0503020204020204" pitchFamily="34" charset="-122"/>
                          <a:ea typeface="微软雅黑" panose="020B0503020204020204" pitchFamily="34" charset="-122"/>
                        </a:rPr>
                        <a:t>类</a:t>
                      </a:r>
                      <a:endParaRPr lang="zh-CN" sz="1600" kern="0" dirty="0">
                        <a:solidFill>
                          <a:schemeClr val="bg1"/>
                        </a:solidFill>
                        <a:effectLst/>
                        <a:latin typeface="微软雅黑" panose="020B0503020204020204" pitchFamily="34" charset="-122"/>
                        <a:ea typeface="微软雅黑" panose="020B0503020204020204" pitchFamily="34" charset="-122"/>
                      </a:endParaRPr>
                    </a:p>
                  </a:txBody>
                  <a:tcPr marL="23013" marR="23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indent="127000" algn="ctr">
                        <a:lnSpc>
                          <a:spcPct val="150000"/>
                        </a:lnSpc>
                        <a:spcAft>
                          <a:spcPts val="0"/>
                        </a:spcAft>
                      </a:pPr>
                      <a:r>
                        <a:rPr lang="zh-CN" altLang="en-US" sz="1600" kern="100" dirty="0">
                          <a:effectLst/>
                          <a:latin typeface="微软雅黑" panose="020B0503020204020204" pitchFamily="34" charset="-122"/>
                          <a:ea typeface="微软雅黑" panose="020B0503020204020204" pitchFamily="34" charset="-122"/>
                        </a:rPr>
                        <a:t>用于除煤矿瓦斯气体之外的其他</a:t>
                      </a:r>
                      <a:r>
                        <a:rPr lang="zh-CN" altLang="en-US" sz="1600" kern="100" dirty="0">
                          <a:solidFill>
                            <a:srgbClr val="FF0000"/>
                          </a:solidFill>
                          <a:effectLst/>
                          <a:latin typeface="微软雅黑" panose="020B0503020204020204" pitchFamily="34" charset="-122"/>
                          <a:ea typeface="微软雅黑" panose="020B0503020204020204" pitchFamily="34" charset="-122"/>
                        </a:rPr>
                        <a:t>爆炸性气体</a:t>
                      </a:r>
                      <a:r>
                        <a:rPr lang="zh-CN" altLang="en-US" sz="1600" kern="100" dirty="0">
                          <a:effectLst/>
                          <a:latin typeface="微软雅黑" panose="020B0503020204020204" pitchFamily="34" charset="-122"/>
                          <a:ea typeface="微软雅黑" panose="020B0503020204020204" pitchFamily="34" charset="-122"/>
                        </a:rPr>
                        <a:t>环境</a:t>
                      </a:r>
                      <a:endParaRPr lang="zh-CN" altLang="en-US" sz="1600" kern="100" dirty="0">
                        <a:effectLst/>
                        <a:latin typeface="微软雅黑" panose="020B0503020204020204" pitchFamily="34" charset="-122"/>
                        <a:ea typeface="微软雅黑" panose="020B0503020204020204" pitchFamily="34" charset="-122"/>
                      </a:endParaRPr>
                    </a:p>
                  </a:txBody>
                  <a:tcPr marL="23013" marR="23013" marT="23006" marB="23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27000" algn="l" defTabSz="914400" rtl="0" eaLnBrk="1" fontAlgn="auto" latinLnBrk="0" hangingPunct="1">
                        <a:lnSpc>
                          <a:spcPct val="150000"/>
                        </a:lnSpc>
                        <a:spcBef>
                          <a:spcPts val="0"/>
                        </a:spcBef>
                        <a:spcAft>
                          <a:spcPts val="0"/>
                        </a:spcAft>
                        <a:buClrTx/>
                        <a:buSzTx/>
                        <a:buFontTx/>
                        <a:buNone/>
                        <a:defRPr/>
                      </a:pPr>
                      <a:r>
                        <a:rPr lang="en-US" altLang="zh-CN" sz="1600" kern="100" dirty="0">
                          <a:solidFill>
                            <a:schemeClr val="dk1"/>
                          </a:solidFill>
                          <a:effectLst/>
                          <a:latin typeface="微软雅黑" panose="020B0503020204020204" pitchFamily="34" charset="-122"/>
                          <a:ea typeface="微软雅黑" panose="020B0503020204020204" pitchFamily="34" charset="-122"/>
                          <a:cs typeface="+mn-cs"/>
                        </a:rPr>
                        <a:t>Ⅱ</a:t>
                      </a:r>
                      <a:r>
                        <a:rPr lang="zh-CN" altLang="en-US" sz="1600" kern="100" dirty="0">
                          <a:solidFill>
                            <a:schemeClr val="dk1"/>
                          </a:solidFill>
                          <a:effectLst/>
                          <a:latin typeface="微软雅黑" panose="020B0503020204020204" pitchFamily="34" charset="-122"/>
                          <a:ea typeface="微软雅黑" panose="020B0503020204020204" pitchFamily="34" charset="-122"/>
                          <a:cs typeface="+mn-cs"/>
                        </a:rPr>
                        <a:t>类电气设备又细分三类：</a:t>
                      </a:r>
                      <a:endParaRPr lang="zh-CN" altLang="en-US" sz="1600" kern="100" dirty="0">
                        <a:solidFill>
                          <a:schemeClr val="dk1"/>
                        </a:solidFill>
                        <a:effectLst/>
                        <a:latin typeface="微软雅黑" panose="020B0503020204020204" pitchFamily="34" charset="-122"/>
                        <a:ea typeface="微软雅黑" panose="020B0503020204020204" pitchFamily="34" charset="-122"/>
                        <a:cs typeface="+mn-cs"/>
                      </a:endParaRPr>
                    </a:p>
                    <a:p>
                      <a:pPr marL="0" marR="0" lvl="0" indent="127000" algn="l" defTabSz="914400" rtl="0" eaLnBrk="1" fontAlgn="auto" latinLnBrk="0" hangingPunct="1">
                        <a:lnSpc>
                          <a:spcPct val="150000"/>
                        </a:lnSpc>
                        <a:spcBef>
                          <a:spcPts val="0"/>
                        </a:spcBef>
                        <a:spcAft>
                          <a:spcPts val="0"/>
                        </a:spcAft>
                        <a:buClrTx/>
                        <a:buSzTx/>
                        <a:buFontTx/>
                        <a:buNone/>
                        <a:defRPr/>
                      </a:pPr>
                      <a:r>
                        <a:rPr lang="en-US" altLang="zh-CN" sz="1600" kern="100" dirty="0">
                          <a:solidFill>
                            <a:schemeClr val="dk1"/>
                          </a:solidFill>
                          <a:effectLst/>
                          <a:latin typeface="微软雅黑" panose="020B0503020204020204" pitchFamily="34" charset="-122"/>
                          <a:ea typeface="微软雅黑" panose="020B0503020204020204" pitchFamily="34" charset="-122"/>
                          <a:cs typeface="+mn-cs"/>
                        </a:rPr>
                        <a:t>ⅡA</a:t>
                      </a:r>
                      <a:r>
                        <a:rPr lang="zh-CN" altLang="en-US" sz="1600" kern="100" dirty="0">
                          <a:solidFill>
                            <a:schemeClr val="dk1"/>
                          </a:solidFill>
                          <a:effectLst/>
                          <a:latin typeface="微软雅黑" panose="020B0503020204020204" pitchFamily="34" charset="-122"/>
                          <a:ea typeface="微软雅黑" panose="020B0503020204020204" pitchFamily="34" charset="-122"/>
                          <a:cs typeface="+mn-cs"/>
                        </a:rPr>
                        <a:t>：代表性气体是丙烷；其它还有苯、汽油、乙醇</a:t>
                      </a:r>
                      <a:r>
                        <a:rPr lang="en-US" altLang="en-US" sz="1600" kern="100" dirty="0">
                          <a:solidFill>
                            <a:schemeClr val="dk1"/>
                          </a:solidFill>
                          <a:effectLst/>
                          <a:latin typeface="微软雅黑" panose="020B0503020204020204" pitchFamily="34" charset="-122"/>
                          <a:ea typeface="微软雅黑" panose="020B0503020204020204" pitchFamily="34" charset="-122"/>
                          <a:cs typeface="+mn-cs"/>
                        </a:rPr>
                        <a:t> </a:t>
                      </a:r>
                      <a:r>
                        <a:rPr lang="zh-CN" altLang="en-US" sz="1600" kern="100" dirty="0">
                          <a:solidFill>
                            <a:schemeClr val="dk1"/>
                          </a:solidFill>
                          <a:effectLst/>
                          <a:latin typeface="微软雅黑" panose="020B0503020204020204" pitchFamily="34" charset="-122"/>
                          <a:ea typeface="微软雅黑" panose="020B0503020204020204" pitchFamily="34" charset="-122"/>
                          <a:cs typeface="+mn-cs"/>
                        </a:rPr>
                        <a:t>等。</a:t>
                      </a:r>
                      <a:endParaRPr lang="en-US" altLang="en-US" sz="1600" kern="100" dirty="0">
                        <a:solidFill>
                          <a:schemeClr val="dk1"/>
                        </a:solidFill>
                        <a:effectLst/>
                        <a:latin typeface="微软雅黑" panose="020B0503020204020204" pitchFamily="34" charset="-122"/>
                        <a:ea typeface="微软雅黑" panose="020B0503020204020204" pitchFamily="34" charset="-122"/>
                        <a:cs typeface="+mn-cs"/>
                      </a:endParaRPr>
                    </a:p>
                    <a:p>
                      <a:pPr marL="0" marR="0" lvl="0" indent="127000" algn="l" defTabSz="914400" rtl="0" eaLnBrk="1" fontAlgn="auto" latinLnBrk="0" hangingPunct="1">
                        <a:lnSpc>
                          <a:spcPct val="150000"/>
                        </a:lnSpc>
                        <a:spcBef>
                          <a:spcPts val="0"/>
                        </a:spcBef>
                        <a:spcAft>
                          <a:spcPts val="0"/>
                        </a:spcAft>
                        <a:buClrTx/>
                        <a:buSzTx/>
                        <a:buFontTx/>
                        <a:buNone/>
                        <a:defRPr/>
                      </a:pPr>
                      <a:r>
                        <a:rPr lang="en-US" altLang="zh-CN" sz="1600" kern="100" dirty="0" err="1">
                          <a:solidFill>
                            <a:schemeClr val="tx1"/>
                          </a:solidFill>
                          <a:effectLst/>
                          <a:latin typeface="微软雅黑" panose="020B0503020204020204" pitchFamily="34" charset="-122"/>
                          <a:ea typeface="微软雅黑" panose="020B0503020204020204" pitchFamily="34" charset="-122"/>
                          <a:cs typeface="+mn-cs"/>
                        </a:rPr>
                        <a:t>ⅡB</a:t>
                      </a:r>
                      <a:r>
                        <a:rPr lang="zh-CN" altLang="en-US" sz="1600" kern="100" dirty="0">
                          <a:solidFill>
                            <a:schemeClr val="tx1"/>
                          </a:solidFill>
                          <a:effectLst/>
                          <a:latin typeface="微软雅黑" panose="020B0503020204020204" pitchFamily="34" charset="-122"/>
                          <a:ea typeface="微软雅黑" panose="020B0503020204020204" pitchFamily="34" charset="-122"/>
                          <a:cs typeface="+mn-cs"/>
                        </a:rPr>
                        <a:t>：代表性气体是乙烯；其它还有二甲醚、焦炉煤气等。</a:t>
                      </a:r>
                      <a:endParaRPr lang="zh-CN" altLang="en-US" sz="1600" kern="100" dirty="0">
                        <a:solidFill>
                          <a:schemeClr val="tx1"/>
                        </a:solidFill>
                        <a:effectLst/>
                        <a:latin typeface="微软雅黑" panose="020B0503020204020204" pitchFamily="34" charset="-122"/>
                        <a:ea typeface="微软雅黑" panose="020B0503020204020204" pitchFamily="34" charset="-122"/>
                        <a:cs typeface="+mn-cs"/>
                      </a:endParaRPr>
                    </a:p>
                    <a:p>
                      <a:pPr marL="0" marR="0" lvl="0" indent="127000" algn="l" defTabSz="914400" rtl="0" eaLnBrk="1" fontAlgn="auto" latinLnBrk="0" hangingPunct="1">
                        <a:lnSpc>
                          <a:spcPct val="150000"/>
                        </a:lnSpc>
                        <a:spcBef>
                          <a:spcPts val="0"/>
                        </a:spcBef>
                        <a:spcAft>
                          <a:spcPts val="0"/>
                        </a:spcAft>
                        <a:buClrTx/>
                        <a:buSzTx/>
                        <a:buFontTx/>
                        <a:buNone/>
                        <a:defRPr/>
                      </a:pPr>
                      <a:r>
                        <a:rPr lang="en-US" altLang="zh-CN" sz="1600" kern="100" dirty="0">
                          <a:solidFill>
                            <a:schemeClr val="tx1"/>
                          </a:solidFill>
                          <a:effectLst/>
                          <a:latin typeface="微软雅黑" panose="020B0503020204020204" pitchFamily="34" charset="-122"/>
                          <a:ea typeface="微软雅黑" panose="020B0503020204020204" pitchFamily="34" charset="-122"/>
                          <a:cs typeface="+mn-cs"/>
                        </a:rPr>
                        <a:t>ⅡC</a:t>
                      </a:r>
                      <a:r>
                        <a:rPr lang="zh-CN" altLang="en-US" sz="1600" kern="100" dirty="0">
                          <a:solidFill>
                            <a:schemeClr val="tx1"/>
                          </a:solidFill>
                          <a:effectLst/>
                          <a:latin typeface="微软雅黑" panose="020B0503020204020204" pitchFamily="34" charset="-122"/>
                          <a:ea typeface="微软雅黑" panose="020B0503020204020204" pitchFamily="34" charset="-122"/>
                          <a:cs typeface="+mn-cs"/>
                        </a:rPr>
                        <a:t>：代表性气体是氢气；其它还有乙炔、二硫化碳等。</a:t>
                      </a:r>
                      <a:endParaRPr lang="en-US" altLang="zh-CN" sz="1600" kern="100" dirty="0">
                        <a:solidFill>
                          <a:schemeClr val="tx1"/>
                        </a:solidFill>
                        <a:effectLst/>
                        <a:latin typeface="微软雅黑" panose="020B0503020204020204" pitchFamily="34" charset="-122"/>
                        <a:ea typeface="微软雅黑" panose="020B0503020204020204" pitchFamily="34" charset="-122"/>
                        <a:cs typeface="+mn-cs"/>
                      </a:endParaRPr>
                    </a:p>
                    <a:p>
                      <a:pPr marL="0" marR="0" lvl="0" indent="127000" algn="l" defTabSz="914400" rtl="0" eaLnBrk="1" fontAlgn="auto" latinLnBrk="0" hangingPunct="1">
                        <a:lnSpc>
                          <a:spcPct val="150000"/>
                        </a:lnSpc>
                        <a:spcBef>
                          <a:spcPts val="0"/>
                        </a:spcBef>
                        <a:spcAft>
                          <a:spcPts val="0"/>
                        </a:spcAft>
                        <a:buClrTx/>
                        <a:buSzTx/>
                        <a:buFontTx/>
                        <a:buNone/>
                        <a:defRPr/>
                      </a:pPr>
                      <a:r>
                        <a:rPr lang="en-US" altLang="zh-CN" sz="1600" kern="100" dirty="0">
                          <a:solidFill>
                            <a:schemeClr val="dk1"/>
                          </a:solidFill>
                          <a:effectLst/>
                          <a:latin typeface="微软雅黑" panose="020B0503020204020204" pitchFamily="34" charset="-122"/>
                          <a:ea typeface="微软雅黑" panose="020B0503020204020204" pitchFamily="34" charset="-122"/>
                          <a:cs typeface="+mn-cs"/>
                        </a:rPr>
                        <a:t>ⅡA</a:t>
                      </a:r>
                      <a:r>
                        <a:rPr lang="zh-CN" altLang="en-US" sz="1600"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600" kern="100" dirty="0">
                          <a:solidFill>
                            <a:schemeClr val="dk1"/>
                          </a:solidFill>
                          <a:effectLst/>
                          <a:latin typeface="微软雅黑" panose="020B0503020204020204" pitchFamily="34" charset="-122"/>
                          <a:ea typeface="微软雅黑" panose="020B0503020204020204" pitchFamily="34" charset="-122"/>
                          <a:cs typeface="+mn-cs"/>
                        </a:rPr>
                        <a:t>ⅡB</a:t>
                      </a:r>
                      <a:r>
                        <a:rPr lang="zh-CN" altLang="en-US" sz="1600"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600" kern="100" dirty="0">
                          <a:solidFill>
                            <a:schemeClr val="dk1"/>
                          </a:solidFill>
                          <a:effectLst/>
                          <a:latin typeface="微软雅黑" panose="020B0503020204020204" pitchFamily="34" charset="-122"/>
                          <a:ea typeface="微软雅黑" panose="020B0503020204020204" pitchFamily="34" charset="-122"/>
                          <a:cs typeface="+mn-cs"/>
                        </a:rPr>
                        <a:t>ⅡC</a:t>
                      </a:r>
                      <a:r>
                        <a:rPr lang="zh-CN" altLang="en-US" sz="1600" kern="100" dirty="0">
                          <a:solidFill>
                            <a:schemeClr val="dk1"/>
                          </a:solidFill>
                          <a:effectLst/>
                          <a:latin typeface="微软雅黑" panose="020B0503020204020204" pitchFamily="34" charset="-122"/>
                          <a:ea typeface="微软雅黑" panose="020B0503020204020204" pitchFamily="34" charset="-122"/>
                          <a:cs typeface="+mn-cs"/>
                        </a:rPr>
                        <a:t>适用的气体环境危险性由低到高，可用于高危险性的电气设备可以用于低危险性的环境，但是低危险性的不能用于高危险性的环境。三类电气设备对应三类分级的爆炸性气体混合物。</a:t>
                      </a:r>
                      <a:endParaRPr lang="zh-CN" sz="1600" kern="100" dirty="0">
                        <a:solidFill>
                          <a:schemeClr val="dk1"/>
                        </a:solidFill>
                        <a:effectLst/>
                        <a:latin typeface="微软雅黑" panose="020B0503020204020204" pitchFamily="34" charset="-122"/>
                        <a:ea typeface="微软雅黑" panose="020B0503020204020204" pitchFamily="34" charset="-122"/>
                        <a:cs typeface="+mn-cs"/>
                      </a:endParaRPr>
                    </a:p>
                  </a:txBody>
                  <a:tcPr marL="23013" marR="23013" marT="23006" marB="23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3920">
                <a:tc>
                  <a:txBody>
                    <a:bodyPr/>
                    <a:lstStyle/>
                    <a:p>
                      <a:pPr indent="127000" algn="ctr">
                        <a:lnSpc>
                          <a:spcPct val="150000"/>
                        </a:lnSpc>
                        <a:spcAft>
                          <a:spcPts val="0"/>
                        </a:spcAft>
                      </a:pPr>
                      <a:r>
                        <a:rPr lang="en-US" altLang="zh-CN" sz="1600" kern="0" dirty="0">
                          <a:solidFill>
                            <a:schemeClr val="bg1"/>
                          </a:solidFill>
                          <a:effectLst/>
                          <a:latin typeface="微软雅黑" panose="020B0503020204020204" pitchFamily="34" charset="-122"/>
                          <a:ea typeface="微软雅黑" panose="020B0503020204020204" pitchFamily="34" charset="-122"/>
                        </a:rPr>
                        <a:t>Ⅲ</a:t>
                      </a:r>
                      <a:r>
                        <a:rPr lang="zh-CN" altLang="en-US" sz="1600" kern="0" dirty="0">
                          <a:solidFill>
                            <a:schemeClr val="bg1"/>
                          </a:solidFill>
                          <a:effectLst/>
                          <a:latin typeface="微软雅黑" panose="020B0503020204020204" pitchFamily="34" charset="-122"/>
                          <a:ea typeface="微软雅黑" panose="020B0503020204020204" pitchFamily="34" charset="-122"/>
                        </a:rPr>
                        <a:t>类</a:t>
                      </a:r>
                      <a:endParaRPr lang="zh-CN" sz="1600" kern="0" dirty="0">
                        <a:solidFill>
                          <a:schemeClr val="bg1"/>
                        </a:solidFill>
                        <a:effectLst/>
                        <a:latin typeface="微软雅黑" panose="020B0503020204020204" pitchFamily="34" charset="-122"/>
                        <a:ea typeface="微软雅黑" panose="020B0503020204020204" pitchFamily="34" charset="-122"/>
                      </a:endParaRPr>
                    </a:p>
                  </a:txBody>
                  <a:tcPr marL="23013" marR="23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indent="127000" algn="ctr">
                        <a:lnSpc>
                          <a:spcPct val="150000"/>
                        </a:lnSpc>
                        <a:spcAft>
                          <a:spcPts val="0"/>
                        </a:spcAft>
                      </a:pPr>
                      <a:r>
                        <a:rPr lang="zh-CN" altLang="en-US" sz="1600" kern="100" dirty="0">
                          <a:effectLst/>
                          <a:latin typeface="微软雅黑" panose="020B0503020204020204" pitchFamily="34" charset="-122"/>
                          <a:ea typeface="微软雅黑" panose="020B0503020204020204" pitchFamily="34" charset="-122"/>
                        </a:rPr>
                        <a:t>用于除煤矿以外的</a:t>
                      </a:r>
                      <a:endParaRPr lang="zh-CN" altLang="en-US" sz="1600" kern="100" dirty="0">
                        <a:effectLst/>
                        <a:latin typeface="微软雅黑" panose="020B0503020204020204" pitchFamily="34" charset="-122"/>
                        <a:ea typeface="微软雅黑" panose="020B0503020204020204" pitchFamily="34" charset="-122"/>
                      </a:endParaRPr>
                    </a:p>
                    <a:p>
                      <a:pPr indent="127000" algn="ctr">
                        <a:lnSpc>
                          <a:spcPct val="150000"/>
                        </a:lnSpc>
                        <a:spcAft>
                          <a:spcPts val="0"/>
                        </a:spcAft>
                      </a:pPr>
                      <a:r>
                        <a:rPr lang="zh-CN" altLang="en-US" sz="1600" kern="100" dirty="0">
                          <a:solidFill>
                            <a:srgbClr val="FF0000"/>
                          </a:solidFill>
                          <a:effectLst/>
                          <a:latin typeface="微软雅黑" panose="020B0503020204020204" pitchFamily="34" charset="-122"/>
                          <a:ea typeface="微软雅黑" panose="020B0503020204020204" pitchFamily="34" charset="-122"/>
                        </a:rPr>
                        <a:t>爆炸性粉尘</a:t>
                      </a:r>
                      <a:r>
                        <a:rPr lang="zh-CN" altLang="en-US" sz="1600" kern="100" dirty="0">
                          <a:effectLst/>
                          <a:latin typeface="微软雅黑" panose="020B0503020204020204" pitchFamily="34" charset="-122"/>
                          <a:ea typeface="微软雅黑" panose="020B0503020204020204" pitchFamily="34" charset="-122"/>
                        </a:rPr>
                        <a:t>环境</a:t>
                      </a:r>
                      <a:endParaRPr lang="zh-CN" altLang="en-US" sz="1600" kern="100" dirty="0">
                        <a:effectLst/>
                        <a:latin typeface="微软雅黑" panose="020B0503020204020204" pitchFamily="34" charset="-122"/>
                        <a:ea typeface="微软雅黑" panose="020B0503020204020204" pitchFamily="34" charset="-122"/>
                      </a:endParaRPr>
                    </a:p>
                  </a:txBody>
                  <a:tcPr marL="23013" marR="23013" marT="23006" marB="23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27000" algn="l" defTabSz="914400" rtl="0" eaLnBrk="1" fontAlgn="auto" latinLnBrk="0" hangingPunct="1">
                        <a:lnSpc>
                          <a:spcPct val="125000"/>
                        </a:lnSpc>
                        <a:spcBef>
                          <a:spcPts val="0"/>
                        </a:spcBef>
                        <a:spcAft>
                          <a:spcPts val="0"/>
                        </a:spcAft>
                        <a:buClrTx/>
                        <a:buSzTx/>
                        <a:buFontTx/>
                        <a:buNone/>
                        <a:defRPr/>
                      </a:pPr>
                      <a:r>
                        <a:rPr lang="en-US" altLang="zh-CN" sz="1600" kern="0" dirty="0">
                          <a:effectLst/>
                          <a:latin typeface="微软雅黑" panose="020B0503020204020204" pitchFamily="34" charset="-122"/>
                          <a:ea typeface="微软雅黑" panose="020B0503020204020204" pitchFamily="34" charset="-122"/>
                        </a:rPr>
                        <a:t>Ⅲ</a:t>
                      </a:r>
                      <a:r>
                        <a:rPr lang="zh-CN" altLang="en-US" sz="1600" kern="100" dirty="0">
                          <a:solidFill>
                            <a:schemeClr val="dk1"/>
                          </a:solidFill>
                          <a:effectLst/>
                          <a:latin typeface="微软雅黑" panose="020B0503020204020204" pitchFamily="34" charset="-122"/>
                          <a:ea typeface="微软雅黑" panose="020B0503020204020204" pitchFamily="34" charset="-122"/>
                          <a:cs typeface="+mn-cs"/>
                        </a:rPr>
                        <a:t>类电气设备又细分三类：</a:t>
                      </a:r>
                      <a:endParaRPr lang="en-US" altLang="zh-CN" sz="1600" kern="0" dirty="0">
                        <a:effectLst/>
                        <a:latin typeface="微软雅黑" panose="020B0503020204020204" pitchFamily="34" charset="-122"/>
                        <a:ea typeface="微软雅黑" panose="020B0503020204020204" pitchFamily="34" charset="-122"/>
                      </a:endParaRPr>
                    </a:p>
                    <a:p>
                      <a:pPr indent="127000" algn="l">
                        <a:lnSpc>
                          <a:spcPct val="125000"/>
                        </a:lnSpc>
                        <a:spcAft>
                          <a:spcPts val="0"/>
                        </a:spcAft>
                      </a:pPr>
                      <a:r>
                        <a:rPr lang="en-US" altLang="zh-CN" sz="1600" kern="0" dirty="0" err="1">
                          <a:effectLst/>
                          <a:latin typeface="微软雅黑" panose="020B0503020204020204" pitchFamily="34" charset="-122"/>
                          <a:ea typeface="微软雅黑" panose="020B0503020204020204" pitchFamily="34" charset="-122"/>
                        </a:rPr>
                        <a:t>ⅢA</a:t>
                      </a:r>
                      <a:r>
                        <a:rPr lang="zh-CN" altLang="en-US" sz="1600" kern="0" dirty="0">
                          <a:effectLst/>
                          <a:latin typeface="微软雅黑" panose="020B0503020204020204" pitchFamily="34" charset="-122"/>
                          <a:ea typeface="微软雅黑" panose="020B0503020204020204" pitchFamily="34" charset="-122"/>
                        </a:rPr>
                        <a:t>类：可燃性飞絮、</a:t>
                      </a:r>
                      <a:endParaRPr lang="zh-CN" altLang="en-US" sz="1600" kern="0" dirty="0">
                        <a:effectLst/>
                        <a:latin typeface="微软雅黑" panose="020B0503020204020204" pitchFamily="34" charset="-122"/>
                        <a:ea typeface="微软雅黑" panose="020B0503020204020204" pitchFamily="34" charset="-122"/>
                      </a:endParaRPr>
                    </a:p>
                    <a:p>
                      <a:pPr indent="127000" algn="l">
                        <a:lnSpc>
                          <a:spcPct val="125000"/>
                        </a:lnSpc>
                        <a:spcAft>
                          <a:spcPts val="0"/>
                        </a:spcAft>
                      </a:pPr>
                      <a:r>
                        <a:rPr lang="en-US" altLang="zh-CN" sz="1600" kern="0" dirty="0" err="1">
                          <a:effectLst/>
                          <a:latin typeface="微软雅黑" panose="020B0503020204020204" pitchFamily="34" charset="-122"/>
                          <a:ea typeface="微软雅黑" panose="020B0503020204020204" pitchFamily="34" charset="-122"/>
                        </a:rPr>
                        <a:t>ⅢB</a:t>
                      </a:r>
                      <a:r>
                        <a:rPr lang="zh-CN" altLang="en-US" sz="1600" kern="0" dirty="0">
                          <a:effectLst/>
                          <a:latin typeface="微软雅黑" panose="020B0503020204020204" pitchFamily="34" charset="-122"/>
                          <a:ea typeface="微软雅黑" panose="020B0503020204020204" pitchFamily="34" charset="-122"/>
                        </a:rPr>
                        <a:t>类：非导电性粉尘场所</a:t>
                      </a:r>
                      <a:endParaRPr lang="zh-CN" altLang="en-US" sz="1600" kern="0" dirty="0">
                        <a:effectLst/>
                        <a:latin typeface="微软雅黑" panose="020B0503020204020204" pitchFamily="34" charset="-122"/>
                        <a:ea typeface="微软雅黑" panose="020B0503020204020204" pitchFamily="34" charset="-122"/>
                      </a:endParaRPr>
                    </a:p>
                    <a:p>
                      <a:pPr indent="127000" algn="l">
                        <a:lnSpc>
                          <a:spcPct val="125000"/>
                        </a:lnSpc>
                        <a:spcAft>
                          <a:spcPts val="0"/>
                        </a:spcAft>
                      </a:pPr>
                      <a:r>
                        <a:rPr lang="en-US" altLang="zh-CN" sz="1600" kern="0" dirty="0" err="1">
                          <a:effectLst/>
                          <a:latin typeface="微软雅黑" panose="020B0503020204020204" pitchFamily="34" charset="-122"/>
                          <a:ea typeface="微软雅黑" panose="020B0503020204020204" pitchFamily="34" charset="-122"/>
                          <a:sym typeface="+mn-ea"/>
                        </a:rPr>
                        <a:t>ⅢC</a:t>
                      </a:r>
                      <a:r>
                        <a:rPr lang="zh-CN" altLang="en-US" sz="1600" kern="0" dirty="0">
                          <a:effectLst/>
                          <a:latin typeface="微软雅黑" panose="020B0503020204020204" pitchFamily="34" charset="-122"/>
                          <a:ea typeface="微软雅黑" panose="020B0503020204020204" pitchFamily="34" charset="-122"/>
                          <a:sym typeface="+mn-ea"/>
                        </a:rPr>
                        <a:t>类：导电性粉尘</a:t>
                      </a:r>
                      <a:endParaRPr lang="zh-CN" altLang="en-US" sz="1600" kern="0" dirty="0">
                        <a:effectLst/>
                        <a:latin typeface="微软雅黑" panose="020B0503020204020204" pitchFamily="34" charset="-122"/>
                        <a:ea typeface="微软雅黑" panose="020B0503020204020204" pitchFamily="34" charset="-122"/>
                        <a:sym typeface="+mn-ea"/>
                      </a:endParaRPr>
                    </a:p>
                    <a:p>
                      <a:pPr indent="127000" algn="l">
                        <a:lnSpc>
                          <a:spcPct val="125000"/>
                        </a:lnSpc>
                        <a:spcAft>
                          <a:spcPts val="0"/>
                        </a:spcAft>
                      </a:pPr>
                      <a:r>
                        <a:rPr lang="en-US" altLang="zh-CN" sz="1600" kern="100" dirty="0" err="1">
                          <a:effectLst/>
                          <a:latin typeface="微软雅黑" panose="020B0503020204020204" pitchFamily="34" charset="-122"/>
                          <a:ea typeface="微软雅黑" panose="020B0503020204020204" pitchFamily="34" charset="-122"/>
                          <a:sym typeface="+mn-ea"/>
                        </a:rPr>
                        <a:t>ⅢA</a:t>
                      </a:r>
                      <a:r>
                        <a:rPr lang="zh-CN" altLang="en-US" sz="1600" kern="100" dirty="0">
                          <a:effectLst/>
                          <a:latin typeface="微软雅黑" panose="020B0503020204020204" pitchFamily="34" charset="-122"/>
                          <a:ea typeface="微软雅黑" panose="020B0503020204020204" pitchFamily="34" charset="-122"/>
                          <a:sym typeface="+mn-ea"/>
                        </a:rPr>
                        <a:t>、</a:t>
                      </a:r>
                      <a:r>
                        <a:rPr lang="en-US" altLang="zh-CN" sz="1600" kern="100" dirty="0" err="1">
                          <a:effectLst/>
                          <a:latin typeface="微软雅黑" panose="020B0503020204020204" pitchFamily="34" charset="-122"/>
                          <a:ea typeface="微软雅黑" panose="020B0503020204020204" pitchFamily="34" charset="-122"/>
                          <a:sym typeface="+mn-ea"/>
                        </a:rPr>
                        <a:t>ⅢB</a:t>
                      </a:r>
                      <a:r>
                        <a:rPr lang="zh-CN" altLang="en-US" sz="1600" kern="100" dirty="0">
                          <a:effectLst/>
                          <a:latin typeface="微软雅黑" panose="020B0503020204020204" pitchFamily="34" charset="-122"/>
                          <a:ea typeface="微软雅黑" panose="020B0503020204020204" pitchFamily="34" charset="-122"/>
                          <a:sym typeface="+mn-ea"/>
                        </a:rPr>
                        <a:t>、</a:t>
                      </a:r>
                      <a:r>
                        <a:rPr lang="en-US" altLang="zh-CN" sz="1600" kern="100" dirty="0" err="1">
                          <a:effectLst/>
                          <a:latin typeface="微软雅黑" panose="020B0503020204020204" pitchFamily="34" charset="-122"/>
                          <a:ea typeface="微软雅黑" panose="020B0503020204020204" pitchFamily="34" charset="-122"/>
                          <a:sym typeface="+mn-ea"/>
                        </a:rPr>
                        <a:t>ⅢC</a:t>
                      </a:r>
                      <a:r>
                        <a:rPr lang="zh-CN" altLang="en-US" sz="1600" kern="100" dirty="0">
                          <a:effectLst/>
                          <a:latin typeface="微软雅黑" panose="020B0503020204020204" pitchFamily="34" charset="-122"/>
                          <a:ea typeface="微软雅黑" panose="020B0503020204020204" pitchFamily="34" charset="-122"/>
                          <a:sym typeface="+mn-ea"/>
                        </a:rPr>
                        <a:t>适用的爆炸性粉尘环境危险性由低到高。可用于高危险性的电气设备可以用于低危险性的环境，但是低危险性的不能用于高危险性的环境。</a:t>
                      </a:r>
                      <a:endParaRPr lang="zh-CN" altLang="zh-CN" sz="1600" kern="100" dirty="0">
                        <a:effectLst/>
                        <a:latin typeface="微软雅黑" panose="020B0503020204020204" pitchFamily="34" charset="-122"/>
                        <a:ea typeface="微软雅黑" panose="020B0503020204020204" pitchFamily="34" charset="-122"/>
                      </a:endParaRPr>
                    </a:p>
                  </a:txBody>
                  <a:tcPr marL="23013" marR="23013" marT="23006" marB="23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矩形 2"/>
          <p:cNvSpPr/>
          <p:nvPr/>
        </p:nvSpPr>
        <p:spPr>
          <a:xfrm>
            <a:off x="2448243" y="824201"/>
            <a:ext cx="6328410" cy="423545"/>
          </a:xfrm>
          <a:prstGeom prst="rect">
            <a:avLst/>
          </a:prstGeom>
        </p:spPr>
        <p:txBody>
          <a:bodyPr wrap="none">
            <a:spAutoFit/>
          </a:bodyPr>
          <a:lstStyle/>
          <a:p>
            <a:pPr>
              <a:lnSpc>
                <a:spcPct val="90000"/>
              </a:lnSpc>
              <a:spcBef>
                <a:spcPct val="50000"/>
              </a:spcBef>
            </a:pPr>
            <a:r>
              <a:rPr lang="zh-CN" altLang="zh-CN" sz="2400" b="1" dirty="0">
                <a:solidFill>
                  <a:srgbClr val="008AC0"/>
                </a:solidFill>
                <a:latin typeface="微软雅黑" panose="020B0503020204020204" pitchFamily="34" charset="-122"/>
                <a:ea typeface="微软雅黑" panose="020B0503020204020204" pitchFamily="34" charset="-122"/>
              </a:rPr>
              <a:t>在中国和IEC</a:t>
            </a:r>
            <a:r>
              <a:rPr lang="zh-CN" altLang="en-US" sz="2400" b="1" dirty="0">
                <a:solidFill>
                  <a:srgbClr val="008AC0"/>
                </a:solidFill>
                <a:latin typeface="微软雅黑" panose="020B0503020204020204" pitchFamily="34" charset="-122"/>
                <a:ea typeface="微软雅黑" panose="020B0503020204020204" pitchFamily="34" charset="-122"/>
              </a:rPr>
              <a:t>标准</a:t>
            </a:r>
            <a:r>
              <a:rPr lang="zh-CN" altLang="zh-CN" sz="2400" b="1" dirty="0">
                <a:solidFill>
                  <a:srgbClr val="008AC0"/>
                </a:solidFill>
                <a:latin typeface="微软雅黑" panose="020B0503020204020204" pitchFamily="34" charset="-122"/>
                <a:ea typeface="微软雅黑" panose="020B0503020204020204" pitchFamily="34" charset="-122"/>
              </a:rPr>
              <a:t>, </a:t>
            </a:r>
            <a:r>
              <a:rPr lang="zh-CN" altLang="en-US" sz="2400" b="1" dirty="0">
                <a:solidFill>
                  <a:srgbClr val="008AC0"/>
                </a:solidFill>
                <a:latin typeface="微软雅黑" panose="020B0503020204020204" pitchFamily="34" charset="-122"/>
                <a:ea typeface="微软雅黑" panose="020B0503020204020204" pitchFamily="34" charset="-122"/>
              </a:rPr>
              <a:t>防爆电气设备主要</a:t>
            </a:r>
            <a:r>
              <a:rPr lang="zh-CN" altLang="zh-CN" sz="2400" b="1" dirty="0">
                <a:solidFill>
                  <a:srgbClr val="008AC0"/>
                </a:solidFill>
                <a:latin typeface="微软雅黑" panose="020B0503020204020204" pitchFamily="34" charset="-122"/>
                <a:ea typeface="微软雅黑" panose="020B0503020204020204" pitchFamily="34" charset="-122"/>
              </a:rPr>
              <a:t>分为三类</a:t>
            </a:r>
            <a:endParaRPr lang="zh-CN" altLang="zh-CN" sz="2400" b="1" dirty="0">
              <a:solidFill>
                <a:srgbClr val="008AC0"/>
              </a:solidFill>
              <a:latin typeface="微软雅黑" panose="020B0503020204020204" pitchFamily="34" charset="-122"/>
              <a:ea typeface="微软雅黑" panose="020B0503020204020204" pitchFamily="34" charset="-122"/>
            </a:endParaRPr>
          </a:p>
        </p:txBody>
      </p:sp>
      <p:sp>
        <p:nvSpPr>
          <p:cNvPr id="9" name="圆角矩形 8"/>
          <p:cNvSpPr/>
          <p:nvPr/>
        </p:nvSpPr>
        <p:spPr>
          <a:xfrm>
            <a:off x="3595497" y="3090545"/>
            <a:ext cx="5340985" cy="734060"/>
          </a:xfrm>
          <a:prstGeom prst="roundRect">
            <a:avLst/>
          </a:prstGeom>
          <a:noFill/>
          <a:ln>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tags/tag1.xml><?xml version="1.0" encoding="utf-8"?>
<p:tagLst xmlns:p="http://schemas.openxmlformats.org/presentationml/2006/main">
  <p:tag name="KSO_WM_SPECIAL_SOURCE" val="bdnull"/>
</p:tagLst>
</file>

<file path=ppt/tags/tag11.xml><?xml version="1.0" encoding="utf-8"?>
<p:tagLst xmlns:p="http://schemas.openxmlformats.org/presentationml/2006/main">
  <p:tag name="COMMONDATA" val="eyJoZGlkIjoiZWNjMmU1N2E4ZTc5NGMwMzU0MDUwZTk1NWMwMjFmZmEifQ=="/>
  <p:tag name="KSO_WPP_MARK_KEY" val="a00a8c5e-aa70-4deb-8354-506856d1a782"/>
</p:tagLst>
</file>

<file path=ppt/tags/tag2.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TABLE_BEAUTIFY" val="smartTable{52e2aac5-042e-471d-8224-c7c36f51aeca}"/>
  <p:tag name="TABLE_ENDDRAG_ORIGIN_RECT" val="682*273"/>
  <p:tag name="TABLE_ENDDRAG_RECT" val="31*125*682*273"/>
</p:tagLst>
</file>

<file path=ppt/tags/tag4.xml><?xml version="1.0" encoding="utf-8"?>
<p:tagLst xmlns:p="http://schemas.openxmlformats.org/presentationml/2006/main">
  <p:tag name="KSO_WM_UNIT_TABLE_BEAUTIFY" val="smartTable{baf1af4b-0f61-433e-876d-11fd314f414f}"/>
</p:tagLst>
</file>

<file path=ppt/tags/tag5.xml><?xml version="1.0" encoding="utf-8"?>
<p:tagLst xmlns:p="http://schemas.openxmlformats.org/presentationml/2006/main">
  <p:tag name="KSO_WM_UNIT_TABLE_BEAUTIFY" val="smartTable{15101454-7958-4905-b86c-0a9182c10e99}"/>
</p:tagLst>
</file>

<file path=ppt/tags/tag6.xml><?xml version="1.0" encoding="utf-8"?>
<p:tagLst xmlns:p="http://schemas.openxmlformats.org/presentationml/2006/main">
  <p:tag name="KSO_WM_UNIT_TABLE_BEAUTIFY" val="smartTable{15101454-7958-4905-b86c-0a9182c10e99}"/>
</p:tagLst>
</file>

<file path=ppt/tags/tag7.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TABLE_BEAUTIFY" val="smartTable{4f6c408a-6e8e-45f3-be11-00fe7dddfa7b}"/>
</p:tagLst>
</file>

<file path=ppt/tags/tag9.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kxNDIzOTAyNjE4IiwKCSJHcm91cElkIiA6ICI1MzMzNTcwODAiLAoJIkltYWdlIiA6ICJpVkJPUncwS0dnb0FBQUFOU1VoRVVnQUFCVjBBQUFKN0NBWUFBQUR3VERHREFBQUFDWEJJV1hNQUFBc1RBQUFMRXdFQW1wd1lBQUFnQUVsRVFWUjRuT3pkZVZ5TmVmOC84TmRwTDIyS3NrdldNTExmaHJHTTNkaVpHY2FNc2Qxako0U2lrQnBFb1RDMlNJWnNOME4yRXRteURJMmhyQk1SSlViclNkdXA2L2RIdjY3cE9FdW5PbVMrWHMvSFl4N1R1YmJ6T2NkMURyMnU5L1grU0FSQkVFQkVSRVJFUkVSRVJFUkV4WkpJSkpMaXR0SDVFQU1oSWlJaUlpSWlJaUlpK2xRd2RDVWlJaUlpSWlJaUlpTFNJb2F1UkVSRVJFUkVSRVJFUkZyRTBKV0lpSWlJaUlpSWlJaElpeGk2RWhFUkVSRVJFUkVSRVdrUlExY2lJaUlpSWlJaUlpSWlMV0xvU2tSRVJFUkVSRVJFUktSRkRGMkppSWlJaUlpSWlJaUl0SWloS3hFUkVSRVJFUkVSRVpFV01YUWxJaUlpSWlJaUlpSWkwaUtHcmtSRVJFUkVSRVJFUkVSYXhOQ1ZpSWlJaUlpSWlJaUlTSXNZdWhJUkVSRVJFUkVSRVJGcEVVTlhJaUlpSWlJaUlpSWlJaTFpNkVwRVJFUkVSRVJFUkVTa1JReGRpWWlJaUlpSWlJaUlpTFNJb1NzUkVSRVJFUkVSRVJHUkZqRjBKU0lpSWlJaUlpSWlJdElpaHE1RVJFUkVSRVJFUkVSRVdzVFFsWWlJaUlpSWlJaUlpRWlMR0xvU0VSRVJFUkVSRVJFUmFSRkRWeUlpSWlJaUlpSWlJaUl0WXVoS1JFUkVSRVJFUkVSRXBFVU1YWW1JaUlpSWlJaUlpSWkwaUtFckVSRVJFUkVSRVJFUmtSWXhkQ1VpSWlJaUlpSWlJaUxTSW9hdVJFUkVSRVJFUkVSRVJGckUwSldJaUlpSWlJaUlpSWhJaXhpNkVoRVJFUkVSRVJFUkVXa1JRMWNpSWlJaUlpSWlJaUlpTFdMb1NrUkVSRVJFUkVSRVJLUkZERjJKaUlpSWlJaUlpSWlJdElpaEt4RVJFUkVSRVJFUkVaRVdNWFFsSWlJaUlpSWlJaUlpMGlLR3JrUkVSRVJFUkVSRVJFUmF4TkNWaUlpSWlJaUlpSWlJU0lzWXVoSVJFUkVSRVJFUkVSRnBFVU5YSWlJaUlpSWlJaUlpSWkxaTZFcEVSRVJFUkVSRVJFU2tSUXhkaVlpSWlJaUlpSWlJaUxTSW9Tc1JFUkVSRVJFUkVSR1JGakYwSlNJaUlpSWlJaUlpSXRJaWhxNUVSRVJFUkVSRVJFUkVXc1RRbFlpSWlJaUlpSWlJaUVpTEdMb1NFUkVSRVJFUkVSRVJhUkZEVnlJaUlpSWlJaUlpSWlJdFl1aEtSRVJFUkVSRVJFUkVwRVVNWFltSWlJaUlpSWlJaUlpMGlLRXJFUkVSRVJFUkVSRVJrUll4ZENVaUlpSWlJaUlpSWlMU0lvYXVSRVJFUkVSRVJFUkVSRnJFMEpXSWlJaUlpSWlJaUloSWl4aTZFaEVSRVJFUkVSRVJFV2tSUTFjaUlpSWlJaUlpSWlJaUxXTG9Ta1JFUkVSRVJFUkVSS1JGREYySmlJaUlpSWlJaUlpSXRJaWhLeEVSMFNmaTd0Mjc1VDBFMGYzNzkzSHUzTG55SHNaSDYrYk5td2dKQ1JFZng4WEZJVDA5dlJ4SEpDODZPaHFuVDU4dTcyRW85ZXV2ditMV3JWdWwyamN4TVJHNXVibHl5d1JCZ0x1N085YXNXYU9ONFdtZElBaTRlUEVpOHZMeXluc29ueVJCRUxCbnp4NmNPWE9tek1lU1NxV0lpNHRUV0o2WW1JaWNuQnlsKzd4NjlVcmw4WEp6Y3hFYkd3dEJFTVJsY1hGeGtFcWxDdHZHeGNVaEtTbXBGS01tSWlJaVZmVEtld0JFUkVUMC9sMjZkQW1MRnkvR25EbHowTE5uVHdBRnYrQVBIanhZNDJPRWhvWUNBRkpTVW5EMjdGbU45eHN5WklqQ3NpTkhqdUQwNmRQNDhzc3ZOVDZPdHFTbnA4UGQzUjI1dWJudzlmV0ZpWW1KUnZ2MTZOR2oxTS9acUZFanJGMjdWdVB0UTBOREVSWVdob0VEQjBJbWsySFJva1ZJVFUzRjVNbVQwYTFidDFLUG96UWVQbnlJMWF0WFk4cVVLV2phdENrQTROU3BVemh4NG9SNExta2lPRGdZUVVGQnBSckQ2TkdqOGYzMzMydTA3WTRkT3pCaXhBZzBiOTVjNVRZNU9Ua3dNRENRVzVhVmxRVW5KeWZVcUZFRG5wNmU0bm1SbTV1TGE5ZXV3YzdPcmxSamo0bUpnYXVySzRZTUdZTHZ2dnRPWWYzWXNXTVJGeGNuZnI1SzZ0Q2hRMWkvZmoyKyt1b3J6Snc1czFUSEtPclJvMGVJakl6RTMzLy9EV05qWXpSdDJoUnQyclNCUkNKUnVuMTRlTGpXd2pwbDN4WGFGQmtaQ1JjWGx4THZkL0xrU2VqcTZpcGRkLzc4ZVd6ZHVoV3paczBxNi9BUUZoYUdkZXZXeVowTDZlbnBtREpsQ3V6czdPRGw1UVZqWTJOeDNmSGp4N0Z1M1Rxc1hMa1NEZzRPQ3NlN2ZmczJYRjFkc1hqeFlyUnYzeDVBd2ZrMmFkSWtoZmQ2OWVyVnFGYXRHbWJQbmwzbTEwRkVSRVFGR0xvU0VSRjlBdHEzYjQ5R2pScGgzYnAxYU5xMEthcFZxeWF1VzcxNk5Td3NMQUFBVjY1Y1FVQkFBQUlEQThYMUNRa0pjSE56RXgrL2V2VUtHelpzMFBpNWh3d1pndDkrK3cxMTY5YUZvNk9qRmw1TjJmenl5eTlpMWUvQmd3YzFEdk9LdmlkRnBhYW1ZdWJNbVhCeWNsTDUrdDROK0VwQ1QwOFBQajQrOFBiMmhyZTNOK0xpNGpCNjlPaFNINitrenB3NWc5allXTGx6cGl4Y1hWMFZsa1ZFUk9EQ2hRdEsxM2w3ZTZzOFZueDh2TkxsVXFsVWJwMmVuaDVzYkd3Z0NBTDgvUHdRR3h1TDVjdVh3OGpJU056R3lNZ0lVNmRPeFpJbFMrRHM3QXh2YjI5WVdGaUlsYStHaG9ZYXY4YWl3c0xDa0pLU2dscTFhcFZxZjNVU0V4TVJHQmdJUTBORGpCZ3hvc3pIOC9UMHhNV0xGeFdXdDJqUkFsNWVYa3JmZ3dNSER1RCsvZnRsZm03Z245QzFMQmM0aXVyVHA0L1NNTlROelExMTY5WXRkdi9qeDQ5ai8vNzlLdGZuNXVZaUtDZ0krdnI2ME5IUlFWaFltTVpqMDlmWFI2ZE9uWXJkenN6TURQUG16WU83dXp2YzNkMnhiTmt5R0JnWUlENCtIcHMyYmNJWFgzeWhOSEFGZ0QvKytBTW1KaVpvMDZaTnNjL3o1TW1URWwxRUlTSWlvdUl4ZENVaUl2cUl5Zkp6a0pHVGpDeFpCckpsYjFISnBBWk1EQ3hMZkJ3ZEhSMjR1TGhnL1BqeFdMRmlCVmF0V2lXdXExYXRHcXlzckFBVVZEVUNRTTJhTlZVZXEwR0RCbUlsVmw1ZUhzYU9IUXRCRUxCbHl4YVY0ZUtHRFJzd1lNQ0FjZzlkangwN2hyQ3dNSFRzMkJISnljbllzV01IbWpWcmhzOCsrMHpsUHFtcHFVaExTeXZUOCtiazVDQTFOVlVNdDVYZDNsdVVUQ2FUMjg3UTBCQUxGeTdFdm4zNzBMVnJWM0c1cnE2dVhPV2J0bVZsWlNFME5CVDE2dFZEYkd3c1ltTmpBUUJ2M3J3QlVGQTVxRXJkdW5YRjExdVVza3JkbHk5ZjRzS0ZDMHJYcVF0ZFI0MGFwWFQ1NGNPSGNmandZZkZ4dFdyVnNHM2JOcXhZc1FKaFlXRVlQbnk0WE9CYTZJc3Z2b0M3dXpzOFBUMnhldlZxZUhoNElDTWpBd0JRb1VJRmxlTlFKUzh2RCtmT25VUFZxbFh4K2VlZmwzaC9kZkx6OCtIcjY0dXNyQ3hNbVRJRnRyYTJaVDVtWW1JaXhvNGRpNjVkdThMYTJoclBuajNENnRXcjhjY2ZmeUE0T0Joang0NVYyS2U0Q3U1cjE2N0IzZDBkVGs1TzZOZXZuMGJqS0M1QUZnUUJCdzRjUUU1T0RucjA2SUhLbFNzcjNhNUJnd1pLbDl2YTJxcjlqaXVrN1B3dGFzZU9IWGp4NGdVQXdOZlh0OWpqRldWdWJxNVI2QW9BclZxMXd1elpzNUdYbHdkOWZYM0laREw4L1BQUHFGT25EdWJNbWFOeXYrdlhyNk5UcDA3UTE5ZFhlL3o0K0hoSXBWSzBiTm15UksrQmlJaUkxR1BvU2tSRTlCR1I1ZWZncnpmWDhlRDFGU1NrUDhUcmpLZklGLzdwMVdocVlJVVpIWFpCVjBmOUw5SEsxS2hSQXlOR2pNQ3hZOGZ3NnRVcm1KcWFBZ0NHRFJ1bXNLMm1sV2JIamgxRGZIdzhsaXhaQWdNREE3eCsvUm9CQVFFWU9uUW9HalpzV09JeHZrODNiOTdFMnJWclVhVktGY3ljT1JOU3FSU1RKMC9HNHNXTDRlZm5oeG8xYWlqZEx5UWtCRHQyN0NqMitQNysvbXJYanhneEFtUEdqQUVBamRzNktOdHV6NTQ5NHMvTm1qWER5cFVyTlRwV2FadzRjUUpTcVJUMzc5OVhlbHUydWx1MXZieTgwSzVkdS9jMk5xRGd0dTkzOWU3ZEc5OTk5NTFjSUp1VmxZWEZpeGNqSWlJQ1k4ZU9WWHFiZjZFT0hUckF3OE5EckI1TVRVMEZVSHdBcDh5RkN4Znc5OTkvdzluWkdUbzYycDFLSVRBd0VMZHUzVUtyVnEwd2NPQkFjWGwyZGpiOC9mM1J0MjlmTkduU3BFVEhYTHg0TVNwVnFpUSt0cmUzeDd4NTh6QnExQ2hjdTNaTmFlaGFuRHQzN2tBaWtZaTN0MnVpOEhPaXl0R2pSNUdUazRQNjlldGp6cHc1S2xzZnFESjkrdlFTYmE5TVpHUWs5dTdkaTY1ZHUyTGV2SGtBQ3I0M0J3OGVqTW1USjJ0OG5GMjdkdUg4K2ZNQUlGN2NtVEJoQWdCZzh1VEpDcmY3Ky9qNHlEMys2cXV2eEorTHRpVjQ5dXdabmp4NWdwa3paeXIwaVUxSlNSR1htWmlZNE04Ly93UUFoYXIvYnQyNkthMCtKeUlpSXMwd2RDVWlJdm9JU0hPU2NDbDJOMjRsbkVTMjdLM2E3ZEp6M3NEU3FFcXBubWY0OE9IbzM3OC9MQ3dzeEdySnpaczNpNEhTcFV1WHNIYnRXdXpkdTFmY0p6NCtYbW12eU9Ua1pHemJ0ZzJkT25WQzI3WnRBUURHeHNhNGMrY09uang1Z2cwYk5rQlA3K1A0cDBaa1pDUVdMVm9FSXlNamVIcDZ3c3pNREdabVpuQnpjNE83dXp2bXpwMkw1Y3VYcTYxK1U5VnpNeWtwQ2NPR0RWTWJNcjRiWXMrZlAxL3RlQThmUG95b3FLaGl0NnRZc2FMYTlXV1JrWkdCNE9CZ3RHclZDaE1uVHBSYnQzMzdkbHk2ZEFrQkFRRXE5N2V4c1ZHNlhObEVRWVhCcHJKMTZxanFzeW1SU01SMUNRa0pXTGh3SWVMaTR1RHM3SXpldlhzcmJILzU4bVhjdTNkUGJsbDBkRFNBZnlZcWV2NzhPYlpzMmFKeUxOV3JWMGVmUG4za2x2M3ZmLzhEb0wzYjVRdGR1SEFCZS9mdWhaV1ZGVnhkWGVWQ3g2Q2dJSVNHaHVMdDI3Y2xEbDJMQnE2RkNxdmc4L1B6U3pYV3lNaElOR3ZXVER4T1diMSsvUnBidDI2RlJDTEI5T25UU3h5NEFtVnZML0Q4K1hNc1diSUVWYXRXeFl3Wk0rVFdwYVNraUhjTXFGS3BVaVh4L2FoWHI1NDQwZFc1Yytmdzk5OS9peFd3Tld2V1ZLaGtQWC8rUEs1ZnY2NjJ3aFdBMkhmYndjRkI0ZnpidlhzM2R1L2VEUURvMHFVTDh2UHowYnQzYjN6NzdiY0FnRW1USnFGWHIxNGF0MTRoSWlJaTVUNk8zNFNJaUlnK1VmbENIaTdGN3NLbHA3dVJtNWV0ZEJ0VFEyc1k2NW5CU0s4QzZsbTNMWFhnQ2hUMHRueTNZcy9FeEVTc2VpM3MyVmo0dUhEOXUzSnpjN0Y4K1hMbzZlbkpWWTJabXBwaTZ0U3A4UER3d0o0OWUvREREeitVZXF6YWN1Yk1HYXhjdVJJR0JnWllzbVFKNnRTcEk2NXIzYm8xWEZ4YzRPM3REU2NuSjh5Yk4wOXQvOE5ObXpiaDlPblRjc3VLQm8vSzFoODRjRURoT0lVVGlEMTY5QWgyZG5ZS3QvOWV1M1lOVVZGUitQenp6NVhlQnArWW1LaVYyOG5WQ1F3TVJGcGFHc2FORzZjd2laU1ptUmtBbEdweUtYWFZrcHBXVXA0N2QwN3QrcWRQbitMY3VYUEl5TWhBWUdBZzB0UFQwYXRYTHhnYUdzcnRhMk5qZ3laTm11REdqUnM0ZXZTbzJtTStldlFJang0OVVybStiZHUyY3FIcjVjdVh4ZTFWaGNPbEVSMGREUjhmSCtqcjYyUHg0c1d3dFB5bjNjajkrL2R4NE1BQldGbFphV1ZTTGFEZ0ZuVUFhbHVEYUJJcUY3ZU5KaE9KQ1lLQUZTdFdRQ3FWWXRDZ1FXalVxRkd4K3loVGx2WUNpWW1KbUR0M0xvQ0N5dUIzMjN1Y08zZXUyUE96Nk1Sd2JkdTJSZHUyYlNFSUFnNGRPZ1JBdnVMMDNUNnJ6NTQ5dy9YcjE5WDJYNVhKWkRoKy9MajR1T2g3MjZOSEQ3bUp0REl6TS9ITk45OWd4SWdScUZtekp2THo4NUdUa3lQWGRvYUlpSWhLaDZFckVSRlJPVW5KZW9rRFVVdndQUFd1M0hKcmt4cG9ZdnNsN0N1MlFCV3plakRVSzNrdnlhTHUzYnNuOXVJRUNpYlZLaG9tS0F0RysvYnRxL2FZbnA2ZXVIbnpKcG8wYVlJdFc3WWdKU1VGS1NrcGVQUG1EWktUa3dFVTNBYmZvMGVQOXg0T3FwS2JtNHRObXpZaEpDUUVscGFXOFBMeUVrT2FwS1FrNk9ycXdzTENBbDkrK1NVTURRMnhkT2xTdUxtNVljQ0FBUmc3ZHF3WU5nOGNPRkFNU1NkTW1DRGUrbHVvNk16dHl0WURCUUdtdWJtNTNMTEV4RVE0T1RtaGJkdTJXTGh3b2RMYnowTkNRaFRhUHdRR0J1TGd3WU5Zc0dDQldHR3NiWGZ2M3NYaHc0ZlJ1M2R2MUs5Zlg2dkhWaGF1QlFjSGl4V2E3MUlXMWkxZHVsVHRjMXkrZkJtWEwxK1dXM2JxMUNtY09uVktibG5IamgzUnBFa1RPRGs1d2NuSlNlbXhsaTlmampObnp1Q1hYMzVSMlNPMFY2OWVjbFhkTXBsTW9RcjQzcjE3U3NPNHdzL0wrdlhybFI2NzZLM3FEeDgreFB6NTg1R2RuWTE1OCtiSmhZNVpXVmxZc1dJRkFHRDI3Tm1sYW9md3J0allXS3hkdXhaV1ZsYkZWajIyYXRVS3JWcTFFaC9mdm4wYlY2OWV4Zmp4NDhWbHQyN2R3dlhyMStXVzNieDVFemR2M3RSb1BFRkJRYmgxNnhhTWpZM1J1blhyRXI2YWY1U2x2WUNKaVFsc2JHd3djZUpFMUs1ZFcyRjl0MjdkTUh6NGNMWEhVRmFoZnV2V0xhU2twSlI2WEVXZFBYdFdQSytLYytIQ0JXUm5aNHZQTFpWS0lRZ0NBMWNpSWlJdFlPaEtSRVJVRGw1Sm4yREhIM01oemZrbnNLdHUzZ2hkNjQ2RHZWVUxBQ1cvWlZhVml4Y3Y0dENoUXhBRUFUS1pESFoyZG5LQnpMcDE2OFJxdWN1WEwyUERoZzNZdVhPbnVENCtQbDZzN0NyVXNHRkRYTHQyRFFrSkNjakp5WUcxdFRYcTFxMkxObTNhd05yYUdqbzZPbGk5ZWpVMmI5Nk1CUXNXcUIxZldGZ1lnb09EdGZaNkF3TURjZi8rZmZqNit1THAwNmV3dDdmSDRzV0xVYVhLUHhYQ3c0WU5RODJhTlJFWUdBaWdJSWoyOS9lSHA2Y25Ra0pDRUI0ZWp1SERoK09ycjc2Q2hZV0YrSDc1Ky9zclZFUVdiY1dnYkgxb2FLalNxanBiVzFzTUd6WU1PM2Z1aEwrL3Y5TEt4SDM3OXFGLy8vNWlBTHgvLzM3czNyMGJOV3JVa0t2WTFUWUhCd2RNblRwVjZjUldId04xVlpIaDRlRll2MzQ5a3BPVDhmWFhYK09ubjM0cVV6L1Y2T2hvR0JnWXdON2VYdW42dkx3ODVPZm55NFd1ZS9mdXhZc1hMMUM5ZW5WeG9xWFkyRmdjUEhoUTVmT29XbGNZdWo1NjlBZ3VMaTU0Ky9ZdHBrMmJKbDRJS0xSbXpSckV4Y1ZoNk5DaEdzMVdYNXp3OEhDc1dyVUtabVptV0xac1diR3RMQm8zYm94dnZ2bEdidG5WcTFmbGx1WGw1ZUg2OWV0eXl6SXpNelVLWGMrZE80ZmR1M2ZEMHRJU2dpREEzZDBkb2FHaGlJMk5SWHg4dkVZOVkzVjBkS0NqbzRQNTgrZXIvUE1zNnNTSkV6aHc0SUJjQ3dNek16UDQrZm1wM01mYzNMeFVGZUJGdnpkOGZYM1J1M2R2TkczYVZPSGlRZUg1OU83eXBrMmJ3c0xDQWpLWkRNSEJ3YkN5c3BLN0lLVEsvdjM3WVdCZ0lMYlJLUHkvcXZZZ1JFUkVwRG1HcmtSRVJCL1k2NHluMkhaekJySmtCVDFWOVhRTTBMUCtSTFNwTVFEYURGc0xqUjgvSHVQSGo4ZTllL2ZrS3J5U2s1UEYwREVuSndkQVFZVmUwY2RBUWYvQndNQkF4TVhGaWVIaGQ5OTloeEVqUm9oaDF1N2R1eEVhR2lvZUR5aW92Tk9rRWxNcWxaYTRsNmM2MjdkdlIzQndNQVJCUVAvKy9URmh3Z1N4YllJNmRldld4Y2FORzdGbHl4WWNPWElFbXpadFFuNSt2dGpuRUNnSXdJcFc2UUVGTFJrQ0F3TlJ1WEpsdEdyVlNtRzlPai8rK0NPZVBuMks0OGVQbzBhTkdncWhsVlFxeGViTm16Rmp4Z3pzMnJVTDI3WnRnNzI5UGJ5OXZkOXJQOWZDUHBZblRweFF1djdKa3ljQS91bFpxb3F0cmEzQ0RPMkZrL1lVOWZMbFM1WHJOUFg4K1hOczJMQUIxNjlmaDQ2T0RrYVBIbzFPblRxSklkVzdLbGFzS05kR1E1bTR1RGdrSkNTZ1JZc1cwTlBUdzdObnoxQ3BVaVc1bGh1Rm41WENGaEdQSGozQ3pwMDc4Zm5ubjhQYTJscDgvajU5K2lqMGZBVUtXaXJFeGNXcERaSWpJaUt3Yk5reVpHZG5ZK3JVcVJnd1lJRGMrdE9uVHlNME5CUk5talRCVHovOXBQWTFhU0lzTEF6TGx5OUg0OGFONGVIaElkZkNvRHpjdkhrVEsxYXNnTDYrUGp3OVBlSGo0eVAyQVY2N2RpMXUzNzZORGgwNllNcVVLYWhjdWJMSzR6UnYzbHloMmxtZHd1L09ramg0OEtEYWNCMkF3bVJiaVltSmlJaUlRTU9HRGZIZ3dRTThmLzRjSGg0ZVdMOStQVHc4UEpRZTQ5M2x2cjYrY0hSMHhQSGp4eEVmSHc5bloyZHhrajJaVElhRWhBUngyOEtKdERJeU1wQ1dsb1p2di8xV25NeXI4TE5ZdlhyMUVyMXVJaUlpVXNUUWxZaUk2QVBLeWN2RXZqc2VZdUJhd2FBaVJyWllEbHZUNGlkMTBiYlM5TllzREliZTdWR1puSnlzRUp3T0hqeFlvM0VNSERoUWJ2YjFzcnAxNnhiT25qMkw2ZE9ueTkzdXJBbGpZMk5NbXpZTnZYcjF3bSsvL1lZaFE0Wm9IQWkvZnYyNjJHMXNiVzFoWUdBZ1BwWklKSmc5ZXphZVAzK3U5SGJ3cjc3NkNzZU9IVU5LU2dvdVg3Nk16ejc3REo2ZW5zV0doV1cxZWZObXJXelhva1VMaGREMTNkbllOVjJuU21wcUtuYnQyb1hEaHcrTEZ3M3k4L01SRkJTRW9LQWdsZnM1T1RtaFg3OSthbzlkR0VSOThjVVh5TTNOaGF1ckt5cFZxb1JseTVhaFFvV0N0aCs1dWJrQUlQNjVQbjc4R0FZR0JwZ3laUXIyN05sVDR0ZnpybVBIanNIZjN4KzZ1cnB3Y1hGUnFENk9pWW5CMnJWclViRmlSU3hZc0VBci9XTzNidDBLR3hzYkxGKytYS01MRnUvVHpaczNzWERoUWdpQ2dIbno1c0hCd1VGdS9jS0ZDN0YrL1hxY1BYc1drWkdSR0QxNk5BWVBIaXhYbmFxdGljd2FOV3FFdFd2WHF0Mm1kZXZXNk42OXU5cHRhdFdxSmZkNDU4NmRNRFUxUmVmT25mSGd3UU40ZVhsaCt2VHBXTDE2dFVLQXUyUEhEdnoyMjI4S3l3dDd5d3FDZ0Q1OStzaE5vcGFRa0NEM25WNTBJcTNnNEdBa0ppWWlPRGdZYjkrK1JVeE1EQ3BXckZqdVFUc1JFZEgvQlF4ZGlZaUlQaGdCUis2dHhOOFp6d0FBcGdaV0dOUEtEMVltNVZkUjVPcnFLaGZpaElXRndkdmJHNkdob1lpUGowZGtaQ1Q2OWV1SDA2ZFB3OGZIUjl3dUpDUkU3amlQSHo5V3VyeFdyVnBvMGFMRmUzd0ZpcG8zYjQ3QXdNQXloVThOR2pTQXE2c3JBTTBuZDlMRW1qVnJGRUlqRXhNVGJOaXdBYnE2dXBCS3BRZ09EaGJEdm5Ianh1SEtsU3U0ZlBreU9uVG9BRGMzTjRWSnQ5NEhaVldYQVFFQjJMZHZINDRkT3lZWEhBOGFOQWp0MnJVVDN5OVY2dGF0aTU0OWUyTDA2TkZ5eTdPeXNzU0FXOW1rWVVGQlFVcG5tazlKU2NIKy9mc1JFaEtDN094c2RPblNCWFhyMXNXV0xWc1FFQkJRcWx1OGk1TEpaRGg2OUNqMDlmWFJ1WE5uNk92clkvYnMyWEIzZDRlcnF5dFdyRmdCWTJOalpHY1hUSUJYR0U1Mjd0d1pCZ1lHV3V0bDNMUnBVOVNzV1JNelpzekFaNTk5SnJjdU9Ua1pDeFlzZ0V3bXc0SUZDMkJ0YlEyZzRGYjh2WHYzWXVYS2xXSTRyS24wOUhTOGZ2MGFQWHYyTFBmQTllelpzL0R4OFlFZ0NIQnpjOE1YWDN5aHNJMkZoUVhtelp1SHpwMDd3OC9QRHhzMmJFQjRlRGhtejU0dGhwdHo1c3dwOXJsOGZIelFxbFVyZE8zYVZlVTJtdlRKclZtekpwbzFhNmEyNHJhb0J3OGU0TlNwVXhnM2JwejR1VEl6TThPU0pVc2drOGtVTHJBVWZ2NVZYWGpwMGFNSGV2VG9nVGR2M2lpc0s2eUdCUXJhR2ZqNys4UEd4a2FjR08vT25UdTRkKzhlR2pkdXJOSFlpWWlJU0QyR3JrUkVSQi9JNzg4UEl5cXhZQ0lkaVVTQ3I1dTZsMnZncXM3ang0OXgrZkpsL1BycnJ3cFZXVUJCSDFobDNsM2VzMmZQRHg2NkF0cWRMYjY0V2RXWEwxK08rL2Z2WTl1MmJhVitEa0VROE50dnZ5RTRPQmhwYVdsaStHSnFhZ29YRnhlNHVycmkyYk5ua0VxbDc3V3RnRHJ4OGZHd3NMQ1FDMXhMd3Q3ZUh1M2F0UU1BY2VJMU96czdQSDc4R0tHaG9Yano1ZzBXTDE0c1Y2RUlGUFRmTFhvT0ZsYmxoWVdGSVNjbkIyM2J0c1hvMGFOUnYzNTlUSjgrSFEwYk5vU3VycTdLQ21WTjJnb0F3TW1USi9IbXpSdjA3TmxURE50YXRtd0pWMWRYL1B6enoxaTBhQkdXTGwyS2pJd01BUCtFcmtaR1JncjlWc3VpZHUzYTJMSmxpOEw3a3B1YmkwV0xGdUgxNjllWU0yZU9YQ0NibjUrUG1KZ1lyRnUzRGk0dUxpVjZQbjE5ZmZIOUxDK0NJR0RyMXEzWXUzY3ZURXhNTUgvK2ZQem5QLzlSdTAvNzl1M1JwRWtUckZxMUNoRVJFWmc0Y1NKR2poeUo0Y09IbzJmUG51SjI1OCtmUjNSME5FYU5HaVVYU1B2NCtLQldyVnB5MjZyeitQRmpTQ1FTMUtsVEIzLy8vVGVTa3BLd2E5Y3V4TVRFWU9USWtYQnljbEpvSjVHWGw0ZkxseS9MVlgvdjNic1gxdGJXR0RSb0VFNmVQQ2t1cjFhdG1rYmplRmRoNnd0bG9hc3F4c2JHYU5Tb0VVSkRRM0g3OW0xTW5EaXhWTTlOUkVSRThoaTZFaEVSZlFESm1RazQ5ZWlmMmNtNzFCbUYyaFVkeTNGRS8zQnpjME5jWEJ6UzA5UEZBR25DaEFrQUNzTGhnSUFBOU8vZlgyNmZZOGVPeVQzZXZIa3pRa0pDRkphWFpRS2pqMGxjWEZ5eEZhL3FibUVlUFhxMDB0bmZCVUZBV0ZnWWdvS0NrSmlZaUhyMTZtSCsvUGtJRFExRldGZ1lnSUpiOUNkTm1vUmZmdmtGenM3T1dMSmtDYXBXclZxMkYxUkMrZm41aUk2T1JyMTY5VFRlSnpjM1Y2ektlL3o0TVNaTW1JQnAwNlpod0lBQk9IandJSGJ0Mm9YUTBGRFkyOXRqNXN5WjhQYjJ4czZkT3pGeTVFanhHTC8vL2p2YzNOemticXMzTlRYRmd3Y1AwS2xUSjN6NzdiZHlFNG85ZS9ZTUdSa1phditzWEZ4Y2lyMzlXeXFWSWlnb0NIcDZldmpoaHgvazFuWHExQW4vL2U5L2taQ1FBRjFkWGZFem82eEtWMXZlRFZ6ejgvT3haTWtTM0x0M0Q5OS8vNzFDVU5pdFd6ZUVoNGZqekprejZOQ2hnOUlLVVZXTWpJeVVucXNmU21KaUlyeTl2UkVWRlFVYkd4dDRlWGxwTk9rVlVGQ0p1bmp4WWh3OWVoUWJOMjdFaXhjdkZONjcwNmRQNCs3ZHUwcDd0YXJyTDIxdWJpNVg2Um9VRklTWW1CanMzTGtUaHc0ZHd0NjlleEVhR29wS2xTcWhmZnYyOFBQemc3VzF0VnhmNjZ0WHI4TEx5d3RqeDQ3RmQ5OTlCd0RvMnJVcnVuVHBvclNxV04xM2lySjFsU3BWRXRzR2xGVDc5dTJ4ZGV0V1NDUVNkT2pRb1ZUSElDSWlJbmtNWFltSWlENkFpN0hCeU1zdjZEZFpwMklMZExRcnYxRGpYUlVyVm9TK3ZqNnFWS2tDVzF0YjJOcmF3c2JHQnBVclY4Yno1OC9oNysrdk1BdjJ1OVdPaGVGcWFhc2cveTBtVDU2TTFxMWJBd0F1WGJxRXdNQkFCQVFFaUpXMVk4ZU9GU2R3S3FRc0FCUUVBUmN1WE1DdnYvNktaOCtld2RiV0ZxNnVydWphdFNza0VvbENkZTJnUVlPUWtaR0JvS0FnVEpzMkRYUG56dFZva3JKQ3o1NDlRM1oyZHFtckY4K2ZQNC9rNUdTeFVsVVQvdjcraUkrUHg4cVZLM0gyN0ZsSUpCS1ZZKzdXclJ0Ky8vMTNoSVNFWU9qUW9UQXhNY0dhTldzd2NPQkFPRG82d3RmWEY3YTJ0bWphdENrcVZLaUFqUnMzS29ScEFIRG8wQ0dWNDdsLy96Nm1UWnVHS2xXcUZEdjJGU3RXSURVMUZjT0hEMWNhY0JlZFhPM3QyN2NBSURlNTF2c2tDQUpXcmx5Snk1Y3ZvMmZQbmhnMWFwVFM3YVpQbjQ3YnQyL0R6ODhQVFpzMkxWR1B6cmk0T0ZoYlczK3cxMVJVV2xvYUhqeDRnSTRkTzJMbXpKbmlyZThsMGE5ZlB6ZzZPaXJjNGg4Zkg0OGJOMjZnZS9mdTBOTlQvRFVvTkRSVVpXWDdpQkVqTUdiTUdBQUZMUmgrLy8xM2ZQMzExd3Jub1VRaXdkeTVjekZseWhUczNMa1RiZHEwUVhwNk92YnMyWVArL2Z1alI0OGUyTFp0RytyV3JZdTJiZHVpUTRjT1NzOWxBRXBiZG9TSGgrUHExYXRLMTVVbCtPL1dyUnUyYnQyS2xpMWJpbTBxaUlpSXFHd1l1aElSRWIxbnlabnh1SlZRTUdPMlJLS0QvZzdPa0VnK2ZBVm9lbnE2MHVXcUppLzY2NisvVUxGaVJYaDRlR0RidG0xbENtQ0t1MFgvMzhMYTJobzFhOVlVZndZS2VqZ1diV2RnWldVbGJxUE1temR2TUhmdVhEeDc5Z3dtSmlZWU4yNGNoZzRkV215djF1Ky8veDdtNXViNDVaZGY0T2JtaGw2OWVtSHMyTEd3c3JKU3U1OGdDSmcrZlRxcVZxMktEUnMyYVBwU1JTOWZ2c1NHRFJ0Z1lXR2g4YTNYUU1FRVZ6RXhNY2pMeTBOb2FDZ2NIUjNWQnA1VHAwNkZWQ3FGaVlrSjB0TFNjRURmRjlnQUFDQUFTVVJCVk9USUVUUnAwZ1J1Ym02WU9IR2lPSnU3alkyTnlwQktuZGpZV0FERno4cStkZXRXWExseUJmWHExVk1aYUJhVm5Kd01RSFdQVFcwU0JBSHIxcTNENmRPbjBhbFRKemc3TzZ0OEx5cFhyb3pSbzBkai9mcjE0am1qaVFzWExzREx5d3QyZG5ZSUNBalE1dkExVXI5K2ZXemN1RkZwVzVPU1VQWVpEQXdNUkg1K1BpNWR1b1N2di81YXJrb2FLSmo4Yi9Ma3ljVWUrL1RwMDVESlpDby9EMFpHUnZqNTU1OWhhV2tKaVVTQ3AwK2Y0bi8vK3gvczdPemc1T1NFZS9mdXdkdmJHNXMyYlZMYisvWGRTZE1BNE1tVEo3aDY5YXJTZGNWNTllcVZXTWxiZU40V2lvaUlBRkRRWS9idnYvOUdwVXFWU254OElpSWlrc2ZRbFlpSTZEMjc4Q1FZZ3BBUEFIQ3MwZ01WalQvc3JlRUFFQjBkRFc5dmJ3QUZzMVZyRXNCNGUzdmo2ZE9uNHVOM2I3TXVsSjJkTFZiN0hUbHlCQWtKQ1lpUGo4ZUxGeStncDZlbk5PZ1RCS0UwTCtQL0JDc3JLeGdhR3FKUG56NFlPM2FzMGdyRS9QeDhwZnYyNzk4ZmRuWjJXTFpzR1U2ZE9vWDQrSGlzV3JWSzdmUEZ4c1lpSXlPalZMY01YN3QyRFN0WHJrUmFXaG84UFQyVkJ1OFNpUVM1dWJrS3kxKytmSWtxVmFvZ1BEd2NTVWxKbUQ1OXVyaXVzREk2T3p0YnZLM2ExTlJVREM0ZlBIZ0FvR0MyZUV0TFM3aTZ1c0xGeFFYWHIxOUh2Mzc5U3Z3NkFPRHk1Y3V3c0xCUTJSTlhFQVJzMjdZTmUvYnNnWldWRlR3OFBKUldReGFWbDVlSDA2ZFBBMUNja1Y3YlhyNThpVFZyMXVEMzMzOUhyVnExTUdEQUFFUkdSaUl6TXhPWm1abDQrL2F0K0hOR1JnWXlNelBGQ3kzaDRlSG8xcTJiUnBYS2haL044dnlNdm8vM01pd3NET2ZQbjhlSUVTTnc0OFlOT0RrNVlmejQ4ZWpkdTNleGY4NUY1ZVhsNGRDaFEyaldySmtZN0JhZXp6S1pURHhXMFFycG91ZXpvYUVoWEZ4Y01HUEdESnc1YzBac00vQWhyRml4UXVueXYvNzZDNXMzYjBhSERoMXcrL1p0TEZ5NEVMNit2dVZTNlV4RVJQUi9DVU5YSWlLaTl5ZzVNd0Yvdml3SVpTUVNTYm0wRmJoeTVRcVdMRmtDR3hzYlRKa3lCYXRXcmNLWU1XUHc3YmZmUWtkSEI1R1JrZERYMTRlZW5wNzRueUFJR0RseUpKS1NrcENYbDRjS0ZTckEwdElTMTY1ZFEzWjJOczZmUDQvWHIxOGpNVEZScnZYQW1qVnJBQlFFaTFXclZrV0RCZzBLM29ma1pPanA2YUZDaFFwSVQwL0gvZnYzaTYzcy9EZExUVTJGcWFrcEVoTVRBY2hQN0NXUlNPRG41eWZYaWtFcWxTSS9QeCttcHFaNDgrWU5vcU9qVmM0Yy85bG5ueUVnSUFDLy92b3JoZ3daVXV4WW9xT2pBVURqMEZVbWsrSDY5ZXY0N2JmZjhPZWZmOExNekF5ZW5wNHFXd05VcWxRSjE2OWZSMEJBZ0RqbXVMZzR4TWJHb21mUG50RFQwMFBMbGkzUnZuMTdjWi9DaXRjMWE5YWdaY3VXY3NmTHpzN0cvdjM3WVdkbkoxYWxObS9lSEZ1M2JrV05HaldLSGYrYU5XdVFrWkVCRXhNVDZPdnJReUtSNFBIang3aDE2eGI2OXUycmRKL1UxRlJ4QWlZckt5c3NYNzRjdHJhMmN0dkV4Y1hCeDhjSFZsWldNRFkyaGtRaXdkMjdkL0hpeFFzMGFOQUFEUnMyTEhac1plSG41NGViTjI4Q0tHZ1hvYXBDWFVkSEJ5WW1KakExTlVXRkNoWGc2T2lJTzNmdVlNMmFOV2pXckZteFFWcm56cDFScTFZdDJOallhUDAxRkVwTlRZV1JrUkYwZFhVUkV4TlRvdEN6Tks1ZnY0NlZLMWVpY2VQR0dEbHlKSVlNR1FKUFQwLzQrL3NqS0NnSWpvNEYvYlZqWW1JUUVoSWlocWlDSUNBdkx3LzUrZm1ReVdUSXpjMUZ4NDRkWVdGaElmZlpLM3l2L1AzOTVTWTBBd29tamR1M2J4K3FWYXNtaHNtTkdqWEMrdlhyTmU1VnF5Mit2cjdpYXkzMDh1Vkx1TG01b1VxVktwZzdkNjRZdXM2ZVBSc2VIaDd2OVR3Z0lpTDZ2NDZoS3hFUjBYdDBLK0drV09YYTFMWXJyRXpVMzlyOFBqeDU4Z1NXbHBaWXNXSUZLbFdxaExwMTZ5STRPQmhIang0VksxUTExYVZMRjdSdTNSb1hMMTRVYjdWdjE2NGRhdFNvZ2VyVnE2TnExYXFvVnEyYVFtQzRmLzkrN051M1QyNVpjYk9SZit6TXpjMVJ2MzU5dWR1NzY5ZXZEd3NMQzh5ZE94ZVBIejhHVUJDeU5tblNSRzdmZDN2Zi92SEhIL0QwOUpSYjl1V1hYNnA4N2dvVkttRFNwRWthalRNcUtnclZxbFZUdUpWYWxRY1BIbUR4NHNYUTFkVkZ2Mzc5TUdyVUtMWDlRS2RPbllwMTY5Ymh5SkVqRUFRQkVva0UrdnI2YU5teUpYNzg4VWZZMnRxaVM1Y3VDcS90eXBVck9IdjJyRmdwV2toUFR3LzI5dlp3ZG5hV1c2NUo0QW9VVE9CMTd0dzV1VXBOZlgxOWRPblNSZW5rU1FDd2RPbFNSRVpHb2s2ZE92RHk4bElJWElHQ1lPMnZ2LzZTcStvMU1qSkNwMDZkTUdYS2xGSzFQQ2lKNGNPSFExOWZIOVdyVjRlVmxSVXNMQ3hnWm1ZR016TXpzVXE0UW9VS1NrUFY5ZXZYNC9EaHc3aDE2NVpjK0syS3B1ZUtPdDI2ZFVQVHBrM2xsdlhvMFFPT2pvN1lzR0dET0ZFY0FJV2dVcHYrK09NUExGaXdBTldyVnhlcmx5MHNMT0RyNjR1SWlBaWNQWHNXang0OWdwR1JFYUtpb25ENzltMlZ4NnBmdno1KytPRUhyRnUzVG01NTkrN2RFUkVSZ1ZPblR1SGt5Wk1LKzlXc1dWUGhmUDZRZ2F1MXRUWG16NStQMnJWcnl5MS8vZm8xWnMyYUJVRVE0T1hsQlJNVEU3UnIxdzVPVGs3dzkvZkgzcjE3TVczYXRBODJUaUlpb3Y5ckdMb1NFUkc5TndMdXZEd3JQdnBQemVLckV0K0hRWU1Hb1dQSGptS1BQanM3TzdpNXVVRVFCS1NscFNFek14TzV1Ym5JemMyRlRDWkRYbDZlMHNsaGdJTGd5ZFRVVk9WczI2cTBhOWNPR1JrWnlNL1BoMFFpUWRXcVZkRy9mMy90dmNqM3pOemNIQ05HakpDNzdibGR1M1lLdDJ1dlg3OGVBR0JvYUNqT25GNi9mbjAwYXRSSTdmRWRIQnd3WU1BQXlHUXlTQ1FTMUs1ZEcxOTk5WlZXeGg0ZEhWMmkyZXViTkdtQ3BVdVhvbDY5ZW5LenRhdmk2T2hZNHQ2ZkJnWUc4UER3S05FK21uSjJkb2F6czdONExndUNBRU5EUTdXaDZLeFpzM0QwNkZHTUhEbFM1V1J3aG9hR09INzhPQVJCUUU1T2pyaE1IVU5EUTFTb1VFSHROaFlXRnBCS3BjVzhxb0pxMytiTm14ZTduVEtqUm8xQzc5NjkzMXZRMTZWTEY5aloyY2t0czdLeVV1ZzNiRzF0RFd0cmEyUm5aOFBHeGthc291L1RwODk3R1JjQU5HdldERU9HRE1IdzRjUGx6bWVKUklJT0hUb29WSUFMZ29EOC9Id0lnaUQrWEtob3hYcFJSa1pHV0xwMHFWZ05XMVRoWFFRZm1yNit2dGord01URVJPbEZuSW9WSzhMT3pnN2p4NDlIdFdyVnhPVjkrL2FGdGJVMW1qVnI5c0hHUzBSRTlIK1JSUGlVbTZvUkVSRzlSL0ZwRHhEd2U4R2tMSlpHVmVEVVlTZUE5MXNOUjBSRVJFUkVSTytYUklQYm5ENzgxTWxFUkVTZmlLakVmNnBjRzl0MEFnTlhJaUlpSWlLaVR3TkRWeUlpb3ZkQUVBUkVKWWFManh2YmRpNi93UkFSRVJFUkVkRUh4ZENWaUlqb1BYaWRFWXYwN0w4QkFCWkdOcWh1L241bk5pY2lJaUlpSXFLUEIwTlhJaUtpOStCcHlqOHpZTmVwMkFKc0xVQkVSRVJFUlBUcFlPaEtSRVQwSGhRTlhXdFpmbGFPSXlFaUlpSWlJcUlQVGErOEIwQkVWRmJac3JlSWVMWVBEMTVmUmxKbVBITHpzc3A3U1BRQjZPc2F3Y3E0R2hwVzdvRDJ0YjZGb1o1SmVRK3BDQUZQazR1R3JrM0xjU3hFUkVSRVJFVDBvVEYwSmFKL3RjZEprVGh5enhkMXJkdWd2OE1zVks1Z0J3TmQ0L0llRm4wQU9YbVplSjBSaXovaVQyTGp0ZitpdjhOczJGdTFMTzloQVFEZXZIMEJhVTRTQU1CRTN3TFdKalhLZVVSRVJFUkVSRVQwSVRGMEphSi9yY2RKa1RoMGR6bUdOSmtQdTRxTzVUMGMrc0FNZEkxUjNkd0IxYzBkRUp2OEozNkxYb3JCalYxUTV5TUlYbCtrM1JOL3JtblpGT3puU2tSRVJFUkU5R2xoVDFjaStsZktscjNGa1h1K0dNckFsUURZVlhURWtDYnpjZmllTDdKbGI4dDdPRWlVUGhGL3JtcFdyeHhIUWtSRVJFUkVST1dCb1NzUi9TdEZQTnVIdXRadFVKdUJLLzEvZGhVZFVkZTZEU0tlN1N2dm9lQlZrZERWcG9KZCtRMkVpSWlJaUlpSXlnVkRWeUw2VjNydytqSmFWT3RkM3NPZ2oweUxhcjN4NEhWRWVROURMblN0ek5DVmlJaUlpSWpvazhQUWxZaitsWkl5NHhsbWtZTEtGZXlRbkJsZnJtUElra21SbHYwYUFLQ3Jvd2NyaytybE9oNGlJaUlpSWlMNjhCaTZFdEcvVW01ZUZneDBqY3Q3R1BTUk1kQTFSazVlWnJtTzRYWEdVL0huU2lhMW9DUFJMY2ZSRUJFUkVSRVJVWGxnNkVwRVJLUkZ5WmtKNHMvV0pqWEtjU1JFUkVSRVJFUlVYaGk2RWhFUmFWRks1a3Z4WjB1akt1VTRFaUlpSWlJaUlpb3ZERjJKaUlpMEtDWHJuOURWd3RpMkhFZENSRVJFUkVSRTVZV2hLeEVSa1JhbFpDV0tQN1BTbFlpSWlJaUk2TlBFMEpXSWlFaUxVb3IwZExVMFlxVXJFUkVSRVJIUnA0aWhLeEVSa1pZSVFqNVNzMTZKankzWlhvQ0lpSWlJaU9pVHhOQ1ZpSWhJUzlLejN5QmZ5QU1BR091YndVRFhwSnhIUkVSRVJFUkVST1dCb1NzUkVaR1d5RTJpeGRZQ1JFUkVSRVJFbnl5R3JrUkVSRnBTTkhUbEpGcEVSRVJFUkVTZkxvYXVSRVJFV3BLU1dTUjBOV2JvU2tSRVJFUkU5S2xpNkVwRVJLUWxLVm1KNHMrV2JDOUFSRVJFUkVUMHlXTG9Ta1JFcENWRksxMnRUS3FYNDBpSWlJaUlpSWlvUERGMEpTSWkwcEtpUFYydFRXcVU0MGlJaUlpSWlJaW9QREYwSlNJaTBnSkJ5RWRxMWlzQWdJNUVseE5wRVJFUkVSRVJmY0lZdWhJUkVXbEJldlliNUF0NUFJQ0t4bFdoSTlFdDV4RVJFUkVSRVJGUmVXSG9Ta1JFcEFWRko5Rmlhd0VpSWlJaUlxSlBHME5YSWlJaUxXQS9WeUlpSWlJaUlpckUwSldJaUVnTFVqTC9DVjJ0R0xvU0VSRVJFUkY5MGhpNkVoRVJhVUZ5Wm9MNE15dGRpWWlJaUlpSVBtME1YWW1JUGlMZTN0N3c5dlpHYW1xcXVPemN1WE9JajQ5L2I4LzU1TW1UTXUzdjZlbUpkZXZXYVdrMC8xNHZwWCtKUHpOMEpTSWlJaUlpK3JUcGxmY0FpSWpLMjlxMWE3VjZ2RFp0MnFCZHUzYWwyamNzTEF3QU1HYk1HRmhZV09ET25UdFl0bXdaREF3TThOLy8vaGVEQmcwcTFYRlBuVHFGMjdkdlk4eVlNYWhVcVJJQVFCQUVPRHM3SXlvcUNnRUJBYWhkdTNhcGpuM3g0a1ZVcTFaTm8yMnpzN09SbVptSjFOUlVKQ1ltNHVYTGwzajE2aFZldm55SnhNUkVkT25TQlVPSERpM1ZPTXBUWG40dVhrbGpBUURHK3VZd002aFV2Z01pSWlJaUlpS2ljc1hRbFlnK2VZY1BIOWJxOFV4TlRVc2R1cjZyYWRPbStQNzc3eEVjSEl4ZmZ2a0ZmLzc1SitiTW1RTVRFeE9OajVHVWxJU05HemRDS3BXaVljT0dHREJnQUFCQUlwR2dhZE9tdUhQbkRuYnUzQWszTnpldGpMbW84ZVBINCszYnQrSi9lWGw1YXJkUFRrN0drQ0ZESUpGSXRENlc5eWxSK2hqNWdnd0FVS2RpaTMvVitPL2N1WU1IRHg2Z1o4K2VNRGMzTCsvaGZGRFhyMStIbjU4ZlZxNWNpYXBWcTViM2NPVGN2SGtUejU4L3g4Q0JBd0VBY1hGeHNMUzBoSm1aV2JINzd0cTFDNDZPam1qU3BJbkN1bGV2WGlFc0xBeWRPM2ZXK0dKSm9aaVlHTlN0VzFmcHVweWNITVRHeHFKQmd3WnFqekZqeGd6MDdkc1hQWHIwS05GemZ3aXBxYW13c0xCUXUwMU9UZzQyYmRxRXpwMDdvMW16WnFWK3J1dlhyeU1qSXdOZmZ2bGxxWTlSNk1hTkc5aTBhUk84dmIxaGJXMWQ1dU9WMWR1M2J4RVNFb0xhdFd1amZmdjJDdXZ2M3IyTDBOQlFUSmt5QlhwNi84NWZSWEp5Y2lDVHlkVCtYZnpvMFNOczJiSUZ6czdPc0xHeDBlaVlBR0JnWUtDMWNSSVJFVkg1K25mK1M0ZUlTSXRDUTBPTDNXYnMyTEdJaTR2VGFGdHRra2drR0RWcUZCd2NITEJreVJKY3ZYb1ZmLzMxVjRsKzJWKzNiaDJrVWlrY0hCelF2MzkvdVhYZmZQTU5Ra0pDRUI0ZWpnRURCdUN6eno3VDZ2amZiVjFnYUdnSWMzTnptSm1ad2NMQ0FqWTJOcWhTcFFxcVZxMHEvdi9mRkZnV2lrbTZLZjVzYjlXeUhFZFNjb2NPSFVKRVJBUjY5dXhacnVPUXlXVEl6YzFWV0s2dnJ5OEdNM3YyN0ZGN2pNYU5HNWZvczdGanh3N1VxVk5INDhDMUxFRmhvMGFOU2xSVkh4b2FpckN3TUF3Y09CQXltUXlMRmkxQ2Ftb3FKaytlakc3ZHVxbmM3K0hEaDlpMmJSdUdEaDJxTkhTOWNPRUNBZ01EMGFoUm94S0ZyaWRQbnNTcVZhdmc3dTZPVHAwNkthemZzV01IOXU3ZGkyWExscUZWcTFZcWp4TWRIWTAyYmRySUxkUDBmVDE1OGlSMGRYVTFIbk5KUkVkSFk5NjhlWmcwYVJMNjlPa0RBRWhJU01EdDI3ZlJxMWN2Y2J2TXpFd2NQbndZZGVyVWtUdlhqaDQ5aXYvODV6K29YTGx5c2MrVm41K1ByVnUzNHVYTGwyalJvZ1VzTFMzTE5QYmF0V3NqSVNFQm16ZHZ4cng1ODhwMExHM1EwOVBEMmJObklaVkswYXBWS3hnYUdzcXRmL3IwS1k0ZVBZcEpreWJoM3IxN1NFOVBSOXUyYlpVZUt6SXlFaTR1TGlVZVE5RnpSU3FWSWprNXVlUXZSSW1hTldzQ0FKWXRXNGJuejUvRHk4c0xWYXBVVWJxdG5wNGVvcU9qNGVucENUOC9QN1VCYzNwNk9xWk9uUXBIUjBmTW1qVkxibmxLU29wR1k5UDBvZ3dSRVJGOU9BeGRpZWlUcG1rSVV2Z0xXMGxDazJuVHBwVnFUTXEwYmRzVy92NytpSXVMSzFHb2RQcjBhVnk4ZUJGNmVucVlOV3VXUXFCcFptYUdvVU9IWXNlT0hmRDE5Y1hHalJ0aGJHeXN0WEVEQlVIcjl1M2JZVzV1RG4xOWZhMGUrMk54OTlWNThlYzZWaTNLY1NTcVJVVkZLU3lUeVdTNGV2VXE3TzN0OGV6Wk00Mk9ZMlJraEhyMTZtbXRVckZQbno2WU5Xc1c5dS9majYxYnR5cXNIejkrUEw3NTVoc0FVTHErcUdIRGhvbWZqNkpCMmJ0T25UcUZzTEF3M0w5L0g0RHkwRy9wMHFVSzRXQmdZS0RTNDZXbXBtTG16Smx3Y25LQ282T2owbTNLVXIybXA2Y0hIeDhmc2VkelhGd2NSbzhlclhUYlU2ZE9RU0tSaUJXeTc3cHc0UUtzcmEzUnZIbnpFbzJoZS9mdU9IcjBLSHg4ZkZDclZpM1kyZG1KNjI3ZHVvVjkrL2FoWGJ0MmFObXlkQmNkZnZ6eFIzVHAwa1hsbUlPQ2d1U1dhZXY4MDlIUndhbFRwOUN3WVVQWTI5dkQzOThmTmpZMmFOV3FGVTZlUEluZHUzZkQxTlFVSFRwMEFBQXhBRE0xTlJXUHNYUG5UbXpmdmgyREJ3L0c1TW1UTlhyT2NlUEd3YzNORGR1M2I0ZVRrMU94K3dRSEJ5dThCKzg2ZS9Zc3pwNDlxM0w5Nk5HajhmMzMzeGY3WEdWbFlHQ0EyYk5udzlmWEY0bUppYWhWcTViYytzSTdIblIwZEJBU0VvS3dzREIwN2RvVjA2Wk5rM3RmaTNKemMxTlpaVjNVOGVQSHNYLy9mcmxsNGVIaDhQZjNMK1dya1ZkNDRYWFlzR0Z3ZDNmSDFLbFQ0ZVhsQlh0N2U0VncxTVRFQkFNSERrUkVSQVFlUG55b3RBclp4c1lHRW9rRVptWm02TnExSzNidTNJbG16WnFoZS9mdUFBckM0ODJiTjJzMHRxTGZsVVJFUlBSeFlPaEtSSiswa3JZV0tNbjIwNlpOUTJwcUtyNysrdXVTRGdzLy9QQ0R4dHQ2ZVhrcGJXZnc2TkVqOFJmTkgzNzRRUzRrS1dyNDhPRzRmUGt5SGo5K0RGOWZYN2k3dTJ1MTJsUWlrWHdVdDd5K0w0blN4M2laWGpDSlZqWHpockF5THRrdDJ4L0t6Smt6VmE1NytQQ2gydlZGMmRuWklTQWdBQ05HakZDN25TQUlPSERnQUhKeWN0Q2pSdytWRllEdjNvNCtaODRjOFdjZkh4K0Y3WWNORzRiLy92ZS9Dc3ZmRGVGY1hWMEJGTHkyQXdjT3dNWEZCVG82QmZPSHBxV2xZZlBtemVqZHU3Y1liaFNPZWNXS0ZVaFBUNWNMaWxKVFU1R1dscWIyOVJZbkp5ZEg3dloxcVZTcWRudVpUQ2EzbmFHaElSWXVYSWg5Ky9haGE5ZXU0bkpkWFYwWUd4dmp4SWtUQUFxQ3Q2cFZxK0xXclZ1NGRlc1dnSUkvTXdjSEI4VEZ4ZUhldlh0bzJMQ2hRakFGQUxhMnR1alVxUk95czdOeDZkSWxoZld0V3JYQ2l4Y3ZFQmtaaVppWUdISDVsU3RYb0srdmo3WnQyeW9OL2RSVjVoYXFXTEdpV0VYNExpc3JLNFZsaGRXb3FwdzRjUUlWS2xSUVdwVmJWT0U1b2Flbmg0VUxGMkxDaEFudzh2TEMyclZyOGVPUFArS1BQLzZBajQ4UDZ0YXRpeXBWcW9nWEoyeHRiU0dUeWVEbjU0ZFRwMDZoZCsvZW1EUnBrbmpjUC8vOFUrM3pHaG9hd3M3T0RwVXFWVks3clpHUkVSbzJiQ2crZmpmNGYvbnlKUXdNREpTK1IwV05IVHRXN2ZxeVVoV0NqeHMzVHU1eGFHZ284dlB6QVJTY3U2NnVybWpjdURFMmJ0eUk2T2hvYk42OFdla3QrN2EydGlyUGo2S1V0WWZvMTY4Zit2WHJwM1Q3aUlnSUxGcTBDQUVCQVNyL2psU21VYU5HV0wxNk5lYk1tUU5QVDArTUh6OGVTNWN1VmJtOXFtRDkyTEZqNGdXWkgzLzhFYkd4c1hqNDhLSGM5eEpRL0IwNUgyTzdEaUlpSW1Mb1NrUUVJeU1qSERseVJPMDJKV2t2MEw5L2YyUmxaUUVvK0tWU2sxOFVDOFhGeFFFQXFsYXRxbkd2TzJXVnFhbXBxZkR3OEVCT1RnN2F0bTJyTmlBek1EQ0F1N3M3SmsrZWpBc1hMbURUcGsyWU9IR2kwbTF6Y25MUXQyOWZoZVh4OGZGeXYvUjk2RFlNNVNWZmtDSGs3ai9CWUlmYXd3QjhuTzBSMXF4WkkvZFlKcFBCM2QwZE5qWTJjcmV6RnFmd1Z1RXhZOGFvM2U3bzBhUEl5Y2xCL2ZyMU1XZk9ISTJEL0tKdERwU0ZycG9xN0pVWkV4T0QyclZyeXdWL0hoNGVlUHYyTGNhTkd5ZDNhL2VSSTBmdyt2VnJPRGs1d2RiV1Zsd2VFaEtDSFR0MkZQdWN4VlhUalJneFFuemZCZzhlck5IclVMWmQwVFlMelpvMXc4cVZLN0ZxMVNweG1WUXFsWHM4ZVBCZ09EZzQ0Tml4WXdDQUJ3OGU0TUdEQndySGJkdTJMVHAxNm9TMHREUjRlM3VySE5PR0RSdVVMbGYzK29zZUx5Z29TS3phTFB5dTJMUnBFN1p0MjZaMFgyVnRKNG83WjArY09BRXJLNnNTbmR0V1ZsWndkWFhGeXBVcmtaNmVEbDFkWGJpNHVHRGF0R200Zi84K3FsU3BncHMzYjBJaWthQkdqUnJRMWRWRlhsNGV4bzBiaCtIRGg4c2RhL2JzMlJvOVozSFZxNFVYT2F5c3JHQnZiNi93OTRtUGp3K1NrcElRRkJTazl1OE1lM3Y3WW9QWnNsQlZCYTVNWGw0ZUpCS0orSjB3WU1BQU9EZzQ0TTJiTnlwN3BFNmZQcjFNNDh2UHo4ZkxseThWbGwrNGNBSFZxbFdEZ1lFQjR1UGpWZTV2Ym02dVVJVmJzMlpOckZxMUNsbFpXYkMydG9hdnI2KzQ3c3FWS3dnUEQ4ZXdZY05nYjIrdjhyajYrdnB5LzJZb2RQRGdRUUFGMWF0RVJFVDA3OFhRbFlqby80dU1qRlE2MGRPN3R4Z0R3TysvLzY2d1RFZEhSNkdYb2FtcGFZbCtHUzBNTG4xOGZPUkNuNUpJUzB2RDNMbHo4ZXJWSzlqYTJzTFYxYlhZd0t0bXpacHdjbkxDOHVYTGNlREFBZVRtNW1McTFLa0srK25vNk1qOTBwK1hsNGY0K0hqbzZlbDlWQk1SdlVpT3dwK3Z3dC9yY3doQ0hoS2tqNUNRL2hBQVlHWm9EV005YzhRbXE2OXdLeXViQ3JWaFlsRHlIcEFPRGc1eWp3OGVQSWkzYjk5aXpKZ3hDdXUyYmR1R0JnMGFpTGRVbDlUcjE2K3hkZXRXU0NRU1RKOCt2Vno3OUVaR1JzcjFOdDI5ZXpjdVg3Nk0zcjE3SXowOUhlbnA2UUFLZW5WdTNib1Y5ZXJWZzZPam8zZ0JwT2dFT0tvdUppUWxKV0hZc0dFcXE4NEJ4VXEwK2ZQbnF4MzM0Y09IRVJVVlZleDJGU3RXRkgvdTE2K2ZRdHVCd2twN3FWU0s0OGVQbzJQSGprb256UnM0Y0tEWS9xTnk1Y3Bsdm5DU2s1TURYVjFkNk9ycTR1M2J0K0wzNE5peFl6RjQ4R0NGL3RMZmZmZWR5b3JZOFBCd2JObXlwVXpqMFZTclZxMndmZnQyOGIyb1hyMDZkdTNhQlNNakl5UW1KdUxNbVRNUUJBRVRKMDdFMkxGak1YZnVYS1huOStyVnF4V1c3ZG16QjlldVhjT3laY3RnWkdTazBYaU1qSXlRbDVlSDl1M2JvMzM3OWtoTlRSWFhYYnQyRGZmdTNjTzBhZE9Ra1pHaDlqZ3JWcXdBVVBDZC9UNzY0bXB5Y1ZFUUJHUm1aaUk3T3h2Nit2ckl6TXdVMTlXb1VRTTFhdFJBWm1hbTBndUpaV2t2QUJTMGhSZzFhcFRLL2RTdEF4UmJNNlNrcE1EUzBsS3VMM0poYTVISGp4L2p4SWtUc0xHeHdaZGZmaWxlMk1uTXpNU2hRNGN3ZE9oUXVYWWpreWRQeHFwVnE5Q3hZMGVGOWh4RjN5TWlJaUw2OTJIb1NrVDAveTFhdEVpaDJnUlFIclFvQzBMMDlmVngvUGh4bGNjWEJBSEhqaDFEcjE2OWl1MXRtcHljckRKMGxVcWxlUFhxbGRMcW1mVDBkTXlkT3hlUEh6K0dxYWtwUEQwOU5aNVlvM3YzN2toSlNjR21UWnR3K1BCaHZIanhBdlBuejVlYjBWNVBUMDh1Ukw1NjlTb1dMRmdBR3h1YkVvWEw3OXVXeU9KN0pHcGJldlliL1BxSFp0VnRaV0ZxWUlVWkhYWkJWNmYwL1hHbFVpbDI3ZG9GQndjSHBiT0w3OXExQzMzNjlDbFY2RnA0aTc1VUtzV2dRWVBRcUZHalVvOVRtWmlZR0J3OWVsU2piUk1URS9IbzBTT3gwbHNxbGVMZ3dZTm8zcnc1VHA0OGlaTW5UeXJzODlkZmY4bmRpdjF1ZUxacDB5YWNQbjFhYmxsQVFJRGE5UWNPSEZCNG5zSkszRWVQSHNIT3prN2hPK0hhdFd1SWlvckM1NTkvcmpTZ1MweE1WUGlPME5mWFYzcDdOUURzMjdjUFdWbFpHREZpaE5MUUxTOHZUNkZTc2pCNFZzWEN3a0x1KzZHb3ZuMzdpcTBnVEV4TTVDb1lMU3dzRkVJNmMzTnpsZDk1cXA1REUvSHg4YWhVcVpMYW5ycEpTVWx5Rjl6ZWJZVmhaR1NFRnk5ZVlPSENoUkFFQVlzWEw4Ymh3NGZoN2UyTkF3Y09ZUExreVdqYXRLbmNQdTgrQmlDK3Z5MWJ0aFRiR21qaTNyMTdhaXM5MTY1ZHEzRy84VFZyMWloY1pOR1dvVU9IcWwzdjUrY245OWthTUdDQTB1MlUvWjFibHZZQ1JjMllNUU85ZS9jR0FOeS9meDh6WnN5QW41K2YrRDNWdTNkdlRKZ3dRYTdDdkhEN1FpRWhJUWdNRE1UMDZkTVZMaFE4Zi80YzgrYk5RL1hxMWJGczJUSzU4ZHkvZngvYnRtM0RreWRQNVA0TjBhZFBINnhhdFFvT0RnNEtiUkQrOTcvL0FXRDdBQ0lpb244cmhxNUU5RkVSQkFIcDJYOGpPVE1lMHB4a0pLUS94T09rU0NTa1Azb3Z6N2Q5KzNheFNtbkhqaDFpcjduaTdOMjdWMkZaNFhFMmI5NE1RUkFVMXE5WnN3WkhqeDdGdFd2WHNHalJJclczZ3U3ZHV4ZUxGaTFTV0o2ZG5RMTNkM2Y4OWRkZmNIWjJGb01ib0NCY1dMUm9FV0pqWTJGc2JJeGx5NWFwdmExUm1hKy8vaHFHaG9aWXUzWXRidDY4aVo5KytnbFRwMDVGeDQ0ZGxXNWZ0SDlqVWxMU2U3MTlsUXBJYzVLUW52TUdsa2JLWjh6V3hLWk5tNUNlbm81bHk1WnBjV1FGZ29LQ2NPdldMUmdiRzZOMTY5WWwzajgyTmxidCtoczNidURHalJzYUhTczhQQndTaVFTVktsVVNBOFMxYTlmQzFOUVVnd1lOd3NhTkc4WHF1UjQ5ZW1EV3JGbGlyOUM0dURneElCbzRjS0Q0V1pzd1lRSW1USmdnOXp4SlNVbml6OHJXQXdXM1g3OGJIaVltSnNMSnlRbHQyN2JGd29VTGxRWnhJU0VoR0Rac21NS3hEaDQ4aUFVTEZxaWM5YjJvM054Y1JFUkU0TXN2djBTOWV2V1VicE9YbDZjUS9CYlhCN1JvOVYrUEhqMUtORkdUSUFpNGZmdTJXQjNvNysrdnRjbU9DbVZsWldIZXZIa0FDbnBxcXBya2EvcjA2VWhNVEJRZkZ3Mzk0dVBqY2VUSUVSdytmQmdTaVFUdTd1NzQvUFBQMGI1OWU0U0ZoV0hqeG8yWU9YTW11bmJ0aXZIang2dnRYLzN5NVVzWUd4dVhLSEFGQ3ZvZUY2M2V6TXJLZ3JPek0rclhyNDhaTTJZb2JQL3c0VU80dTd0anlKQWhDbTBQVkUxVXBRMXBhV25vMjdjdlB2dnNNN25sMGRIUk9ITGtDS3lzckRCbnpoeGN2SGdSVVZGUjZONjlPdzRkT29UeDQ4Y1hHNWFXdGIxQUlSMGRIZkdpUStHZlE5Rmx5aDYvcTMzNzlqaDkralM4dmIwUkZSV0ZLVk9tUUU5UEQxRlJVZkR3OEVERGhnM2g3dTRPWTJOajVPYm1JaWNuQnprNU9haFdyUnE2ZCsrTzBOQlExSzFiVitGenJVN1JpNXBwYVdtWU1XTUdSbzBhaGM2ZE93TjQvejE3aVlpSXFIUVl1aEpSdWNtU2gyRlRDUUFBSUFCSlJFRlVTUkdmOWhBdjB1NGpVUnFETjIrZml4TVNmU2hGYncyOGVmT20wdllDUlh0TUZsSVcrdWpvNktCNzkrNHFiN01mTW1RSXdzUERjZlhxVlN4ZHVoUUxGaXhRZWR0MTRjUldSVVBUdkx3OC9Qenp6NGlPam9aRUlwRzduZlQzMzMvSDBxVkxJWlZLWVdSa0JDOHZyMUpYR1BidjN4OG1KaVpZdlhvMWtwS1M0T25wQ1VkSFIweWVQRmx1UEdscGFZaUlpQUJRRURyOStPT1BtREpsaXNJRU4xbFpXU1d1MGlucnJjMFZqYXNpSmZ0Vm1ZNVJISWtBNUF2L25DOUdlcWF3TlN2Kzl0ZXlzcS9Zc2t5QjY4MmJOM0h5NUVtTUdERkNaUUJYV3VmT25jUHUzYnRoYVdrSlFSRGc3dTZPME5CUXhNYkdJajQrWG1sVjdidCsrdWtudGV1LysrNDdwUUhEdStlWUlBZzRmdnc0QkVIQXRHblR4T1Y3OSs0dHR0TDhYUllXRm1JbzVPL3ZyMUJwVy9RaWpMTDFvYUdoU3F2MGJHMXRNV3pZTU96Y3VSUCsvdjVLSnpQYnQyK2YrSmtFZ1AzNzkyUDM3dDJvVWFNRzZ0U3BvOUg0OWZYMUVSQVFnSVNFQkhHeXFPclZxNHZyQlVHQUlBaEszeGRWUVdwWkt1OXUzTGlCMDZkUEl5VWxCU0VoSWVqWnN5ZGF0MjZ0OG54OC9QZ3hybCsvWHVLd1VsOWZINzE3OThhT0hUdmc0dUtDSGoxNllPTEVpUXJoOTh5Wk01R1ZsWVh3OEhDRWg0Y0RLUGkrZFhkM0Y3L3JtelJwZ2hrelpzRGMzQnpCd2NIbzFxMGJ1blhyaHRhdFcyUE5talU0ZS9ZczlQVDA1Q2FDS3lvckt3dFBuejZGVENiVDZMM2J2MysvZU03cDZ1cktoWkliTm14QVltSWk2dFNwZzJ2WHJxRjE2OWJpQmEvbzZHZ3NYNzRjRFJvMHdKZ3hZOVJXK0w0UGpSczNWdG9tNHNpUkk2aFFvUUo2OXV5Sm1KZ1l2SGp4QXMyYk44ZWhRNGZRcVZNbmxWWE9Pam82ME5IUndmejU4elc2aUhqaXhBa2NPSEJBYXkxTkNpK2dGajFlNWNxVnNXclZLcXhZc1FMSGpoMURwMDZkWUdGaGdWbXpaa0VRQkVSRlJlR2JiNzVCVGs2TzBndXdRRUdJMnJCaFF6UnYzbHlqY1JUOS9paWNSTS9jM0Z4Y1BuTGtTRFJ1M0xoVXI1R0lpSWplSDRhdVJQVEJaTXZlSWlicEJoNzlmUTF4cWRGNDgxYjlyYXNmbXArZm45TDJBc3BDVjJVVC9PanI2eXZNT0Z4VXpabzE0ZUhoQVZkWFYxeThlQkhyMTYvSGxDbFRsRzRyQ0FJMmJOZ2dQbzlNSnNPeVpjdHc5ZXBWNk9qb3dOblpXVzVjUjQ4ZWhWUXFSZVhLbGVIbDVhVlI3enQxdW5YckJnY0hCeXhmdmh4Mzc5NUZRa0tDUWxCeCtQQmhaR2RuQXlpWXpFc2lrV0RObWpXb1diT20zSzIxRW9sRWFSQ2RrSkFBUVJEa2dtOXRtZDUrcDlhUHFVeWk5REcyM3BpRzNMd3NaTW1rK0gvczNYZGNWZlgvd1BIWFpTOUJjYUxpUm5BUDFIS2tsanYzU25Pa1dabWFadDh5RjI2TkhPVk9LN2U1UjJtNTBrZ2N1REkxQlRlRUlKZ2lBZ3JJdXZmOC91QjNUMXp2WlY5RjgvMThQSHc4NE54elB2ZHo3ejBINUgzZW4vZjc5VXFES1YrNDlqTjU3cnlJaW9wU3Mxc0hEQmdBa09sUy9iQ3dNS1BIbkp5Y2FObXlwY245Ly96elQrYk9uWXUxdFRVelpzeGczcng1YXYzSkpVdVdjUEhpUlpvMmJjcEhIMzFrdEh3N280d052ekptdDZXbHBRSGtPUEIyOHVSSnRUSE9vVU9IaUkrUE4ycEtwZS84cnZmZ3dRTTFJL2JPblRzbXh4MHhZb1JSY3h0YlcxdFdyMTVOOGVMRjhmYjJ6bFh6bTNmZWVZZGJ0MjZ4Yjk4K3lwWXRTKy9ldlEwZWo0K1A1L3Z2ditlVFR6NWgwNlpOckZtemhrcVZLakY3OW15RGVxNlFmaU1rczB4aGUzdDduSnljQ0F3TVpNcVVLU3hac2tRTjVPcmYyOXdHbzNORHA5T3BBYzNBd0VBOFBUM1ZKbGVaQlNyMTNOM2QxWXkrM0xDMHRPVHR0OSttV2JObXpKMDdsME9IRHZISEgzOHdldlJvbWpWcnB1Nm5yOFVkSEJ4c2NHeTNidDJ3czdPalU2ZE82ajVCUVVHc1hidVdtalZyVXFwVUtWeGNYSmc4ZVRJQkFRRnExcTRwd2NIQnBLV2xVYng0OFN5YnFPM2V2WnU3ZCsvaTZPaVk2VDRmZi93eFRabzA0ZlRwMDN6Ly9mZk1temVQU3BVcTRlYm14c21USjZsZHV6WlRwMDU5NWdIWG5JcUxpOHR4Mlp1NmRldnk2NisvNW5qc29VT0htcVg1bEorZkg0OGZQMVovSGp5NWlzUFcxcFpKa3lZUkZCUkV6Wm8xVVJTRk5tM2FZR3RyaTZPakl3NE9EdGpaMldGdmIyL3d0YjVHNzlTcFU5bThlWE9PZzY0WjZhL1RsSlFVZGRzNzc3eVRqMWNyaEJCQ2lLZEZncTVDaUtjcU92RTJOKzZmNHZyOVU5eUt2V2lRR1poYkpaMHFVOWkrRkk0MmhUa1hzZGVNczB6M3l5Ky9aUHJZNHNXTERiSmc4NXFKV2FkT0hVYU9ITW5DaFF2WnRXc1haY3FVb1Z1M2JrYjdPVGs1Y2VIQ0JmYnQyMGVyVnEyWU5tMGFaOCtleGRyYUdoOGZINk5hbXhNblRtVFJva1c4Ly83N2JOeTRrWjkvL2psUDg5T2JNbVVLcjczMkdnc1dMR0Q3OXUwMGJOaVFZc1dLcVk4bkppYXlhOWN1aWhZdFNuUjBOUGIyOWd3ZE9wUnAwNll4YytaTWxpOWZyZ2FFN096c1dMZHVuZEZ6NkRzMm0zcnNSVkhTcVJJZFBVZXo2L0ljQUk2RXJPZWQrbDlsYzFUQlNFbEpZZGFzV1dvZ1ZQK0hlMlpMdW9PQ2dnZ0tDakxZNXU3dWJqTG8rdWVmZjZyMUxpZE1tR0JVTTNMS2xDa3NXN2FNMzMvL25YUG56akY0OEdDNmQrOXVNaHN0czNxVCtoc2lwcHJzUEVsUkZEWnUzSWlGaFVXV0pVT21UWnRtOFAzYXRXdE5kcFBQcnJhcFhsUlVWTGI3bEN4WjBpQVlwdEZvR0RObURMZHYzemE1eFByTk45OWs3OTY5eE1iR0VoQVFRSzFhdFpneFk0YkpaZUorZm43NCtmbGwrdHdsU3BSZzdOaXhUSjQ4bVhuejVxa2xUUFJCVjFOQnVzemVrOXc0ZCs0Y0N4WXNVTHZIZCtyVWlkR2pSeE1hR3BxbmpObmMvdngxZDNkbjBhSkZiTm15aGZYcjF6TjkrblJhdFdyRnFGR2pzZ3h1MXE1ZG0wZVBIaGswU05RM05ucnlQSHp3NEVHbVdZMkErdHFyVnExcUZGalA2TGZmZnNQVzFqYkw4ak1PRGc1NGVYbWgwV2h3Y0hEZ3dJRURoSVNFY08vZVBYUTZIVmV1WE1IWDE1Y0dEUnJRc0dIREhOVkNOWmQ1OCthWnZDbVowWjA3ZDdKdEZHbXVHcVplWGw0c1diSUVTMHRMU3BZc2FmQzVWYXBVaVpreloxSzFhbFYxbS83YzBnZnBMUzB0YWRLa2lVRXBIejJOUnFQZVlOUmZ4eE1uVHFSdDI3YnEvaE1tVE9ETk45K2tVYU5HbkRwMWl1WExsek43OW15KytlYWJMRXRSUE1uVWRYM2x5aFdqN1RWcTFLQlVxYnl2aEJCQ0NDR0VlVW5RVlFoaFZqcEZ5NjJZdjdoKy94VFhvMC94SURFaTEyT1VLMXlUU3E0TnFPenFUV2xuVHl3MHhyWFZ6QkYwelduamtieXl0TFJreElnUlJ0czdkdXpJOWV2WHVYYnRXcWJMclljT0hjcjgrZlA1N3J2djJMOS9QMWV2WHNYUjBaRVpNMlpRdTdaeEpxV3RyUzFqeDQ0RlREZWtpWTJOSlRrNUdXZG41eXlEVnRIUjBhU2xwV0ZyYXd1a1p4V2FxanUzYWRNbTR1TGlHRFJva0JvMGJkcTBLYzJiTitmbzBhUE1temRQcmFYNE5MUG5uZ2UxUzdYaDk1RFZQRXlLNHUrWTg4UTh2a01SZTlNbEpncUtvaWo0K3ZweStmSmwzTjNkRFlLSXBnSlliZHEwb1VPSERtb21ZbForLy8xMzVzMmJoNklvK1BqNEdHUVE2cm00dURCaHdnUmF0R2pCd29VTFdiNThPZjcrL293Wk00Wnk1Y3JsNkRYb2c4VTVhYVIxK1BCaHJsKy9Uc2VPSGRtNzEvaG5oVDQ0dG1MRkNpcFVxQUJrWGRQVm5QVVNUVFV5Y25Cd1lQbnk1VmhhV2hJZkg4L0dqUnM1Y3VRSUFPKzk5eDRuVDU0a0lDQ0FwazJiNHVQamsrazExYng1YzZNc3lpZExGcno2NnF0MDZkS0ZuMy8rbVYyN2R0R3RXemRTVTFNQjA5ZHE5KzdkNmR5NXM5SDIzTHduWVdGaHBLU2tNSEhpUkh4OWZkVWJPR1hMbGpYWmdNL2YzNS8xNjllemRPbFNnd1pjK1dGaFlVRy9mdjJvWDc4K3ZyNisrUG41a1pDUXdNeVpNek05NXNDQkF5eGJ0Z3hyYTJzMTB6WTZPaHJBWUY1NzkrNWw4ZUxGL1BQUFA1bVd4N2g4K1RKQXRxc1FFaElTVEdhQjNyaHhnMTI3ZGhFUkVjR3RXN2ZVSmViRmloWGo5ZGRmcDJYTGx0U3JWNC9JeUVnQ0FnSTRjZUlFMzM3N0xjdVhMNmRVcVZLTUhEbVNWMTU1SmN2bnpxK1dMVnZTcEVrVHFsU3B3c21USjFteFlnV3JWNjhtSkNTRTQ4ZVBBK2taejhIQndkbldJczR1K3huU0E3emUzdDY4OGNZYm1lNmp2NUhoNHVMQ2hnMkdLeUNXTFZ2R2I3Lzl4dno1OC9IMDlEUjYvazgvL1JSTFM4dE1TeFdFaFlYeDg4OC8wN05uVDl6YzNOQnF0Wnc5ZTlZZ2UvWHMyYk5xTGVHSER4OXk0OFlOMHRMU0RHNWk1c1RzMmJPTnRoMDllcFNqUjQ4YWJCcy9mcndFWFlVUVFvam5pQVJkaFJCbUVadjBEK2NpOW5IaHpnRWVKVWZuNmxoTEN5dXFsMmhCelpLdlU3NXdIV3l0elBOSGRuYnltdzJhSFFzTEM1TkJWNEJSbzBhaDFXclY0R1pJU0loQjhLRisvZnEwYXRVS1B6OC9ybDY5U29rU0pmamlpeS9VQUZGV0JnMGF4S0JCZ3d5MmZmcnBwMXk2ZElsUFAvMDB5NDcwSDN6d0FhR2hvU2E3cGV2ZHVuV0xuVHQzWW05dlQrZk9uUTB5VlljUEgwNW9hQ2pkdTNmbjRjT0hBT3ByL0svU2FEVFVMdFdHNDZHYkFMZ1pmWWFHWmJzVzhLd00rZnY3RXhBUVFLOWV2YkN4c1dIVHBrMzVIbE5SRkZhdFdzWFdyVnR4Y0hCZzRzU0oyUVoxbWpScFFvMGFOWmcvZno0blRweGcyTEJoREJ3NDBLalpqeW42NWY2SER4L204T0hEV2U3cjd1NU9qUm8xNk5xMXE4bWdxejVyTnFmblpuYVpsWFBtekZFN2srZVZvaWo4K09PUGJOeTRrWWNQSDZwWnAwNU9Ub3diTjQ3eDQ4Y1RGaFpHZkh5OFVWa0J2YUpGaXhxVTlzak0rKysveituVHAvbjExMS9wMHFXTHVrelpWS2FyaTR0THZqTWxHelZxUk92V3JYRnljc0xYMTFmZGJtVmxSWmt5WmVqWHJ4OXZ2LzAyWGJ1bVh6ZjYxMWVtVEJtek4zN3k4dkppK2ZMbExGeTRNTnVtWDEyN2RzWFB6NDhsUzVaUXQyNWRYRnhjQ0FzTEE5THJhSmN0VzVaang0NnhlUEZpdkwyOWVmZmRkMDJPb3lnS0owK2VCS0JldlhwWlBtZDhmRHdsU3BRdzJ1N3E2c3FmZi81SjJiSmxhZE9tRFI0ZUhsU3JWbzJ5WmNzQzZUY05SbzhlVGFkT25YanJyYmQ0NjYyM2lJNk81dWpSb3h3N2RpeEh2enZ5NisyMzMrYm16WnVVS0ZGQ3plSzBzckxpNk5HampCa3pCa2h2OHBXY25JeVhsNWZKY2o1Nkdjdm5IRGx5aEtDZ0lBWU5HbVNRbVR4djNqektsU3Ruc2dSUVJ0bGx6WTRjT1RMYjE2YVg4Y2JNeFlzWDJiMTdONDBhTmNMTnpZM0V4RVNBTEg5LzV0V1RQNE0rL3ZoalhGMWRqYkwxaFJCQ0NQRjhrYUNyRUNMUGRFb2ExNkpPOEdma1BvS2p6d0taTDYwMHBiQmRLUnFVN1V3OXQvWTQyQlIrT3BQTVFrNlhxQ3FLUXJ0MjdlalRwdy92dmZlZVdaN2J5c29LS3lzcklpTWpXYnQyTGY3Ky9rWkxVNGNQSDg3NTgrZDU4T0FCRlN0V3pGZmdRNy9zT2F0YW1vQmFveld6WUpTK3RteGFXaHE5ZS9jMldnNWRyRmd4VnE1Y2lVYWo0Y3FWSzRCeExiei9JcS9pVFRNRVhmOTQ3b0t1elpzM0p5SWlndjc5KytkN3FUakEzYnQzMWM3ZEpVcVVZT2JNbVRscWNnUHBRYnpwMDZlelo4OGV2djMyV3lJaUlnd3l5VExXMWN6byt2WHJRSHJUS2xQblZNYkFpb2VIQi9Qbnp5Y2l3blNtL1lNSEQ0Qi9NN3N6YnMrc3Btdkd6TmZNWkJYY3lhd2hsYUlvK1BuNXNYYnRXdTdldlV1VktsV1lPSEVpaHc0ZFVwY08xNnRYaitIRGgvUE5OOS93MldlZjhjVVhYMlRhc0M4bjdPM3QrZUtMTHloVnFoUVdGaFpaWHZkeGNYRTVMcStRbWF6cU5rZEZSUkVkSFcweXVCb1JFV0dRVWFyUmFOUWdZMzQ0T2pyaTQrT1Q3WDRXRmhhTUdqV0tVYU5HOGV1dnYvTFdXMjl4NGNJRkFIYnQya1g3OXUzNTdydnZxRk9uRHRPblQ4KzBKTURwMDZlSmlvcWlaTW1TMUtoUkk5UG4wMnExSkNRa0dOWFBUazVPSmpFeDBXalp2cUlvQnA5TlRFeU0wV2ZWb0VFREdqUm9RRXBLQ3VIaDRiaTZ1bVpaVWlFL2Z2enhSL3o5L1ExV2NOamEybkwyN0ZtKyt1b3JKaytlelBIang3RzF0YVZXclZyODhjY2ZSbU9zWDcrZWR1M2FHYXpXT0hqd0lKY3ZYelpacXpVK1BqN1Q4OVBaMlJrWEZ4ZWpiT3FMRnkreWNPRkNCZ3dZWURKTDl2ejU4eXhac2tUOXZaOVJ4cDg5UVVGQldGcGFxamM2OUQ5WG52ejhuZ1ozZDNmMWQ2d1FRZ2dobmw4U2RCVkM1RnJNNDBqT1JlN2pmT1FCRWxKaWNubTBCbzlpcjlDd2JCZXF1RFpFbzhsZE4rcUNrSkNRZ0tJb2VXcDRrWm5vNkdnMmJOakEvdjM3MFdxMWFEUWFXcmR1elcrLy9hYnVvdzlPalJremh0T25Uek5uemh6R2p4K2Y2dzdlOGZIeDNMMTdGNDFHaysxU2JuM3dKYk5NbmN1WEx4TWNIRXp4NHNWNSsrMjNUZTZqRDZEOS9mZmZBQy9GVXNkU1RwV3h0TEJDcTB2ajc1aHo2SlEwTERUUHo2OVlTMHRMdFhHV09UeDgrSkJyMTY3eDJtdXY4Yi8vL1MvSFRYRXk2dFNwRTNYcTFERzZFVEJzMkRDVCt4ODllcFFLRlNya09JaWYxWFdpYnpiMTVOTDduTlF2SFRGaUJBMGFOQURnK1BIanJGNjltaFVyVm1CcG1WNEdaY2lRSVF3ZVBKam16WnVyeDVnSzFpcUt3dEdqUjFtL2ZqMWhZV0dVTEZtUzhlUEg4OFliYjZEUmFJeHVDblhyMW8yRWhBVFdybDNMcUZHakdEdDJiTFpMdExOU3ZueDU5ZXVzTW45Lyt1a25mdnJwcHp3L1QzYXVYYnNHWURJVDg4a01SR3RyYS9idDIvZlU1cExSaGcwYmFOZXVIWjZlbml4ZXZCZ3ZMeTl1M3J6SjlldlhlZlBOTjltL2Z6OTc5KzdscTYrK29raVJJcG5lcU5KcXRXb0dkSzlldlRKZHFnNm9xd09ldkpsMTllcFZOVk0wSyt2WHIyZjkrdlZaN3ZQNTU1OW5teGtLNlV2bms1T1Q4ZkR3eUhaZlNQODllZVRJRWRxMWEyY1FRSGQxZFdYQWdBRjgvLzMzN051M2o0TUhEL0xLSzYrWXpLcldhclg4OE1NUEpDVWxxUUhXeU1oSXpwNDlTK3ZXclUwR3RROGRPcFRwRGRSKy9mcng3cnZ2R3R5d0RBOFBaL1hxMVpRcFU0YldyVnRUcGt3WmcyTXVYYnJFNnRXcnFWcTFLaU5IanN3eWEvV3Z2LzdDdzhORHZUR1EyOTk1aHc4Znh0WFZOY3NHYkptcFdyVXFodzRkNHVIRGgycVE5OXExYTNoNGVPVDYvd2hDQ0NHRWVIcWVuNzhJaFJEUHZWdXhGem4yOTBhQ0g1ek4wL0hWU3J6R0c1V0dVTXd4WnpVY254VjlNQ003NDhlUHo5RjRqbzZPN05xMXkrUmowZEhSYk51MmpiMTc5NUtjbkl4R28rRzExMTVqMEtCQmxDOWYzaURvQ3VsTFljZU9IY3VzV2JNNGZQZ3dDUWtKK1BqNDVLck80Zm56NTFFVWhZb1ZLMmE3N0ZIZkpDYXo4V3ZWcW9XN3V6dkRody9QdHFIUnhZc1hBYWhTcFVxTzUvcWlzclN3cHBTVEJ4RVByNUNxVFNibThSMktPank3NWpYUG1vZUhCOTkrKzIyTzY3Rm14bFQyOW9JRkN3eStMMVdxRkNkT25DQTRPSmdQUC93d1Q4L3paQWJxK2ZQbnFWaXhJdDkvLzczQlBwblZkTTJvYU5HaTZyejFTNmpkM2QzVm9DdWtCNXF5eWt5UGpvNW03Tml4aElXRjRlRGd3SHZ2dlVmUG5qMnpyWC9jdjM5L25KMmQrZWFiYi9EeDhhRmR1M1lNR1RJazM5bmsrdnFncG40K1pKYWgrK1I3NnVYbGxXMG12U242WmZmYnQyOW43Tml4QmdHam4zNzZ5ZXpsQlhMaSsrKy9aL3YyN2VwTkFTOHZMNUtUazVrL2Z6NU9UazU4OE1FSHBLV2xzWHIxYWp3OVBiTU1zdjN3d3crRWhJVGc3dTVPeDQ0ZHMzeGVmYjNZSnovUE9uWHFtQXdzM3I1OW0xV3JWaEVZR0Voc2JDeXVycTZrcGFVeFlNQUFPbmZ1bkdVenJxd29pc0xISDMrTW01c2J5NWN2ejlFeE8zYnNRS3ZWbXF3QjNyVnJWeDQ5ZWtSY1hCd3hNVEVtYXdURHYzV2JNNTVIcTFldlJxZlRjZno0Y1hyMTZrWEZpaFVOanVuZXZYdW1aWHhNMFdxMWRPblNoVE5uenZEdXUrOVNva1FKR2pSb2dMZTNOemR1M0dEYnRtM1VxbFdMcVZPblp2bjdNaUlpZ3Fpb0tJTk0yWk1uVDJKbFpXVTB4OHljUG4yYTRPQmdWcXhZQWFTZmR4bC9KbVVzeGFGMytQQmgzTnpjcUYrL1BvcWljT0xFQ2RxM2J3K2tOeXhzMDZZTjc3Ly9mbzZlWHdnaGhCQlBud1JkaFJEWlVQZzc1Z0pIL3Y2Qld6Ri81V21FOG9WcjA3cktCNVIxcVc3bXVablhrdzFvNE44LytwOE1NR1MxM1pTN2QrK3lkZXRXRGh3NG9EYXQ4ZmIyNXIzMzNzczJrNmg1OCthTUhEbVNwVXVYY3ViTUdVYVBIbzJQajArT2EvVHBBN212dnZwcWx2dnBkRG8xNkpyWjhsT05ScFBqcGMyQmdZRUFPYW94K1YvZzVwd2VkQVdJU2doN0lZS3VXZFZHdlhQbmpzbkhMU3dzYU5HaVJiNERyazhxWDc0OExWdTJORHBmWW1KaVdMUm9FVVdMRnMwMFdKT2RqTXVMcmEydE9YcjBxTm02bytlRnE2c3J0cmEyZE9qUWdTRkRobEM0c0hGNUZaMU9aL0xZenAwN1U2RkNCYjc4OGt0Ky9mVlhJaU1qbVQ5L1BwRDNyTlFiTjI0QStWc1duYkV4b1g3dVdXVjFRdnBuZS9Ub1VSbzFhc1N4WThlSWpvNW05T2pSZVo1RGZqMTY5QWhJRHdBUEdqU0lXclZxQVhEdjNqMThmWDI1Y2VNR0V5ZE94TW5KaVJFalJoQVlHSWlQancvanhvMHpXU3Y3dDk5K1k5T21UZGpZMkRCaHdvUnNnK3I2QUhSV0pSUVVSZUg4K2ZQczJiT0hnSUFBV3JSb3djcVZLK25WcXhjREJ3N0V3c0tDbFN0WHNtWExGdDU4ODAzYXRHbVRaWGtIVTBKRFEwbElTTWl5L25kR3ljbko3TnExaSs3ZHU1dXNSMnRqWTBQUG5qMTU3NzMzcUZXcmx0R3FFWDFwbmR1M2J3T292MS84L1B3NGN1UUkvZnIxNCt6WnM0d2VQWnFoUTRmU3ZuMzdQQWVVSzFTb1FJVUtGUmcwYUJBeE1URnMyclNKWDM3NVJhMzliRzF0VGMyYU5Ra05EYVZhdFdvR04xTXlPblBtRElEYTJQTHExYXNjT1hLRXBrMmI1cmltYTJ4c3JIcmp4dFI1WDZGQ0JUVXJQelEwbEtWTGwvTFhYMzh4Y3VSSXVuYnRTcFVxVmRpNWN5ZHQyclJCVVJSaVkyUHpkT05EQ0NHRUVFK1BCRjJGRUpsUUNIbHdqaU4vcnljc05qQlBJNVJ3cWtqcktoL2dVYlFSa1BVZjM4OERVOWt5UC8zMEUwV0tGREY2TEt2dEdVVkZSZkhERHo5dzZOQWh0WFprMWFwVitlQ0REM0pWcnFCTGx5NjR1cnJ5NVpkZkVob2F5b2dSSTNqMzNYZnAzcjE3bG45ODNyaHhnNU1uVDZMUmFMSU5NdW16M1RRYVRaWlpyRGtKdUo0N2Q0NjdkKy9pNHVLU1pRM0QveEpYKzM4REcvY1Ria0h4bkFVc0NwS3BUQ3E5Q3hjdXFQVXJNOUlIWGMydGNlUEdORzdjMkdCYlFrSUNreVpOSWlZbWhoa3pacWhMdUhVNkhZcWlxQUVSL1JMMUo2OEZhMnRyS2xTb1lKQjF1bkxsU2hJU0VqTHRlQjRaR1ltTmpZMTYweUM3UUZsbTR1TGljSEp5NHU3ZHV3QUd3UnVOUnNQQ2hRc05sbGpIeDhlajArbHdjbklpT2pxYW9LQ2dUSmVzMTZwVml4VXJWckIrL1hwNjlPaWhicTlSbzRiUnpaVlZxMVlaZkw5OSszYWlvcUp3YzNPalVLRkNSRVZGc1hYclZxeXNySXc2dUQ4cFBqNGVlM3Q3WW1MU3k4cGtmTDl2M2JwRlRFd01kbloybkQ5L0hrQU5Kc2ZIeDJOaFlhR1dNZEMvcDk5OTl4MnBxYWtNR3phTTJOaFlmSDE5R1RKa2lOclovZkRodytwU2U1MU9SMXBhR2lrcEtiUm8wY0xzZFVsMU9oMEJBUUZvTkJwR2p4NU54NDRkQ1FrSjRjQ0JBK3pidDQrMHREUkdqUnJGNjYrL0RxVGZtSm96Wnc1ang0NWwyclJwTkd2V2pONjllMU90V2pVMEdnMjdkdTFpMmJKbFdGaFlNSEhpUktPYmF6Tm16Q0E1T1ZtdHNSb1RFNE8vdnorMnRyWkd3YzdrNUdRQ0F3TTVkZW9VeDQ4ZjUvNzkrOVN0VzVkRml4Ymg1ZVZsc08rYmI3NUo4K2JOMmJseko3dDM3MmJEaGcyVUsxZU9CZzBhNE9YbFJmWHExUTNxcFpvU0ZCUUVrT09ncTYydExiNit2amc1T1hIanhnMnNyYTA1ZCs2Y2VuNHJpc0tDQlF1SWo0OW4rUERoNm5INkZSVS8vZlFUbnA2ZS9QTExMMmcwR2p3OFBEaHo1Z3hmZi8wMTFhdFhaK0RBZ2ZUbzBZTVpNMmF3YU5FaTFxNWRxeTdKRHc0T1p2ZnUzV3FHdEtJb2FMVmE5WHhKVFUybGQrL2VKQ1FrRUIwZFRVUkVCT0hoNFZ5L2ZwMHJWNjRRRnhlSGk0c0w3ZHUzeDlQVGt6Tm56ckIzNzE0MmJOaUFnNE1EdFd2WHh0dmJtd1lOR2hnRXcwK2RPb1ZHbzZGR2pScGN1blNKNmRPblkyTmprMmt6dFl5djk4S0ZDNVF0VzVacjE2NnB2NWM3ZGVwazhoajl0VFpzMkREczdlMFpOV3FVZXZPcGYvLytUSjgrblRsejVsQ3ZYajEwT3AzWmI0WUpJWVFRSW44azZDcUVlSUxDemVpekhQbDdQYmZqTHVkcEJDY2JWMXBYK1lEYXBWcS9FRFZibjZiazVHUisvZlZYZERvZGJtNXVEQmt5aEJZdFdtU2JBV1pLczJiTm1EdDNMdE9uVHljbUprYXRrZmZKSjUrWXJBbVhrSkRBckZtelVCU0ZsaTFiWnR1SVN4OGNjbkp5eXRQOE10cThlVE1BN2RxMXkvZFlMNG9pR1lPdWlmbHJQUFNzNkxPN2N1TlpmcDZUSjAvbSt2WHJEQnc0MENDWUdCb2F5b2NmZm9pVmxSV1dscFpxTFdKOVpxSmVxVktsMUtXN2tCNzgrK1dYWDZoVHB3N1ZxbFV6K1p6ZmYvODlBUUVCUVBvTmhxd2FoRGs3TytQaDRXSHdubmg0ZU9EaTRzTFlzV01KQ1FrQlVJTXpHVDFaMC9MOCtmUE1tREhEWUpzK3dHZUtvNk9qUVFBTDBtL285TzNiMTJEYmswSFg1T1JrbzV0RHRyYTJqQnc1a2lKRmltVDZmSkJlWXpWamM3THExZjlkdlJBWUdNakNoUXZWNzkzZDNXblZxaFVBeDQ0ZFU3TnhJYjBVd2ErLy9vcWZueCt0V3JYQzNkMGRkM2QzMXE1ZHk2RkRoemgxNnBTYXNabWNuSXhXcTFXUExWbXlwRm9Dd3B3c0xDd1lPSEFnQUIwNmRPQ0hIMzVRNjZONmVub3ljdVJJb3dCbnFWS2xXTHAwS1V1V0xNSGYzNThUSjA3dzFWZGY0ZWpveUxmZmZvdTl2VDArUGo0bWErL2EydG9TRUJCZ2tOSHM1dWJHUng5OXBBYWQ5YTVjdWNLMGFkTlFGSVZtelpyUm8wY1BxbGF0bXVscmNYSnlZdENnUWZUdDI1ZWpSNC95MjIrL3NXdlhMbXhzYkpnN2QyNjJRZGZBd0VCS2x5NmQ0Mlh5QU5XcVZlUHMyYk5NbURCQjNkYWxTeGNBZnYvOWR3SUNBbmpublhjTWdzODFhdFRBeTh1TEgzLzhFVWkvSnQ1Nzd6M0N3c0tZUEhreVpjcVVZZHEwYVZoWldlSGk0c0pYWDMzRmlSTW4rUDMzMzdseDR3WjJkbllFQmdhcXBXeE04ZkR3b0dQSGpnd2NPSkNVbEJRZ1BlaGZ1WEpsMnJScFE4T0dEYWxUcDQ1NlUrUzExMTVEVVJTdVhyMUtRRUFBeDQ4ZjU5U3BVd1psTmxKU1VyaDY5U3FWSzFjbU1UR1I4ZVBIbzlGb21ESmxTcGEvWit2VnEwZng0c1g1OHNzdmdmUnpvSFhyMXBudW41eWN6UDc5K3dGbzFLZ1JuM3p5aVVIcENmMjU4T09QUDNMNDhHRWNIUjB6L2JrbWhCQkNpSUloUVZjaGhDbzA1Z0svM1Z4QnhNT3JlUjZqWHVrT3RQWDRFRHVyM0RmVytTOHFXN1lzUFh2MnhOWFZsVzdkdW1XWmxhcGYycCtWR2pWcXNITGxTdldQL05qWVdLTS8wQ0U5TzJiU3BFbEVSa1pTcEVnUm80WTBwdWc3U2VlM08vaTVjK2U0Y09FQ05qWTJkT3ZXTFY5anZVZ3lacnBHSmR3cXdKbGtyVUdEQm1vbXM2bG1OcytUWWNPR2NlTEVDZDU1NXgyRDdlWEtsYU4zNzk2a3BxYWkxV3F4c0xDZ1hyMTZlSHQ3WnptZWs1TVRFeWRPTkdxZUErblpkbloyZHRTdFc1Zk9uVHRqYVdtSnA2ZW5tcFhwN094TXYzNzlERExKWG4zMVZhUE0wbVhMbGdIcEFaV0lpQWcxYysvSmdOMlRxbFdyUnBjdVhVaExTME9qMFZDK2ZIbmVmUFBOTEkvSnlOZlgxMlJ0MFhYcjFobGtoZmJvMFlObXpacVJuSnhNV2xvYVZsWld1THU3bTZ6ajNLbFRKNE1nMlNlZmZFSlVWQlFXRmhaVXJGalJJQ0RkcWxVcmF0V3FoYUlvMk5qWVVLcFVLVFVZWGFkT0hRWU1HSUNzYWI2L0FBQWdBRWxFUVZTTmpRMWVYbDdVcmwwYlQwOVBJaUlpNk5tenB6cUdyYTB0blRwMU1zcjZVeFJGZlY4c0xDeHlGUGdmT0hDZ1VVT3E3R1FNNXZidDI1ZWtwQ1JlZWVVVmRRbTVLYzdPenZqNCtOQ3paMDhpSWlMVXdMK1BqdzhlSGg2WjFuc2ROMjRjNDhhTkl6azVtZFRVVkN3c0xES3RwVjIzYmwyV0xsMUswYUpGTTYxeGEyZG5aN1FVM3RiV2xqWnQydENtVFJzZVBueklnd2NQY2xTV0ppZ29pR2JObW1XNzM1TnExYXJGZ2dVTDBPbDBGQzVjV0wxV1dyWnNTVnhjbkZFSkh4c2JHNVlzV1VKaVlpS0tvcWl2UWF2VjBxTkhEL3IyN1d2d0dXbzBHcG8yYldxVWdhc29pcHI5cnY5YXo5TFNFaXNySzZaUG40NVdxNlYwNmRLVUxsMDYwN0lCK3VlcFZxMGExYXBWNC8zMzMrZldyVnNHdnhkdGJHell0R2tUWVdGaEZDOWVuUC85NzM5NGVIZ1lOS2ZUeTFpTDE5SFJrVFZyMWhBYUdvcWlLSlF1WFRyTGtoNjJ0cllNR0RBQU96dTdUT3NCRHg4K25EcDE2bkQyN0ZsZWYvMzFISmMyRUVJSUljU3pvVkgwaFpTRUVDK3R1S1M3SEx6eExaZnZIYzN6R0lYdFN0RzUybWRVY3ExdnhwbGxicnBmSzZhMjhqUExXUHBHV3FZYWxiUnAwd1ozZDNlRG1wQVp0eTlidGd4RlViQzN0eWNrSklRUFAvd1FGeGNYZHV6WWtlVnpLb3BDYUdnb3JxNnVPRGc0b05WcTJiUnBFNXMzYjBhajBiQm56NTVzQTJMSGp4L0h5c3JLS09oejVzd1pGaTFheEwxNzkzQndjTURYMTFmTnNudjA2QkZoWVdFVUsxWU1SMGRIN096c1NFbEo0ZlRwMHl4WXNJREhqeC96N3J2djBxOWZ2NXk4ZGVwN1VicDBhZGF0VzBkVVZCVERodzhuTGk2Ty92MzdNM2p3NEV5UDY5eTVNMGxKU1psMm5zNHJjNTRidVpHaWZjeVgvdW5CSWh0TEJ5YTAvSmtYb2F5R0VFSUlJWVFRUW9qYzBlUWdFMEF5WFlWNGlhWHBrZ200dFkzam9adEoweVhuY1JRTnI3cjM0STNLUTdDMmZQa3lMQzVldklpUGp3OGFqVVp0QmxLNWN1VnNqOU5vTkl3Yk4wNnQxNVpSM2JwMWM1U0IrR1FtMHJsejU5aTVjNmZhNEtONDhlSk1temJOWUJscVltSWluM3p5U2FaamxpNWRPbC9acWF0WHJ5WXVMbzZxVmFzeVlNQ0FQSS96SXJLeHRNZlJwZ2dKS1RHa2FCTjVsQnhOSVZ2akxHUWhoQkJDQ0NHRUVQOTlFblFWNHFXa2NPWGVjWDY5c1p5NHBMdDVIcVc0WTNtNlZCdERXWmZxMmUvOGd1clFvWU5CRGJVbnQxZXFWSW55NWN1VG1wb0twSGRnSHpac1dJN0dybGl4b2tIUTFjYkdodnIxNi9QeHh4L25lcDd4OGZFc1hicVU4UEJ3TkJvTjdkcTFZOWl3WVViTlprcVVLRUc1Y3VXSWk0c2pPVGtablU2SFJxT2hjT0hDTkdyVWlFR0RCbVc2eERVbkJnNGN5TTJiTjVrK2ZYcWV1MHUveUZ6dFM1T1FrdjZaUmlXRVNkQlZDQ0dFRUVJSUlWNVNVbDVBaUpkTVZNSXREbHhmU3NpRGN6ay9TTUZvbFhURHNsMXA2ekVNSzR1Q3FRbFpVRXZJelVuZmlWdmZKQ2EvRGF3aUl5UFp0bTBiUFh2MnpMWnAxdE9rcnhOWlVBcnkzUGdwNkVzdS92TWJBQjA4UjlHbzdNdFQwMVlJSVlRUVFnZ2hYaFpTWGtBSW9VclZKbk00WkEybnczOUVwMml6UHlDakREOUtiSzBjNlZydGM2cVZlTTI4RTN3SldWbFptVFU0V2JwMDZTeExCendyTDJPR3ExNlJETTIwWWhJakMzQW1RZ2doaEJCQ0NDRUswc3Y3bDdFUUw1SHcyRUIyWFpuTGc4U0lmSTFUeHJrYXZXcE9vckM5Nlc3TVFyenNYQjB5QkYwZjN5bkFtUWdoaEJCQ0NDR0VLRWdTZEJYaVB5eE5sOHp2d1dzNEdiYUQ5Qm9CZWRla2ZCOWFWUjZDaFVaK2JBaVJHWU5NMXlRSnVnb2hoQkJDQ0NIRXkwcWlKMEw4UjBVOHZNS3V5M081bnhDV3IzSHNyWjNwWG1NOEhrVmZNZFBNaFBqdmNzMFlkSDBjaWNtQ3lFSUlJWVFRUWdnaC92TWs2Q3JFZjR4V2w0ci8zK3NJdUxXRi9QYkpjeXRVbGI1MVp1QnNXOXhNc3hQaXY4M1JwakRXbG5ha2FwTkkxU1lUbnhLRGs0MXJRVTlMQ0NHRUVFSUlJY1F6SmtGWElmNURJaDllWTlmbHVVUWxoT1o3ckpvbFg2ZHI5Yyt4c3JETi84U0VlR2xvY0xVdnpkMzRFQ0M5cnFzRVhZVVFRZ2doaEJEaTVTTkJWeUgrQXhSRkllRFdGbjRQV1kyaTZQSTkzaHVWaC9CYWhYN0lzbWdoY3ErSVFkQTFFbmVYR2dVOEl5R0VFRUlJSVlRUXo1b0VYWVY0d1NXbXh2RlQwR3h1UnAvSjkxaldsbmIwcURFUnIrSk56VEF6SVY1T2huVmRwWm1XRUVJSUlZUVFRcnlNSk9ncXhBc3NQRGFRN1lFemVaUjhQOTlqdWRpVjVPMDZzeWpwVk1rTU14UGk1VlhFUVlLdVFnZ2hoQkJDQ1BHeWs2Q3JFQzhnUlZFNEViWU52K0NWWmlrblVLNXdMZnJVbW9hRFRXRXp6RTZJbDV1cmZSbjE2L3NKNFFVNEV5R0VFRUlJSVlRUUJVV0Nya0s4WUI2blB1U255M080Y2YrVVdjYXJXZklOdWxVZmg2V0YvRGdRd2h4S09sVlV2NzZYOERlS29rT2pzU2pBR1FraGhCQkNDQ0dFZU5Za3lpTEVDK1IyM0dXMkI4N2dZVktVV2NaclhLNDNiYXA4aUVZakRiT0VNQmRIbXlJNDJiZ1NuL0tBVkcwU0R4NUhVdFNoYkVGUFN3Z2hoQkJDQ0NIRU15U3BOMEs4RUJST2gvL0ltajgvTVZ2QXRhM0hNTnA2REpPQXF4QlBRYWxDVmRTdjc4WUhGK0JNaEJCQ0NDR0VFRUlVQkFtNkN2R2MwK3JTK09YS2ZBNWMvd2Fkb3MzM2VCWWFLM3JVbUVqamNyM05NRHNoaENsdUdZS3Uvenk2V1lBekVVSUlJWVFRUWdoUkVLUzhnQkRQc2NUVU9MWmRuTWF0Mkl0bUdjL0cwcDQrdFdkUXliVytXY1lyU05hV2RxUm9IMk5qYVYvUVV4SFBrZWZsbkhBcjVLRitmVHZ1U2dIT1JBZ2hoQkJDQ0NGRVFaQk1WeUdlVTFFSm9hejRZNFRaQXE2T05rVjQxM3ZoZnlMZ0N1QnFYNXFvaE5DQ25vWjR6a1FsaEZMRXZuUkJUNE55aFd1clg0ZkhCYUhWcFJiZ2JJUVFRZ2doaEJCQ1BHc1NkQlhpT1hUai9pbFcvakdLMk1mL21HVzhJdmFsZWIvQlVvTTZreTg2eitKTk9SOTVvS0NuSVo0ejV5TVA0Rm04U1VGUEEwZWJ3cFJ3cWdoQW1pNkYyM0dYQzNoR1FnZ2hoQkJDQ0NHZUpRbTZDdkZjVVRnUnRvMU5mMDBpUlp0b2xoR0xPWmJqWGUrRkZMWXZaWmJ4bmhkTnlyMUZjUFFmaE1iOFZkQlRFYytKMEppL0NJNCtTOVB5YnhYMFZBQ29WT1RmclBLL1l5NFU0RXlFRUVJSUlZUVFRanhyRW5RVjRqbWgxYVd5Ky9JOER0MzREbERNTW1aSnAwb01ycitBUXJaRnpUTGU4OFRXeW9ITzFjYndZNUN2QkY0Rm9URi84V09RTDEycWZZYU5wVU5CVHdlQWlobEtlWVE4T0ZlQU14RkNDQ0dFRUVJSThheEpJeTBobmdOSmFZL1kvTmRrd21JdjVYMFFCZEQ4KzIxcFowOEcxSjJEdlhXaGZNL3ZlVlhKdFQ3ZHFvOWo5K1U1VkM3YWtIcWwyMVBjc2NKejBVaEpQSDBwMnNkRUpZUnlQdklBd2RGLzBMMzZPSU5BWjBFclg3ZzJGaG9yZEVvYTRYRkJQRXlPd3RtMmVFRlBTd2doaEJCQ0NDSEVNNkJSRk1VOEtYVkNpRHg1bUJ6Rmh2UGp6ZG9VeXQybEp2M3IrbUpyNVdpMk1aOW55V21KbkFqYnhyV29FOFE4amlSRis3aWdweVNlQVJ0TGU0cllsOGF6ZUJPYWxIc0xXNnZuSThNMW8yMlhwblBsM2xFQTJsUVpTcFB5ZlFwNFJrSUlJWVFRUWdnaDhrdWowV2l5M1VlQ3JrSVVuS2lFVzJ5NE1JNkhTVkZtRzdOQ2ticThYV2VXWkhzSzhSeTRmdjhVbS8veUFkTExmUXg3WlVVQnowZ0lJWVFRUWdnaFJIN2xKT2dxTlYyRktDRGhjVUdzUGp2YXJBSFhLa1ViMHIrdXJ3UmNoWGhPVkNuYUVFZWJJZ0RjalEvaGJueElBYzlJQ0NHRUVFSUlJY1N6SUVGWElRckF0ZnNuV0g5dURFbHBqOHcycG1meHB2U3RQUk1yQzF1empTbUV5QjhMalNWMVNyVlJ2dys0dGFVQVp5T0VFRUlJSVlRUTRsbVJvS3NRejlqNXlQMXN2VGlGTkYxSzNnZDVvaWhJMVdLdjBydm1GQ3d0clBNM09TR0UyWG1YN1lTRnhoS0FTLy80OGMram13VThJeUdFRUVJSUlZUVFUNXNFWFlWNFpoU09oVzdrNXl0ZmtlOVN5aGtxaDFRdTJwRGV0YVppYVdHVnZ6R0ZFRStGcTMwWnZNdDBVci8zQzE1VmdMTVJRZ2doaEJCQ0NQRXNTTkJWaUdkQVVSVDJYMXZLNzhHcnpUcHV4U0wxNkZ0N09sWVdObVlkVndoaFhpMHFEc1RhMGc2QW05Rm5DSGx3cm9CbkpJUVFRZ2doaEJEaWFaS2dxeEJQbWFMbytQbktWNXk1dmN1czQ1WXJYSXUzNjh5U0dxNUN2QUFjYllyUXBOeGI2dmMvQm4xaDFpWjZRZ2doaEJCQ0NDR2VMeEowRmVJcDBpbGFmcm84bXd0M0RwaDEzTEl1MWVsZjExZk5uQk5DUFArYWxIK0x3dmFsQUVoSWlXWEx4Y21rYXBNTGVGWkNDQ0dFRUVJSUlaNEdDYm9LOFpUb2xEUjJCczdpMGo5K1poMjN0TE1uQStyT3hzYlN3YXpqQ2lHZUxodExlOTZ1UFFzYlMzc0E3ank2WVo0YXowSUlJWVFRUWdnaG5qc1NkQlhpS2REcVV0bDJjVHFYN3gwMTY3aWxDbFZoWUwwNTJGbzVtblZjSWNTelVjS3BJajFyVGtMZkRTL3c3dS9zQ0p4Qm1rNHlYb1VRUWdnaGhCRGl2MFNDcmtLWVdab3VtUzBYSjNQdC9nbXpqbHZNc1J3RDY4M0Z6cXFRV2NjVlFqeGJWWXU5U3BzcUg2amZYNzUzbEpWL2pPVE9vK3NGT0N2ejgvSHhZY2lRSVFYMi9QSHg4YXhaczRiVTFGU0Q3WEZ4Y1V5ZVBKbXJWNithUEdiOCtQR2NQMzgreDgrVGtwSkNjSEF3QU11WEwyZml4SW5xWXpuSllsWVVoYmk0T05MUzBuTDhuUDkxRHg0OElERXhzVUNlKys3ZHUwYm5qS0lvVEpvMGljV0xGeGZJbkxLaktBckhqaDFEcTlVVzlGVE1UajZQRjA5QlhyOUNDQ0hFODhhcW9DY2d4SDlKcWphSnpYOU40dStZblAvQm5oUE90c1VaV0hjdUR0WXVaaDFYQ0ZFd21wUi9DNjJpNWZmZ1ZRRGNqUTloeFI4anFGT3FIYzBxOUtXb2czc0J6ekQvN3R5NVEzaDRlSTczVDB0TE13cXVBRmhiVzJObGxmN2ZsUzFidG1RNVJ2WHExYWxkdXpZQWYvMzFGNXMzYnlZa0pJU3BVNmVxWTFoYlczUG56aDBtVFpyRWtpVkxjSE56VTQ5ZnRXb1ZmLzc1SnpWcjFxUmV2WHJxOXZqNGVDSWlJb2lPanViZXZYdmN2WHVYeU1oSXdzUERpWXlNUkt2VnNtN2RPdTdkdThmbHk1Y0JpSXlNWk5La1NmVHYzNTlXclZwbE91ZVltQmo2OU9uRHRHblRhTnEwS1pBZXRMbDkrM2EyNzVtYm01djZ1akp6N3R3NXhvMGJsKzFZbzBlUHBsT25UZ2JiZERvZEVSRVIyUjVyaW91TEM4N096dXIzc2JHeCtQcjZNbURBQVBVenlreWZQbjNvMEtFRG4zNzZhWjZlTzYrU2twSVlQWG8wWmN1V1pjYU1HVGc0cEpmeFNVMU41ZlRwMDFTb1VDRlA0d1lIQnpOKy9IaDY5T2pCMjIrL2JmVDRrQ0ZEQ0E4UDU5Q2hRM2thZjlldVhTeGJ0b3czMzN5VC8vM3ZmM2thUXk4LzUwdG1idHk0d2JsejU3aC8vejcyOXZiVXJGbVRoZzBib3RGb3NqenVaZnc4Y3ZyK1ArbkFnUU5ZV2xvYWJIdFJyOSs4bmk5Q0NDSEU4MGlDcmtLWVNZbzJrWTBYSmhJV2U4bXM0OXBaRldKQXZkazQyeFUzNjdoQ2lJS2s0YlVLL1hDMUw4MHZWNzhtT1MwUlJWRzRjT2NBRis3OFNybkNOZkFxM296eWhXdFQzTEVDMXBhMnoyUldxYW1wakJzM2pwaVlHSll1WFlxajQ3TXJaYkpqeHc1V3JWcGx0SDNvMEtIMDd0MGJ3T1RqR2ZYcDAwY05DRFJ0MnBRUFB2aUE3Ny8vbnJsejV6Smh3Z1EwR2cwT0RnNU1uejZkRVNOR01HWEtGTDc1NWh0c2JHeTRkT2tTZS9mdXBWbXpadlR2Mzk5ZzNIUG56akZ6NWt5ajU2dGR1eloxNnRTaFhMbHkyTmpZWUc5dnJ3YU9IUjBkY1haMlp2YnMyVnk1Y29YaHc0Y2JCVVV5azVTVWxLTXM0UlVyVnFpQnAvMzc5eHM5M3I1OWUvWHIyYk5uVTZKRUNaUGpaUFpjang0OXluTzI4dURCZ3czZXg5allXTzdkdThlWU1XUG8xYXNYUTRZTXlUWmcvS3paMmRreGN1Ukl2dmppQ3o3NzdETm16NTZOaTR1TCtwbmEydWJ0T3ZUejh5TTJOcFp5NWNxWmM3cEFlaWJvNnRXcnNiVzFwVisvZmprKzdtbWNMNmJNbURHRFk4ZU9HVzJ2VjY4ZU0yZk96UEk5ZlprK2p5ZjUrUGhRdVhMbGJQZmJ0MjhmTzNic01QbllpM2o5NXVkOGVWSmlZaUlqUjQ2a1VLRkN6SnMzRHhzYkczTk9WUWdoaE1pUjUrdC91MEs4b0ZLMGlmeHdmaHkzNHk2YmRWd3JDMXY2MWYyQzRvNFZ6RHF1RU9MNVVLTmtTOXdMMTJEZjFjVVpTcElvaE1VR0VoWWIrUC9mYTNDMks0YWRsUk8ybG81VWNxMUh5MHFEME5lRk5hZHZ2LzJXeTVjdlAvT0FhMGFmZi82NSt2VzhlZk9NSHUvVHB3L3Z2LysrMGZZMmJkb1liZXZkdXplaG9hRWNPblNJZHUzYTRlM3REVUNaTW1YNDdMUFBTRWhJd01iR2hxU2tKTDc2Nml1cVZLbkMrUEhqalRLcXZMMjkrZlRUVHlsUm9nUWxTcFJnNDhhTitQbjU4ZlhYWHh2czUrRGdRR3BxS29xaTRPTGl3cng1ODVnelp3NjdkKzhtUER5Y0dUTm1ZR3RyUzBKQ0FnOGVQQURTeXgwQVJFZEhxNW5CUllzV0JlRFRUeitsUTRjT1JxL3Jqei8rTUNoakFEQi8vbnlqL2RxMmJhdCs3ZWJtUnVuU3BZMzJ5UWxUV1kxNzl1eGgwYUpGN05peEF4Y1h3MVVZcGo2TENoVXFzR3paTXI3KyttdTJiOS9PeFlzWG1UMTdOazVPVG5tYTA5UFNyRmt6SmsyYXhJd1pNMWl3WUFIVHBrMGpJU0VCSUUvWGhGYXI1ZkRodzdpNXVkRzRjV096emxXbjAvSFZWMStSbEpURVJ4OTlSTW1TSlhOODdOTThYeks2ZS9jdVE0WU00WTAzM3FCbzBhS0VoWVd4WU1FQ3pwOC96OGFORzdNTkNyNHNuOGVUU3BZc2lidDc5aXNlbnJ6MlRIbVJydC84bmk4Wk9UZzRNR25TSkQ3NjZDTysrZWFiZkdlQkN5R0VFSGtoUVZjaDhpbFZtOHltQ3o1bUQ3aHFOQmIwcmpVWmQ1Y2FaaDFYQ1BGOGNiWXRUdDg2TTRsOGVJMWpvWnU0ZHY4RWlxTExzSWZDdzZRb0hoSUZRSGhjSUo3Rm0rSld5TU9zOHdnS0N1TG5uMyttUjQ4ZVZLbFNKVmZIbmpsekJtZG5aN3k4dkRMZEp5MHRqWUNBQUpvM2I1N2xNdEdNZ1I5VFFkZmNHajE2TkMxYnRzVGIyNXZnNEdDR0RSdG04UGlUd2FlTXdRbjk4bUpIUjBlRDRHZG1HVk1PRGc0b2lrSktTZ3EydHJaWVcxdmo0K09EZzRNRGhRc1hWck8wQWdJQ2pGN2JraVZMMUs4M2Jkb0VwTmRHTkZXaTRmNzkrNW0rMWs2ZE9yRi8vMzZqMXpWbzBDQ1R4K1JFYkd3c2taR1JSdHNBL3Zubkh6VUlsaDBIQndjbVQ1N001czJidVgzNzluTVhjTlZyMnJRcDA2Wk5vMXExYXNDL2dmR2NCTGllZFBUb1VlN2Z2ODlubjMyR2hZVjVXeW1zWHIyYUN4Y3U0TzN0VGRldVhkWHR5Y25KTEZxMGlJNGRPMUtqUnViL2gzaGE1MHRHMDZkUHAxaXhZdXIzbFNwVllzS0VDUXdhTklqVHAwL25LSWoyc253ZUdYMzg4Y2RtbTllTGRQMmE0M3pKcUZLbFNuVHIxbzBkTzNid3hodHZVS2RPSFhOUFdRZ2hoTWlTQkYyRnlJYzBYUXBiTGs3aVZ1eEZzNC9kcGRwblZDMW0zaXdNSWNUenE3U3pKMzFxVCtkeDZrT3Uzei9GamVqVC9QTW9tT2pFMjhDL0RabnNyUXZoWW12K2NpTnIxcXpCMnRyYVpJM0RyQ2lLd3VMRmkwbEpTV0h6NXMyWkxxSGZ1WE1uSzFldXhNZkhoNVl0VzVwaHhqbGpZMk5EdzRZTkRiYTk5ZFpiVktwVUtkTmpUcDA2aGIrL2Y2NmZTMTl6OHZIangycUFWYVBSR05VMmJOdTJyUnBjM3JCaEErdldyVE9vNmZyNDhXTUExcTVkeTlxMWEzTTlEMVB5czF4ODNicDFyRnUzenVSakkwZU96Tkh6cDZXbHFjdVJjM3VPUFFzQkFRRmN1WExGWUZ0UVVCQUE5KzdkQStEMjdkdXNYTGt5MHpIS2xDbGpsSm04ZmZ0MndIVDJZSDRjUFhxVXJWdTM0dXJxYXBTZHZYYnRXZzRkT2tSaVltS09nM3hQTWxkNWdZd0JORDFYVjFjZ1BUTTBNeS83NTJHTzhnSjZMOUwxbTlmekpTdDkrL2JsNTU5L1p2WHExU3hhdENoZjh4TkNDQ0Z5UzRLdVF1U1JWcGZHdGt2VENYbHd6dXhqdDY3eUFYWGQybWUvb3hEaVA4ZmUycGs2Ym0ycDQ1WWVsRXZWSnBPUUdrTnlXaUxKYVlrVWN5aUxnMDFoc3o3bnJWdTMrT3V2djNqOTlkY3BYRGgzWTErNGNJRzdkKy9TcTFldkxHdVdkdXJVaVMxYnRyQjI3VnBlZSsyMUhOYzNmVkp3Y0RCNzl1ekpjcCs0dURoU1VsTFU3NHNYTnd4UzE2MWIxeWdRbTFGVVZKUkIwRFd6QUUxbTIvVTFhRTBaT0hBZzc3enpEcEFlWE4yMWF4ZndiMEJKSDNpRjNKVVhlSnBHalJwRng0NGREYmJ0M2J1WEpVdVdzRzNiTm9PR08yQllHeFRTbTRXTkdqV0tOOTU0Zy83OSsrZTVGdWZUZFBiczJXelBxeHMzYm5EanhvMU1IMi9VcUpIQjV4VVFFS0R1bjlmejNaU2dvQ0Rtelp1SHRiVTEwNmRQTjdobXIxNjl5czZkTzNGMWRYMXVsMU9mT1hNR0lNdXN3NWY5OHpCbmVZRVgvZnJOeWZtU0ZSY1hGMTU3N1RYOC9QeTRlZk5tcmxkeUNDR0VFUGtoUVZjaDhrQ25wTEVqY0NZMzdwOHkrOWl2dXZla2FmaytaaDlYQ1BGaXNyYTBwYkJscWFmNkhQckdKVTJhTk1uMXNmcUdQQm5MQXBqaTZPaEl6NTQ5V2JkdUhmdjM3OCswODNsb2FHaVc0NXc5ZTVhelo4OW11Yy9zMmJNTjlzbHJGM0s5NGNPSEczenY3Kyt2TnNmS0tEZzRtSU1IRDlLOWUzZEtsVEw5bWVtWFNBTnMzYnBWYlFyMHh4OS9zR1BIRG9ZT0hhb0dTSEpiWGlBcjQ4ZVB6L1V4ZWhZV0ZrWkJLdjNTYkZPUG1UcStjdVhLYk42OG1TTkhqdkQ1NTU5VHJWbzF2dnZ1dTB5UHVYTGxDc3VXTFRQNTJJZ1JJM0w1Q3JJM2V2Um9SbzhlYmZLeE9YUG04TnR2di9ITk45OVF0V3BWay91MGE5Zk9vTEZRV2xvYUsxYXNNTmpueXBVckhENTgyT2pZbUpnWWdCeTkzdXZYcnpOeDRrU1NrNU9aTUdHQ1FVbVBwS1FrNXM2ZEM4Q1lNV1B5dFB4ZUx6L25TMVpDUTBOWnNtUUpycTZ1Umczck1uclpQdzl6bGhkNGthL2ZuSjR2MlduU3BBbCtmbjRFQkFSSTBGVUlJY1F6SlVGWElYSkpVWFQ4RkRTYnExSEh6VDUyelpKdjBOWmpPRStqUVk0UVFtUW1NREM5YVZkdWx5TEh4TVJ3N05neHFsZXZUc1dLRmJQZHYxdTNibXpmdnAwTkd6YlFwazBia3hsVEgzendRWlpqdlAzMjJ5YVhOMmZNT2gwNGNDQ2RPblhDMzk4L1QyVUNudFNqUncrRDcwTkRRN2x5NVlyUjluUG56bkh3NEVIcTE2L1BxNisrcW02L2NlTUdXcTNXSUNBVEVoTEMxcTFiZWVlZGQxaTllaldEQnc4bUlpS0M3Ny8vWHQzUEhPVUY2dGV2ejZaTm0vam9vNDhZT1hJa3paczNOOW9uTkRUVTVMSmV2VVdMRm1XNkxMZFhyMTdaenNIRnhZWHAwNmZ6eXkrL3NHelpNajc5OUZNV0xseklUei85bE9reG9hR2htUWJnbjBiUU5TdEJRVUhZMk5oa1dwSkNxOVdpMCtrTWdueGJ0MjRsSWlLQ01tWEtFQkVSQWFTL3BxeGVjMmFQNlYvdmpSczNHRGR1SEltSmlZd2FOWXJYWDMvZFlML0ZpeGNUSGg1T3o1NDlzOHprem9vNXpwZk0rUHY3TTMvK2ZBb1ZLc1NYWDM1SmtTSkY4alRILy9MbllXRmhnWVdGQlJNblRzeXlCSXJlL3YzNzJibHpaNVoxc2wvVTY5ZGM1d3Y4Kzd0Ti83dE9DQ0dFZUZZazZDcEVMaWlLd3M5WHZpTHdybkZtUkg1VmN2V21XL1Z4V2Y3SFdRZ2hub2J3OEhEczdPeU1sdUZuWjgrZVBhU2xwZEdsUzVjYzdlL2s1RVRYcmwzWnZIa3p2L3p5aThrLytCY3ZYcXgrblRIYkt5MHREU0JIelcrcVY2OE9wR2VlUGt0Rml4WUYvcTA1Q1JBZkg4K3NXYk9JaW9waTNicDFGQzllbk1URVJIeDlmZkh5OHFKZHUzYXNYcjBhU0s4MTI2aFJJN1hydVRuS0N5aUt3dno1ODNuMDZCRWxTcFF3bVRscmFXbEpURXdNV3EzV1pEYmVPKys4WTFTSDE5L2ZuL1hyMTdONDhXS2poanFaMWZ6czNMa3pIaDRlbkRoeGd1clZxMmVhZ2R5bVRSczZkT2hnVkF1M0lJU0hoM1BuemgzcTFhdUhsWlVWWVdGaEZDdFdUSzNmQzZpbExLeXRyWUgwWU55R0RSdG8zTGd4UllzV1ZZTjhIVHAwTVBsNURoa3loUER3OEN3enNrK2NPTUdYWDM1SmNuSXlJMGVPTkxybURoNDh5S0ZEaDZoUm8wYTJOeTZ5WW83enhSUS9Qei9tekpsRDllclZtVFp0V3E3TG1PajkxeitQdW5Ycjh1dXZ2K1o0LzZGRGh6SjA2TkFzOTNrUnIxOXpuUzk2UllzV3hkN2VYdjNzaFJCQ2lHZEZncTVDNUpqQzNtc0x1WEFuNS84WnpxbjBCanJUc0xTUVMxSUk4ZXpGeHNibU9vc29PVG1aM2J0MzQrcnFhakliTGpQZHUzZG54NDRkYk4rK25TNWR1bUJqWTJQd2VNYmw5eGtsSlNVQllHOXZuNnQ1bW1LdWVxaisvdjZFaElRUUhCek16WnMzV2JObURScU5odHUzYndQcGdlSlpzMllSR1JuSmlCRWoxS0QyOXUzYmlZcUtZdGFzV1VaalZxaFFRVzJrWlk3eUFoczNibFJMTFl3YU5TckxmUWNNR0dEUXRkN2EycHFXTFZ0U28wWU5vL3FTK3ZPbGRPblNSb0czbGkxYlVxRkNCWlBQNGVYbFpaRHgrN3c3Y3VRSUFNMmFOU00xTlpYeDQ4ZFRyRmd4dnZ6eVN4d2RIUUhVRWhINmN6a2tKQVFiR3hzKyt1Z2p0bXpaa3U4NTdOMjdsMFdMRm1GcGFjbTRjZU5vMWFxVndlUEJ3Y0VzV2JLRUlrV0tNSG55NUh6Vks4M1ArWktWVmF0V1VhSkVDZWJNbVpPdm1xRC8xYy9EWEkyOXZMeThXTEprQ2ZCaVg3L21PbDh5Y25aMlZrdEhDQ0dFRU0rS1JIaUV5QkdGZ3plKzVjK0lySnM2NUlXclF4bjYxZkhGeHRJaCs1MkZFT0lwU0UxTk5WaUtteFA3OXUwakxpNk9JVU9HcUJsbE9WR2tTQkhhdEduRHZuMzcyTHQzTDkyN2Q4L1JjWEZ4Y1VET0dtbGxwMWV2WGlRbEpiRm56eDQrL1BCRG5KMmRtVGR2SHMyYU5hTng0OGFjUG4yYW8wZVBxdnNmTzNhTXNMQXd3c0xDQ0EwTkpTd3NESUF2dnZnQ1NHL1U1ZW5waWJXMU5XNXVidno5OTkvb2REcm16cDNMbjMvK1NiZHUzUXhlWit2V3JhbFdyUnFsU3BYaXdZTUhtYzR6ditVRkRodzR3UHIxNituV3JSc2ZmZlNSdXQzSHg0ZkdqUnNiMU5YdDJMR2p3ZWVvcjNYWnBFa1Q0dUxpakdwZlhyOStIVWh2VHZSa0lMeEpreWFrcEtSdytQQmhpaFVyUnExYXRkVEhZbU5qY1hGeGVTRldkYVNscGJGbnp4NnNyYTFwMGFJRjF0YldqQmt6aGttVEpqRisvSGptenAyTHZiMDl5Y25KQUdwd3FFV0xGdGpZMktnWnkvbFZzMlpOM04zZCtlU1RUd3plUzBndjhURjU4bVRTMHRLWVBIbXltbTE5K1BCaHRtN2R5dGRmZjYwR0k3T1RuL01sSzQ4ZVBTSXFLb3EyYmR2bUs0RDJYLzQ4UHYvODgyeWZkOTY4ZVhoN2UvUEdHMjlrdW84K2dQb2lYNy9tT2wrZVpHbHBxYTZZRUVJSUlaNFZDYm9La1FNQnQ3WnlNbXlIMmNkMXNuRmxZTjI1T0pxNUU3a1FRdVNHdmIyOW1rbWFFOG5KeVd6WnNnVUhCd2M2ZCs2YzYrZnIxYXNYKy9mdlo5dTJiWFRxMUNsSHdaczdkKzRBNmNFRVU4MXZjcUp5NWNycWt0aU1EY0QwUWRjcVZhclF0bTFibzZaZ2E5YXNVVE5PUzVZc2liT3pNdzhlUE9ETEw3L0V3OFBESUZQTTA5T1RreWRQTW5QbVRJNGZQMDY3ZHUyTWFoaVdLVk9HTW1YS0FPbmxFcHlkblEzZUF3c0xDMHFYTHMxNzc3MW5Nb3M0cCtVRmR1ellRY21TSlhuNDhDR3hzYkVVTGx5WXZYdjNjdWJNR1NwWHJteXdiMnBxcXNFY2ZIMTlzeDBmWU1HQ0JWaysvc29ycnhnRWJiNzc3anRDUWtMdzlmVlZBMUxQcXdNSERoQWRIVTNidG0zVno3aCsvZnFNSHorZVdiTm1NWFhxVkh4OWZVbElTQUQrRGZMWjJka1oxZmZNai9MbHk3Tnk1VXFqUUZkcWFpcFRwMDRsS2lxS3p6Ly8zT0I5MXVsMEJBY0hzM1RwVXNhTkc1ZWo1OG5QK1pJVmEydHJCZzhlakllSFI0NzJ6OHgvK2ZQSStEUG55SkVqQkFVRk1XalFJSU1BN2J4NTh5aFhybHkyVFF2aHhiNSt6WFcrUE9ueDQ4Y0daU2lFRUVLSVowR0Nya0prNDN6a2ZuNjd1U0w3SFhQSjF0cTNqbFlBQUNBQVNVUkJWTXFCQWZWbVU5ais2WFlsRjBLSTdCUXZYcHp3OEhEUzB0SnlsUEg2NDQ4Lzh1REJBL3IxNjJkVUR6QW4zTjNkYWRpd0lXZk9uT0hBZ1FNR2dkdk02ckRxTTdPMmJ0MktxNnVyMGVQWkxjOU5Uazdtd0lFRGRPM2FGVWdQNHRyYTJsS29VS0ZzNXp0czJEQ3NyYTN4OFBEQXljbUorZlBuczMvL2ZobzBhR0MwYiszYXRUbDgrRERIangrbmE5ZXVmUFRSUjJnMEdoUkZBVEFJMVBqNStWRzdkbTEyN3R6SndZTUhHVFZxRkV1V0xHSFhybDI0dTd0VHMyWk5rL094czdOajBhSkZSa3VBTDErK2pJMk5EVUZCUVVCNngvVFUxRlErLy94ekJnMGFSRlJVRk11WEw4Zkx5NHZObXplVG1wckswS0ZEMFdxMUtJcGlrRldXV1pPY1hidDJzVzdkT3J5OHZMaDY5U3FWSzFmR3pzNk9LVk9tR0pXS0FBek9KMFZST0h2MkxEcWRMdDgxR3ArMitQaDQxcTVkaTVXVkZRTUdEREI0ckhuejVyei8vdnZjdVhNSFMwdExOY2huWjJmMzFPYnpaSUJQcDlQeHhSZGZjT1hLRmZyMzcyOFVpR3ZWcWhYKy92Nzg5dHR2TkczYWxHYk5taG1OYWM3ekpTdDJkbmI1Nmp3UEw4Zm5vWGZ3NEVFdVg3NXNzbFpyZkh5OHlaSWprTDU4WGgrTWZwR3ZYM09jTDA5S1RVMGxOalkyUncwZmhSQkNDSE9Tb0tzUVdiaDIvd1MvWFAzYTdPTmFXbGp6ZHUxWmxIU3FuUDNPUWdqeGxGV3FWSWxidDI0UkdocEtsU3BWc3QyL1RKa3lWS3BVaWQ2OWUrZjVPZnYwNlVPMWF0V01NdENHRFJ0bWN2K2pSNDlTb1VJRmt3SFg3TVRFeERCbHloU1NrcExVb0d0Z1lDQVZLMWJNY3BuczdObXphZDY4T1UyYU5NblI4d1FHQnJKaHd3WWd2U0hPeUpFajFjZkN3c0x3OGZIaGYvLzdIOTdlM2tSRlJURm56aHo2OXUzTGtDRkRpSXFLNHVyVnF3QzBiOStlWThlT01YVG9VTWFPSFV1alJvMUlUVTNsbjMvK29XelpzaXhmdnB6bzZHaVdMMTl1OEg0Y09uVElvTG1ObDVlWEdxeisrKysvV2Jod0lhKzg4Z3FUSmszaStQSGp6Smt6QjJ0cmEvcjA2UU5nRUVSN01waXUxV3BadFdvVjI3ZHZaOUNnUVJRdVhKaXJWNjh5Y2VKRXBreVp3clJwMDVnOGVYS1d6ZGd1WDc1TWJHd3NIVHQyekZmZDBad0lDd3NqT1RrNXo5bHljK2ZPSlM0dWpyNTkrK0xtNW1iMCtGdHZ2YVYrblppWUNQRE1zdWdVUmVIcnI3OG1JQ0NBdG0zYlpscFg5ZU9QUCtiaXhZc3NYTGlRbWpWckdnWEt6SG0rWkNjOFBKeWlSWXZtK1QxNkdUNFBnTWpJU002ZVBVdnIxcTFOM2dCNzhqUExxRisvZnJ6NzdydkFpMy85NXZkOGVWSndjRENLb3VUbzk1c1FRZ2hoVHRtM0FCYmlKUlVXZTRrZGwyYXEyVW5tb3RGbzZGbkRoL0pGNnBoMVhDR0V5Q3R2YjI4QXpwOC9uNlA5bXpkdnpuZmZmWmVuTEZlOTJyVnJNMkRBQUtNeEZpeFlZUER2OWRkZjU4U0pFd1FIQjlPdVhidGNQWWUrZnQvSWtTTzVkKzhlbjMzMkdRQlhybHpoMHFWTDJRWlR6NTQ5aTcrL2Y3YlBvOVZxMmJKbEMyUEdqRUZSRktwVnEwWmdZS0JhRWdFZ0lpS0N1M2Z2cW5NNmNPQUFnTW5YNU9MaXd0eTVjeWxidHF6YVZDczhQSndoUTRidysrKy9NMzc4ZUJJU0V2RDE5VVduMDZuSGpSNDlta09IRHBuc0dsNjRjR0U2ZHV5b1pqTys4c29yK1ByNjByNTllelZJbFZtVHN0dTNiL1BKSjUrd2MrZE9SbzRjYVpCcDZPTGl3cng1ODBoSVNHRG8wS0hzMmJNSHJWWnJjcHlBZ0FBQW8wN3E1cVlvQ2g5Ly9ESHo1OC9QMC9HclZxM2k1TW1UVktsU0pVZU5vdlROZWZKelBlU1VvaWdzWGJxVWd3Y1Awcng1Y3o3NzdMTk1ieHdVTDE2Y3dZTUhFeGNYeHpmZmZHUDArTk02WDU1MDlPaFJoZ3dad3VqUm8zUHhTdi8xc253ZUFLdFhyMGFuMDNIOCtISCsvdnR2bzhlN2QrK3VCbDZmL0tjUHVEN3BSYnQrODN1K21LTC8zVmEvZm4yempTbUVFRUxraEdTNkNtSEMzZmdRTnYzbFE1b3V4ZXhqditrNW1tb2xYalA3dUVJSWtWZk5talZqNmRLbEhENThPRi9acTNweGNYSGN2MzgvVjgxV3lwY3ZUOHVXTFkyVzFNZkV4TEJvMFNLS0ZpMmE2L3F4Rnk5ZUJOS1gzYzZjT1pOaXhZb1JHUm5KckZtemNIRnhNV2dNQkJqY1pFdEpTZUhodzRmWk50KzVlUEVpUzVZc0lUUTBsUHIxNnpOaHdnUmlZMk1aTm13WVgzMzFGWFBtek1IS3lvcVFrQkFBcWxhdFNsSlNFcnQzNzhiYjIxdXQ3YXAvcnhSRlFhUFI0T0Rnd0lJRkM5VHROMi9lQk5LempNdVZLOGU3Nzc3THQ5OSt5N1p0MitqYnR5LzE2dFdqV0xGaVFIcm1jcDgrZmJDdytQZmUraWVmZkFLa2Q2ZlBhUERnd2J6eXlpc0FSZzErNHVQajJiaHhJN3QyN2NMWjJaazVjK1pRdDI1ZG8vZWdlUEhpTEZxMGlEbHo1ckJvMFNLMmJkdEcxNjVkZWYzMTE5Vk1YRVZSOFBmM3g4WEZoZHExYTJmNW51WlhhR2dvQ1FrSk5HM2FORmZIS1lyQ21qVnIyTEpsQzY2dXJreWJOaTNiY2h0YXJaYURCdzhDVUs1Y3VUelBPU2YrK2VjZkZpOWV6QjkvL0VHNWN1WG8wcVVMNTg2ZDQvSGp4engrL0pqRXhFVDE2NFNFQkI0L2ZzeWpSNDhBOFBmM3AxV3JWcno2NnFzQVQrVjh5WXordXNydFRleVg2Zk9BOUhJalI0NGNvVisvZnB3OWU1YlJvMGN6ZE9oUTJyZHZuK3RHaC9EaVhyOTVQVit5NHUvdmo0T0RBNDBiTnpiYm1FSUlJVVJPU05CVmlDZkVQdjZIRFJmR2s1eVdZUGF4RzVmclRZTXl1Vzg2STRRUVQ1T2pveU1kTzNaazU4NmRYTHg0TWRkL1ZLZWxwZEd6WjA4Y0hSMnhzYkVoT2pxYXBLU2tYTlhQYTl5NHNkRWZ4QWtKQ1V5YU5JbVltQmhtekppaExtZlc2WFFvaXFJdWNiMTI3UnBnWEgrd1VLRkNOR2pRZ0tsVHAySmxaY1hQUC8vTW1qVnIwT2wwK1ByNkd0UnpkWFoyNXRTcFU5U3NXUk1yS3l2T256K1BvaWhVcWxTSlI0OGVFUlFVaExPek14WVdGbHk5ZWxXdEZ4a1VGTVNEQncvNDlOTlBhZCsrUFJxTmhzS0ZDek53NEVEV3JsM0wxS2xUK2VDRER6aDkralNsUzVlbVNKRWk3TisvWDEwcW5mSDVBZmJ1M1d1VWpSVVhGOGZPblRzcFVxUUlWYXRXQmFCSGp4NGtKQ1RRb1VNSElIMzV0WjZucHllZW5wNEFWS2xTUlMxNWtQRjlUVTVPVm12YTd0aVIzaWhTdjJ3N0ppYUdiZHUyc1cvZlBoSVRFMm5kdWpYRGh3OVg1MmlLazVNVE0yZk81T0RCZzZ4YXRZcHZ2LzJXNzc3N2pzYU5Hek4xNmxRdVhyeElWRlFVN2RxMU13anVQUTM2R3FXNUNickd4Y1V4Zi81OFRwdzRnYXVySzNQbXpERUt1SWVIaHpOdjNqeGNYVjJ4dDdkSG85RncrZkpsSWlJaXFGcTFxdnFlUHkwTEZ5N2t6ei8vQk5MTEo0d1pNOGJrZmhZV0ZqZzRPT0RrNUlTam95TjE2dFRoMHFWTExGNjhtTnExYStQZzRHRFc4eVU3TFZxMG9GeTVjcFFvVVNMSHIvVmwrenpPbkRuRDExOS9UZlhxMVJrNGNDQTlldlJneG93WkxGcTBpTFZyMTFLblR2cnFxT0RnWUhidjNxMWVRNHFpb05WcTBlbDBwS1dsa1pxYVN0dTJiZmsvOXU0N3JLbXpmd1A0SFJMMkZCU0tpcUxpM2xhdHJWdXIxbEZ4MW9wN3ZQcHo4dG82YUozVnVxclZvcTFhQjByZE9IQ2lPTENsanFyVm9xSW9XaHpnUUFGQk5tVDgvc2liSXlFSkNSaVczSi9yNnZXR2MwNitlVGdKOGMyZDUzeWZ3TURBVXZ2M1c1RFhTMTcrK2VjZlJFVkY0WXN2dnVCQ1drUkVWT1FZdWhMbGtKcVZpTzMvekVSS1pyelJhOWNxM3dwZFBEUVhSU0FpS2dtR0RoMktrSkFRYk5xMENXdldyTW5YTEZXSlJBSm5aMmM4ZXZRSWdITFdabzBhTlRCdDJyUjNHdFBjdVhNUkdSbUpZY09HcWMwSWUvVG9FY2FQSHcrSlJBS3hXSXpNekV3QVVGdGxXeVFTWWZiczJSQ0pSREEzTjhlQ0JRdHc0Y0lGMUs1ZEc3Tm16WUtibTV2YVl3MGJOZ3diTm16QWpCa3poRzExNjlZVmd1QjU4K2FwemJ4U3paTDk4c3N2OGZubm4ydGN5anhreUJDa3BLUmcvLzc5dUhMbENnQmc3Tml4QUlEdTNidkR3OE5EcmQ5bysvYnRjZURBQWZqNittbzlGK2JtNXBneFk0WVFlSWhFSWd3ZlBsenZPVFExTmRVSXE4NmVQWXRseTVhcGJXdlpzaVVxVnF3b1BOYU5HemRRcFVvVmpCOC9YdWVDWHRwMDdkb1Y3ZHUzUjNCd01NNmNPWU1SSTBiQXhNUUVRVUZCQUpEbkFrTEdFaDRlam9vVksrWXI5Rit5WkFtdVg3K09hdFdxWWRHaVJWcG5PRHM3TytQQmd3Zkl6czRXdGxsWVdLQmR1M2JDZ21tRjZjc3Z2NFNwcVNrcVZhb0VSMGRIMk52Ync5YldGcmEydHJDeHNSRkNQVzNCMHJwMTYzRGt5QkdFaFlYbDJWYWpJSzhYUStSM0FhT3k5SHhZV2xwaTd0eTVxRlNwa2pDYjE5N2VIaXRYcnNURml4Y1JFaEtDKy9mdnc4TENBdUhoNGNJTWZtMXExcXlKZnYzNmxlcS9YeUQvcnhkZDVISTVObTNhQkVkSFJ3d2VQTmdvTlltSWlQSkRwREIydzBxaVVpcExsb1p0MTc3RzgrUklvOWQydHFtR01jM1h3RXpNYjlpSnFPUzZkdTBhdnYzMlc0d1pNMFp0WVpyOGtNdmxFSWxFUmdrOElpTWpjZkhpUll3Y09WSnR1MVFxaForZkg3S3pzeUdUeVdCaVlvS21UWnZtT2JQeDJiTm5pSWlJUUtkT25YU09MUzB0RFltSmlRQ1V3YU9UazVPdzc5cTFhMGhOVFlWY0xvZVRreE1hTkdoZzBPOFlHUm1KYTlldTRZTVBQa0NIRGgzeXZJOU1Kc1BqeDQrRkVGbEZJcEdnVXFWS1JwdWxGUmNYaDcvLy9sc0lrY3VWSzRmbXpadXJ6UlRPeU1qSWMvWDNFeWRPWU8zYXRkaXpaMCtlTStoVWJ0KytqVDE3OW1EdTNMbGFWMG5QcVV1WEx1amV2YnZXWHFPR0dEWnNHTnEwYVlQeDQ4Y2JmSi9ZMkZnY08zWU13NFlOMHpzK2hVS0JyQ3hsK3lGOWkwbHQyTEFCSjArZXhLRkRoM1FlTTIzYU5EeDkraFFCQVFFR2p6ZS9VbE5URVJzYmkrclZxK2Y3dm9hOFhveXRMRDBmTXBrTW16ZHZ4cGRmZmdsN2UzdTk5MVVvRk1Kc2Y5VnRGYkZZRElsRVVxci9mbzFwOSs3ZDJMcDFLNVl1WFNyMExpY2lJaklXa1FFZkJoaTZFZ0dRSzJUWWZXTU9Ic1JmTVhwdEt6TUgvS2ZGTDNDdytNRG90WW1Jak8zMzMzOUhaR1FraGc0ZHlrc3hpWWlvVkVwTlRjV09IVHRRcTFZdGRPellzYmlIUTBSRTd5R0dya1FHVWVENHZUWDRPK2FJMFN1TFRTUVkwV3dWM096ckc3MDJFUkVSRVJFUkVSRVZQVU5DMThMdGhFNVVDbHg2c3I5UUFsY0E2RjEzQmdOWElpSWlJaUlpSXFJeWhxRXJsV2tSTDBOeDZ2NkdRcW5kMXQwTGpUNzR0RkJxRXhFUkVSRVJFUkZSeWNYUWxjcXNtS1E3T0hoN2FhSFVydXZjRmgycmp5NlUya1JFUkVSRVJFUkVWTEl4ZEtVeTZYWDZjK3krT1JkU2VaYlJhN3ZhMWtUZmVqNUdXYm1iaUlpSWlJaUlpSWhLSDRhdVZPYWtaeWRqWjlnM1NNdEtOSHB0RzNNbmZObDRFVXpGRmthdlRVUkVSRVJFUkVSRXBRTkRWeXBUWlBKczdMMDFIL0ZwMFVhdkxURXh3K0JHaTJCblhzSG90WW1JaUlpSWlJaUlxUFJnNkVwbGlBTEg3cTdHNDljM2NtNHltajcxWnFHaVhXM2pGU1FpSWlJaUlpSWlvbEtKb1N1VkdaZWpBeEgyUEZoOW81SGFybmFvUGhMMVhUb1lweGdSRVJFUkVSRVJFWlZxREYycFRIaVljQjNCOTljWFN1MEdMcDNRdnRyUVFxbE5SRVJFUkVSRVJFU2xEME5YZXUrOVRuK09mZUVMb1ZESWpWNjdrbDFkZU5hYkRxTk5tU1VpSWlJaUlpSWlvbEtQb1N1OTE3Sms2ZGh6Y3k3U3M1T05YdHZPb2dLK2JMd1FFaE56bzljbUlpSWlJaUlpSXFMU2k2RXJ2Y2NVT0hUbkI3eE1lV2oweXFaaUMzZzFYZ3diTTBlajF5WWlJaUlpSWlJaW90S05vU3U5dDBJZjdrVEV5OUJDcWQyM25nOWNiR29VU20waUlpSWlJaUlpSWlyZEdMclNleWt5N2hMT1JXMHRsTnB0M0wxUTE3bHRvZFFtSWlJaUlpSWlJcUxTajZFcnZYZmlVcC9nUVBpU1FxbGQzZkZEZEtvK3FsQnFFeEVSRVJFUkVSSFIrNEdoSzcxWE1xUXAySDF6RHJKa2FVYXZiVy9oZ2dFTjVrQWs0cDhORVJFUkVSRVJFUkhweHZTSTNoc0toUndId3I5SFF0cFRvOWVXbUpoaFVLUHZZR2xxWi9UYVJFUkVSRVJFUkVUMGZtSG9TdStOcy85dXdZUDRxNFZTdTFlZGFYQzFyVmtvdFltSWlJaUlpSWlJNlAzQzBKWGVDK0d4SWJqd2VFK2gxRzVSMlJPTlhic1dTbTBpSWlJaUlpSWlJbnIvTUhTbFV1OUY4Z01jdnJPeVVHcTcyZGRIdDVvVEM2VTJFUkVSRVJFUkVSRzlueGk2VXFtV21wV0lQVGZuUWlyUE5IcHRHek5IREd3NEgySVRpZEZyRXhFUkVSRVJFUkhSKzR1aEs1VmFjb1VVKzI1OWg2U01sMGF2YlNJU1kyREQrYkExZHpKNmJTSWlJaUlpSWlJaWVyOHhkS1ZTNjJUa09qeE92UGwyZzhKNHRidlZuSUFxRGcyTVY1Q0lpSWlJaUlpSWlNb01ocTVVS3YzejdBU3V4aHhXM3lneVR1MUdIM3lLbG01OWpGT01pSWlJaUlpSWlJaktISWF1Vk9yRXBrUWg2TjZhUXFudFlsTUR2ZXA4QmFNbHVFUkVSRVJFUkVSRVZPWXdkS1ZTSlV1V2huMjN2b05Vbm1YMDJoWVNXd3hxOUIxTXhlWkdyMDFFUkVSRVJFUkVSR1VIUTFjcVJSUTRkdmNueEtmRkZFSnRFZm8zbUkxeWxxNkZVSnVJaUlpSWlJaUlpTW9TaHE1VWF2eno3Q1J1dlRoYktMVTcxUmdGRDZjV2hWS2JpSWlJaUlpSWlJaktGb2F1VkNxOFRIbFlhSDFjYTFkb2pUWlZ2UXFsTmhFUkVSRVJFUkVSbFQwTVhhbkV5NUtsWTEvNHdrTHA0K3BrVlJsOTY4MkNTTVNGczRpSWlJaUlpSWlJeURnWXVsS0pGM1J2RGVKU254aTlycW5ZSElNYWZRZHppYlhSYXhNUkVSRVJFUkVSVWRuRjBKVkt0TERud2JqeC9GU2gxTzVaKzcrb1lPMWVLTFdKaUlpSWlJaUlpS2pzWXVoS0pkYXIxRWM0ZnRlM1VHbzNjZTJHeHE1ZEM2VTJFUkVSRVJFUkVSR1ZiUXhkcVVUS2xtVmczNjJGa01vempWNjdnblZWOUtnOTFlaDFpWWlJaUlpSWlJaUlBSWF1VkVJRjNWdUxWNm1QalY3WFZHeU9nUTNudzFSc1lmVGFSRVJFUkVSRVJFUkVBRU5YS29GdXZqaU5zT2NuQzZXMnNvOXIxVUtwVFVSRVJFUkVSRVJFQkRCMHBSSW1MdlVKanQxZFhTaTEyY2VWaUlpSWlJaUlpSWlLQWtOWEtqR3laWm5ZRjc0UTJUSWo5WEZWdkwzSlBxNUVSRVJFUkVSRVJGUlVHTHBTaVhFeThtZThUSGxvdklJaTVmK3dqeXNSRVJFUkVSRVJFUlVsaHE1VUl0eDZjUmJYbndVVlNtMzJjU1VpSWlJaUlpSWlvcUxFMEpXS1hYeGFOUHU0RWhFUkVSRVJFUkhSZTRPaEt4VXJtVnlLL2VIZkkwdVdidlRhN09OS1JFUkVSRVJFUkVURmdhRXJGYXZmSC9yalJmSURvOWRsSDFjaUlpSWlJaUlpSWlvdURGMnAyRHhKdklYemozWVhTbTMyY1NVaUlpSWlJaUlpb3VMQzBKV0tSYVkwRFFkdkx3V2dNSHB0OW5FbElpSWlJaUlpSXFMaXhOQ1Zpc1dKeUxWSXlvZzFlbDMyY1NVaUlpSWlJaUlpb3VMRzBKV0tYTVRMVU54NGZzcm9kZG5IbFlpSWlJaUlpSWlJU2dLR3JsU2tralBqY2ZUdXFrS3B6VDZ1UkVSRVJFUkVSRVJVRWpCMHBTS2pVQ2h3K000UFNNOU9ObnJ0eHE1ZDJjZVZpSWlJaUlpSWlJaEtCSWF1VkdTdXhoekN2d2wvRzcydW8xVWw5bkVsSWlJaUlpSWlJcUlTZzZFckZZbFhxWTl4K3NGR285YzFFWW5Sdi81c21Ja3RqVjZiaUlpSWlJaUlpSWlvSUJpNlVxR1R5YVU0ZUhzSnBQSXNvOWZ1VkdNTUt0clZObnBkSWlJaUlpSWlJaUtpZ21Mb1NvWHU5NGYrZUpIOHdPaDFxNVZyaWsrcWZHSDB1a1JFUkVSRVJFUkVSTytDb1NzVnFpZUp0M0QrMFc2ajE3VTB0VVBmK3Q5QUpCSVp2VFlSRVJFUkVSRVJFZEc3WU9oS2hTWlRtb2FEdDVjQ1VCaTl0bWU5R2JBMWR6SjZYU0lpSWlJaUlpSWlvbmZGMEpVS3pZbkl0VWpLaURWNjNSYVZQVkc3L0NkR3IwdEVSRVJFUkVSRVJHUU1ERjJwVUVTOERNV041NmVNWHJlQ2RWVjByVG5lNkhXSmlJaUlpSWlJaUlpTWhhRXJHVjF5Wmp5TzNsMWw5THBpRTFQMGJ6QUhFaE56bzljbUlpSWlJaUlpSWlJeUZvYXVaR1FLSEwyN0N1blp5VWF2M05WalBGeHNxaHU5TGhFUkVSRVJFUkVSa1RFeGRDV2p1dm5pRE83SC9mVjJnNUhXMEtwWnZoVmF1dlV4VGpFaUlpSWlJaUlpSXFKQ3hOQ1ZqQ1lsS3dFbjd2Mml2bEgwN25WdHpCelJwKzRNNHhRaklpSWlJaUlpSWlJcVpBeGR5VWdVT0g3WEZ4bFM0N2NWNkZOL0Zxek1ISXhlbDRpSWlJaUlpSWlJcURDSUZBcUZrUzRBTHg1cHNpd2Nqcm1LSy9FUDhDSWpFUm15N09JZUVoVWhDN0VwUHJCd1FFc25EM2hXYmdFcnNWbHhENG1JaUlpSWlJaUlpTjVqSXBGSTcrWFlwWHFtNjQzRXgvanZ0VzBJZUhJSmoxSmZNWEF0Z3pKazJYaVUrZ29CVHk3aHY5ZTI0VWJpNCtJZUVoRlJtWExwMGlXY1BIa3l6Mk1DQXdQeDU1OS9vaVI5ejN2dDJqVWNQbnhZK0RrNk9ockp5Y2EvV3FPb1BYbnlCRk9tVE1GZmYvMmwvK0JjM3J4NW8vZVlvS0FnWEw5KzNhQjZzYkd4eU01Vy8vOW1Db1VDYytiTXdabzFhL0k5UGdEWXRXc1hidCsrclhYZnk1Y3ZzWHYzYmp4NzlxeEF0VXVhZDNrdWRkbThlVE91WExsaThQSFoyZG5JeU1qUWU5eTllL2R3N05neDRlZk16TXdDamE4c3lzN09SbFpXVm5FUG8wZ1o0LzAzSVNFQkwxKytGSDdPek16RWdRTUhjT3ZXTGFPTk03OGlJaUxnNysrZjUzdHBTRWdJVnF4WVVZU2pJaUtpNGlRcDdnRVUxSTNFeDFod2ExOXhENE5La0ZlWmI3RGcxajU4MS9BTE5IS29VdHpESVNJcWNXN2Z2bzJIRHgrK1U0MmFOV3VpZHUzYXdzL0hqaDNEdzRjUDhkbG5uMms5UGpZMkZoczJiRURUcGszUnRtM2JQR3QzNmRLbHdPT3FVNmNPMXE1ZGEvRHhwMCtmeHRtelorSHA2UW1wVklyNTgrY2pLU2tKRXlkT1JPZk9uUXM4RGwzQ3dzSVFGUlZWNFB0N2VIaWdVYU5HZW8renRiWEZxMWV2c0d6Wk12ejY2Njl3Y1hFeHFMNi92eitDZ29Ld2N1Vkt1TG01NlR6dTExOS9SZXZXcmRHc1diTTg2MlZrWk1EYjJ4dVZLMWZHd29VTFlXVmxCVUFaTUYyK2ZCbnU3dTRHalN1bnlNaEliTjI2RmYzNzkwZjkrdlUxOW9lR2hzTFB6dzkxNnRSQnhZb1Y4MTNmVUNYOXVjekwzcjE3SVpQSjBMSmxTNzNIeW1ReWVIdDd3OEhCQWQ5Ly96MU1USFRQMWJoNDhTSjI3ZHFGWHIxNklUZzRHRnUzYnNXMGFkUHcwVWNmdmZPWVM3ck16RXkxOEM4dlRrNU93dCtDeXQ2OWUzSCsvSG40K3ZyQzNOeGNiVjlzYkd5ZWdheWRuUjNzN2UzelAyZ3RTdHY3Nzg4Ly80eXJWNjlpKy9idGNIQlF0aUhidlhzM3FsYXRpaDkvL05HZ0dvOGVQY0ovL3ZNZkxGKytYT005VFM2WEl5TWpBNW1abWNqTXpFUnljakpldjM2TnhNUkVKQ1ltUWl3V28zLy8vbXIzMmJObkQ4TEN3dEMzYjErZGozbjM3bDJjT25VS00yYk15SE5zY3JrY1Q1OCtOZWozeU0zZTNoNTJkbllGdWk4UkVSbFhxUXhkMDJSWitDVXl1TGlIUVNYVXo1RW44ZE9ISTlscWdJZ29sei8rK0FPQmdZSHZWTVBMeTBzdGRIMysvSG1lSWQyK2ZmdWdVQ2d3ZHV4WXZiWDkvUHkwYms5S1NzSzBhZFBnN2UyTnhvMGJhejNHekt6Zzcva1NpUVFyVnF6QXNtWExzR3paTWtSSFIyUGt5SkVGcnFmTkgzLzhvVFlUTUwvNjl1MXJVRkJYcmx3NXpKZ3hBM1Btek1IMTY5ZlJ2WHQzZytxM2J0MGFCdzhleEl3Wk03QnExU3Fkb2FWQ29jZ3pmRk94c0xEQTVNbVRzWGp4WW56OTlkZFl0bXdaN08zdGhabXZ1Y01sUXdRSEIwTWtFc0hUMDFQci90RFFVRGc1T2FGSmt5YjVycDBmSmZtNVBIZnVuTjVqWW1KaThqek8wdElTclZxMWdsZ3NSdGV1WGZITEw3OWczYnAxbUR4NXN0N2FBUERoaHg4aU9EZ1ljK2JNUWQrK2ZURng0a1NEN21lSTNNR2dxYWtwWEZ4YzBLcFZLM2g1ZWNIVzFsYnI4YmEydHRpOWU3ZEJyN3Z4NDhjaktpb0tGaFlXT0hyMEtBRGdtMisrd2Q5Ly82MzErTldyVjJQYXRHa0dqZC9IeDBjdFZFeElTTUMrZmZ1UWxwYUdYcjE2Q2R0MzdkcUZDaFVxWU42OGVYa0cvS05HallLWGw1ZEJqNjFQYVhyL0RRME54WjkvL29uZXZYc0xnYXU1dVRrR0RoeUl6WnMzNC96NTgyalRwazJCeDlTOWUzZElwVksxYlNLUkNMYTJ0aWhmdnJ6d1gwWkdCaXdzTEFBb1o2WmZ1blFKdzRjUE4wcmdtWnljak5HalJ4Zm92aU5IanNTUUlVUGVlUXhFUlBUdVNtWG9lamptS2w1bDZyOEVqc3FtVjVsdmNEam1LZ1pYYlYzY1F5RWlNb3BzT1pDZXJmelAzZ0t3ZU1kL3ZZOGZQNjUxKy96NTh4RVdGb2JmZnZ0TjUrd3BzVmdzM0paS3BYajI3Qm1hTjIrdTlkajQrSGljT0hFQ1hicDBnWWVIQndEZ3hJa1RDQTRPeHNxVkt5R1JLSCtScEtRa2d5NXR6MHRXVmhhU2twS0VjYWVrcE9SNXZPb0R0ZW80YzNOenpKczNEd0VCQWVqVXFaT3dYU3dXdzlMUzhwM0dwbUpxYW9xZ29DQ043ZXZXclVOZ1lDQk9uejZ0OVg3YVpxQ0Zob1ppMGFKRmVUN2VxbFdyc0dyVktxMzdjaitXaDRjSHZ2dnVPM3p6elRlWU9YTW1mdnJwSjVRdlgxN2pmbks1WE8wMWtKYzJiZHBnenB3NVdMaHdJVmF2WG8wRkN4WWdOVFVWQUdCdGJXMVFEVUQ1bWdHVWwrVzZ1cm9pTEN3TVlXRmhBQUIzZDNmVXJWc1gwZEhSaUlpSVFPM2F0YkYvLzM2TkdpNHVMbWpYcnAzQmo2bFBTWDB1bHl4WmttY2RBUGpycjcveWJGbWdDakVCb0UrZlByaHo1dzRPSHo0TUR3OFBuVFBhY3lwZnZqeFdybHlKRFJzMm9GcTFhbnFQenkrSlJJSWVQWG9BQUZKVFUzSHo1azNzMzc4ZjU4K2Z4OXExYTRVUUxxZms1R1NjT25VS24zLytlWjYxcjEyN3BqWGtIRFJvRUQ3OTlGT2twNmZEMTljWFBYdjJSTU9HRGRXT1diTm1EZXJXclFzQU9IandJTmF2WHk4OE53a0pDUmcwYUpCRzNaOS8vaGtkTzNZVVprd3VXN1lNQ1FrSnd1L3c2NisvUWk2WG8zdjM3cGd3WVFMNjlPa0RRRGtMK2JQUFBqUEtlMU5wZS85OStmSWxWcTllRFJjWEY0d1pNMFp0WDkrK2ZYSDgrSEg0K3ZxaWZ2MzZLRmV1WElGK0g2bFVpbTdkdXFGUG56NndzYkdCalkwTnJLMnRrVmZydmgwN2RzREJ3VUZ0OXF1MkwyZFVWNXRvMjFlL2ZuMk52eGx2YjIrMVFGNTFYMTlmWCt6ZnYxL2ozK3AzbWJGTVJFVEdWeXBEMXl2eEQ0cDdDRlRDWFlsL3dOQ1ZpRW90dVFKNG5BUkVKd0hSYjREVUhGZVhXcGtDZ3hzQ1lyMXQyM1hUTmlzcExpNE8xNjlmUitmT25WR2hRb1U4Ny8vNDhXUGN1WE1IYjk2OGdVd21RMkppb2hDTUFSQm01UG43KzBNaWthaDlNSFoxZGNYdDI3ZHg0TUFCSVlRNGZQZ3d0bS9mcm5mY3ZyNitlZTczOHZMQ3FGR2pBQ0RQeXp0ejBuYmNuajE3aE51TkdqVXkrRkxWNGpCdzRNQjhYVXIveHg5L0NJRmxiazJhTk1HVUtWT3dmdjE2UEhyMFNHdm9LcFBKaExEY0VLMWJ0OGFDQlF1RU1Db3BLUWtBOG5WSmRNNndNU1VsUmUzbnZuMzdvbTdkdXNJWENmZnUzY085ZS9jMGFyUnMyZEtvb1d0aE1NWnpxU3ZzVmVuU3BRc0dEQmlBOGVQSEcvdzRVNmRPUlhoNE9LNWR1NGJQUHZ0TWEyQ3I2cU9iYzUvcWN1M3c4SEEwYU5EQTRNZlRSeUtSWU1xVUtjTFBVcWtVUzVjdVJXaG9LUHo5L2VIdDdhMTJ2SU9EQTFKU1VoQVlHSWhldlhybEdaenQyN2NQWm1abXNMQ3dVTHVzWHpWN09pa3BDYjYrdnFoWHI1NHdZelU4UEx4QXY4ZVJJMGR3K2ZKbC9QYmJiM0J5Y2tKRVJBUWlJeU14YTlZc21KcWFDc2RGUlVWQkxwZXJ2VFpVSVdudW1iMEZVWnJlZnpNek03Rmd3UUtrcGFWaDBhSkZHcTBhek16TU1HUEdESHo5OWRlWU4yOGVWcTVjcVhWMnMycW1kMXhjSEFEZ3hvMGJTRXBLZ2tRaUVkcmdPRHM3QzE4VzZ2UGd3UVA4L3Z2dm1EcDFLaXd0TFJFVEV3TkhSOGM4ejVtMmZSTW1UTkFJWFJNVEV6WDZWQ2NtWjdVcFd3QUFJQUJKUkVGVUpnSUFYcng0SVh5UlJVUkVKVk9wREYxZlpDUVc5eENvaE9OcmhJaEtJN2tDdUI4UFhIOE9KT3RvNDVlV3JmelAxZ2dkVkxUTmlEbDkrclRPNEVhMVBTd3NERC8vL0xPdy9keTVjMnFYSzNmdjNoMy8vdnN2Z29PRE1YYnNXRGc2T2dyN21qUnBncFl0VzJMbnpwM28wcVdMMmo1ZGo2dWFKYlpvMFNKaEJwNiszK1hiYjcvVmVwektrU05IRUI0ZXJ2ZTQzRE9scmwrL3JyZWZhVkg2NUpOUDhoVm9QWG55Ukdmb0NnQTlldlJBcTFhdDFKNFhGWVZDQWFsVW1tZG9CUUFYTGx4QVJFU0UyamJWNGxlcTNwY3hNVEhZdkhtenpocVZLbFZTdTV5K1Y2OWVHcGNjRHhnd0FJQXlpQTBLQ2tMYnRtMHhlL1pzalZxZW5wNXFJWmJLKy9oY0ppVWw2UTBCbnoxN2hnc1hMdWpjMzdxMStwZldOalkyV0x0MkxaeWNuQUFBYytmTzFYbGZiZnRxMXF5SmRldldxVzB6NXJtWFNDUVlOMjRjUWtORGNmbnlaWTM5Y3JrY3pabzF3NVVyVjNEbHloV2RmV1lmUG55SWE5ZXVvVTJiTnJoMjdWcSt4eEViR3dzYkd4c0FiME94Nk9ob0FHKy9iRkM1ZXZVcTFxMWJodzRkT2lBdExRMXBhV253OS9lSHE2c3JhdFdxaGVqb2FGU3VYQmtpa1FpN2QrK0dsWlVWYXRldWpZU0VCSWpGWW9TR2hnS0ExaS9JQ25wdVMvcjdyMVFxeGNLRkMzSC8vbjJNSHo5ZTU5OUt3NFlOTVhic1dHemF0QW5mZlBNTkZpMWFwREd6UHZlTThGMjdkZ0ZRdGtYUjEzdGNtM1hyMXNIZDNSMDlldlNBVkNyRnZIbnpJSlBKY1BMa1NZMHJBL1ROaHMvTjM5OGYvdjcrV3ZjWjJ2S0RpSWlLVDZrTVhUTmsyZm9Qb2pLTnJ4RWlLbTJTczRDelVjQkxMWk5XeENiS0dhNldFcUNLdlhFQ1Y1VUJBd1lJbCtycUVoUVVwSGJKZHZmdTNkR2hRd2ZzMmJNSEJ3OGV4TTZkTzJGcWFvcHQyN2JoN05tenlNckt3bzgvL29ncVZhcWdiOSsrU0V0TFEycHFLbEpUVTVHV2xvYkdqUnZqeXBVcjhQUHp3L1RwMDlVZTY5ZGZmOFdwVTZmVXRtM2F0Q25QL1FjT0hOQVljOGVPSFFFQTkrL2ZoN3U3dTBib2R2bnlaWVNIaCtQamp6OFdldkxsRkJzYnEzWGhvbG16WnFGbHk1WVlOMjRjcWxhdHF1dVVhU1dYeXpYR0RpakRNd0JhOXhXMjJOaFl0VURJMGRGUjZ3eFhBRWhQVHhmdWs1ZS8vLzViYjgvVCsvZnY0Lzc5K3pyM3QyelpVaTEwTlRVMTFUazdOaUFnQUJrWkdmRHk4dExhK2tEWDdOejM3YmtFbEFzRExWaXdJTTlqTGw2OGlJc1hMK3JjcnkwTVVnV3V3TnVBU2lVeU1sSjR6Tno3QUdnTnZOL2wzR3ZqNHVJQ2lVU0MxNjlmYSt5VFNxWG8xNjhmcmx5NWd2Mzc5K3NNWFZYdmNmMzY5Y09GQ3hmeTNYZDQ4ZUxGR3R0MDllUXNWNjRjM056Y2NQYnNXWnc5ZTFadG4rcktnRjI3ZHNIZjN4K2hvYUdZTW1VS1pES1pXb3VDNnRXcmExMVE3bDNPYlVsOS84M0t5c0tpUll0dzVjb1Y5T3JWUy9qQ1JaY3Z2dmdDQ1FrSk9IRGdBQ1pObW9RNWMrYW96VnBWdmNiUG5qMkxaY3VXYVYxSXkxREhqeDlIZUhnNGZ2enhSNGhFSWh3NGNBRFIwZEg0K3V1dkRXN0ZrcGNwVTZhZ1o4K2VHbys1ZHUxYUJBUUVhUFNQTmFRRkNCRVJGWjFTR2JvU0VSRzlUMkxlS0FQWFRObmJiVmFtUU8zeVFGVjdvSUkxOEE3ZEJQSmtiMitmNTBKWXFtTnlNak16ZzVtWkdaNDllNFlxVmFvSUlWMXFhaW9xVktpQTVjdVg0Lzc5KzBMdlJZVkNvVkZUTEJiajFLbFRHREJnQUR3OVBZVVA2ZVBIajllNDlEa2hJVUc0clcwL29Gd0VKdmVIejlqWVdIaDdlNk5seTVhWU4yK2UxZ1dnRGg4K3JORnIwYy9QRDRHQmdaZzdkNjdHS3UvZTN0N1l0V3NYeG8wYmh4NDllbURFaUJGYWUwaHFJNVBKc0dMRkNwMzc4OXBYV0hidTNLbldHbUxRb0VFNkZ6MVQ5VmxVQll1NmVIdDdhMXppcmJKOCtYS2NPWE1Hdi96eUMyclZxcVgxbUc3ZHVobmN3aUE3T3hzWEwxNUV4NDRkZFY0S0xKUEp0QVovNzl0ekNTZ3Z4OWJWc3hrQWV2YnNpWDc5K21uMHd0VG13b1VMd3VYWEFJUUZ6SExPcnBUTDVkaTVjNmZ3czc3V0pDcnZjdTYxeWNqSWdGUXExVGxEKzhNUFAwUzFhdFVRRmhhR3FLZ29WSzllWGUyWStQaDRoSVNFb0hidDJtallzS0hXOXl4OTh0UFQxY1BEQTNQbXpNSFlzV09Gb05yTHl3dEhqaHhCZW5vNkJnMGFoSFBuenVIVXFWTVlQWG8wZXZmdURRQll0R2dSMHRQVFlXbHBpYVpObTJyOU84bnZ1UzNwNzc4SkNRbjQ3cnZ2Y09mT0hYVHUzQmxUcDA3Vitidms5SC8vOTMrd3RyYkdiNy85aHNtVEo2Ti8vLzRZUEhpd01Cc1pnUERsUTFSVUZOemQzZFZlUDgrZlA4ZjE2OWYxUHM3dnYvOE9oVUtCR1RObVFDWlQvaVBldUhGamRPdldEUXFGQWhrWkdXckhxNDVSZlltVms3WWV2U1ltSmhyaHJlcGNhdHRIUkVRbEMwTlhJaUtpWWhUekJqajVRTmxhQUFBa0prQXpWNkNCcy9KMllkdXlaUXUyYk5sU29QdEdSa2FpUllzV3dzOHZYcnhBeFlvVjBiSmxTOGpsY2xTcFVnWGx5cFZEdVhMbFlHOXZEd2NIQjlqWjJjSFcxaFpQbno3RnVISGpzSDM3ZHN5ZE8xY0lkbjE5ZlRWbVNlN2R1MWU0clczLzZkT250UWJITGk0dUdEUm9FSGJzMkFGZlgxK3RLNHdIQkFUZzg4OC9GM29EN3QrL0g3dDM3MGJseXBXMUxnTFVxMWN2ZE8zYUZVZVBIc1h1M2JzUkVoS0NMNy84RXYzNjlkTTdNODdVMUJTSERoM1MyTDV4NDBZY1BueFlaMWlXZTVhVE1RMFpNa1JZcEdYU3BFbDVIcXZxSy9qOCtYTzFSWFB5NC9idDJ6QXpNOU1JdlZSa01obmtjcm5Cb2F1cHFTazJiZHFFNTgrZlk5NjhlUmcvZmp3cVZhb2s3RmNvRkZBb0ZGcEQxL2Z0dVFTVUs2enJXMG5leE1URW9OWG1EeDQ4aUpzM2J3by9xMExYbkFJQ0FuRC8vbjE0ZUhqZ3dZTUhXTGx5SmJwMTY2YXh5RlJ1NzNMdXRmbjk5OThCQUUyYk50WFlwd3BRQnd3WWdCVXJWdURBZ1FPWU1XT0cyakdIRGgyQ1ZDcFZXd1FwcDZpb0tEeDgrRkFJeXU3Y3VRT3hXQXhyYTJ1MUVDOC90SVdRT2ZYbzBRUHQyN2ZIWDMvOUJYOS9mNHdZTVFMUjBkSFl1SEZqbnBlbTUvZmMydHZibCtqMzN4OS8vQkYzN3R4Qjc5NjlNWG55WkwzdFRYSWFObXdZUER3OHNITGxTdXpidHcrMWF0VkMrL2J0QVNpL1JGTDFJTjY2ZFN2T256K3Z0c0RqbVRObmNPYk1HYjJQc1c3ZE9xU2xwY0hlM2g1TGx5N0YwNmRQOGRWWFgwRWtFdUhWcTFmdzh2TFNlajlWa0o2VHR1ZlYxOWRYWjI5WWZUTitpWWlvK0RGMEpTSWlLaWF4S2NDcGY5OEdydmJtUU5jYVFMbDNYNUJhcDl3ZjlBdlNYZ0JRem42S2k0dER2WHIxQUNpRGpVZVBIc0hUMHhQZHVuVkR0MjdkOHF6cDd1Nk8vdjM3YTRRekV5ZE94TGh4NDlTMm1adWJ3OC9QRHhVcVZNQ0hIMzZvc1Q4dnc0Y1B4K1BIanhFVUZJVEtsU3RqNE1DQmF2dFRVbEt3Y2VORy9QZS8vOFd1WGJ1d2RldFdWSzllSGN1V0xkTzU4cldabVJuNjkrK1BIajE2SURBd0VBRUJBVGg2OUNoR2p4Nk56cDA3YXcwRlpESVpGQXFGMXJCTDlad1lFb1RsZHZIaVJUeDY5TWpnNDFVclo2dTR1TGhvYmFPZ1RjN0hDUThQMStqOXFVOTBkRFNlUDM4dXpOQjc4dVFKeXBjdnI3WVlqbXJ4b3R3aDZaczNiM1QrbnBhV2xyQ3hzVUY0ZURqbXpadUh0V3ZYQ2pWVnE2UnJDMTJCOSt1NU5IVFY4djM3OTJ2OFBlZDIvUGh4WVFHanJWdTNhbTBiY09mT0hXemJ0ZzN0MnJWRDVjcVY4ZURCQXp4NThnUXpaODdFMUtsVDFkcERhRk9RYzU5YlVsSVMvdnp6VC96NjY2K3dzckxDc0dIRGRCN2JxVk1uYk5teUJlZk9uY1BZc1dPRnYrLzA5SFFjTzNZTXpzN09PaGRiKytPUFA5VE93ZkhqeDNIOCtIRzR1Ym5ocTYrK0FwQy9ucTQ1NVF6bGNnZHhMaTR1T0gzNk5CbzFhcVR6L3RvVTlOeVd4UGZmNmRPbjQ2Ky8vb0sxdFRXNmR1MmFyL1BRdVhObitQajR3TS9QRHpkdTNGQjdmaytkT2lXY2h4RWpSbURyMXEzWXRHa1RKa3lZQUVENUpVUHVMeHBVczQ3NzlPa2piRlAxM2oxMTZoU2lvcUl3Y2VKRVlkRXpPenM3K1BqNDVHdk11UTBmUGh3ZE9uUlEyL2I3NzcvanQ5OSt3NW8xYXpSQ2YxMHRMWWlJcUhnd2RDVWlJaW9HR1ZMZ1RCUWdsU3QvTG04RjlLb0ZtQlhpbFlMWjJka2E0Vk5CMmdzQXlzQUZnQkFHcUdhQjFhbFRCNEJ5RnF3K0F3Y09oS09qb3hCTTZQUHExU3U5eDdpNHVLZ0ZYaUtSQ05PblQwZE1USXpXMzZOSGp4NDRmdnc0RWhNVGNlSENCVFJzMkJBTEZ5NDBhUGFhcGFVbHZMeTgwTHQzYit6Y3VSUExseS9Id1lNSE5SWU5BcFJCWFVGbThPbVNuYTNzWGI1djN6NmoxZFRuK3ZYcmNIRnhnYjI5UFM1Y3VKRHYwUFdQUC80QUFMUnAwd2JaMmRudzhmRkIrZkxsc1hUcFVtR2hHOVh2bFR1MDFOYjdNaWRuWjJmTW5Ea1RjK2ZPeFlvVkt6Qi8vbndBYjBOWGZTSG8rL0JjNWhYdWhJZUg0OWl4WXhDSlJLaGN1VEtHREJtU1p5MWRJYlZLZkh3OHZ2LytlOWpiMjJQcTFLazRlUEFnQUdWYmhhVkxsMkxWcWxWNC9QZ3h4bzhmcnpjOHpjKzVCNVN0QkhJSHpNN096cGc5ZTdiYUxPZmNKQklKK3ZUcEF6OC9QeHc1Y2dRalJvd0FBSnc4ZVJJcEtTa1lNbVNJemt1MVI0MGFoVkdqUmlFcEtRa0RCZ3pBakJremhBQlF0WEJaZm5xNjVxUUt0Ny8rK211c1c3Y09tWm1ad3F6UXBLUWtSRVpHNHQ2OWUycXZqNXkvZjg2MkJya1pjbTVMK3Z0dnVYTGwwTDE3ZDhURXhLZ0Z2dWZQbjBkRVJBVEdqaDJyOVRYbTUrY245SXUxdDdkWEMxeXpzN094Yjk4K3RHN2RHaUVoSWZEdzhNRFFvVVBoNysrUGp6LytHSUN5djdXMmZ4dTEvWnVaa0pDQTlldlhvM0hqeG1xQnJMbTVPVHAzN3F6M3ZHbGphbXFLRGgwNm9INzkraHFQcHdxa0sxYXNxSEZlTzNUb0FIZDM5d0k5SmhFUkdSOURWeUlpb21Md3h5TWc5WDlyL3RtWkE5MDlDamR3QlpSaFJlNUZTd3JhWHVEV3JWdVFTQ1RDaDkyclY2L0N4TVJFQ0dIMVhhb09BQ05IanNTUUlVT01Pak5IV3dCaFpXV0Y5ZXZYUXl3V0l5VWxCVHQzN2hRQ3dERmp4dURTcFV0Q2lEaDc5bXk5Z1ZOT3FhbXBPSDc4T0VKQ1FtQnZieS8wUnN3dFBUMGRKaVltd3Fyak9ha3UyOWUyVHhkVmY5WE5temZuYTdFYzFjclpobElvRkJDSlJFaFBUMGRZV0JqYXQyK1A4dVhMNCtEQmcxcGZUN3BJcFZJY08zWU1wcWFtYU4rK1BVeE5UVEY5K25UTW1UTUhQajQrK09HSEgyQnBhWW5NekV3QTBBZzEyN1ZyaDc1OSs2cHR5MzI1Y3F0V3JkQzdkMjhjT1hJRWh3NGRRcDgrZllSQTA1RG50TFEvbDdyQ25UdDM3bUR0MnJXb1Y2OGV1blhyaHA5KytnbnU3dTZvVWFPR2NFeG1aaWEyYjk4T0p5Y25qZk9jVzFwYUdtYlBubzM0K0hnc1g3NWNMZlF4TnpmSC9QbnpzV2JOR2h3NGNBQ3hzYkh3OGZIUkcxSWJldTRCQ0wyaVJTSVJyS3lzVUt0V0xiUnExY3FnbGhTZmYvNDVkdTNhaGFOSGoyTHc0TUdRU0NRNGVQQWdyS3lzOU03NDE4WGEyaHFOR2pYQzFLbFRoZWN2ZDAvWDVPUmtMRml3UUd0dlZWZFhWK0YyNWNxVjFYcDluanQzRGxXcVZCRytSQWdPRHNiZXZYdmg1K2NuSEtOdnBycStjMXRhM245eno1U05pSWlBdmIwOXZ2amlDNjNIYjlxMFNlZVhMWUdCZ1VoTVRFVFhybDBSRWhJQ1FOblBPaU1qQTFXcVZBR2crUjZraTF3dXg5S2xTd0VvMzVNZVAzNk02T2hvSkNRa3dOUFRFK2ZPblRPb2pydTd1OUJTUVhXZlR6NzVCRWxKU1JvMVZGOXFYcmh3UWFNUDdDZWZmSUtzckN5Y08zY081Y3VYMTl2cWc0aUlDaGREVnlJaW9pSjJQd0Y0L0wrclRjVWlvRnNOd05Md25LL0FrcE9UaFJtRmdIS1dUTmV1WGRWbUFPM2V2UnVuVDU5VysxQWZHaHFxc1dKMTkrN2RFUm9haXNtVEoyUEJnZ1VJRGc1RzQ4YU5ZV3RyS3h6VHAwOGZuVDBzLy9PZi93aTM4K3BQQ0NnWFg3cDc5eTYyYnQxcTJDK3FoVUtod01HREI3Rno1MDY4ZWZORytEQnVZMk9EV2JObXdjZkhCMCtlUEVGS1Nvck90Z0k1dlhyMUNnY1BIa1JRVUJCTVRVMHhjT0JBZUhwNjZnd2hrNU9Ua1p5Y2pFV0xGdW1zbWRlKzNPTGo0d0VnMzRzUFRaZ3dRZXRDT0xsbFptYml4eDkveExCaHcrRG01b2FRa0JDa3A2ZWpYYnQyY0haMnhvNGRPM0RpeEFtOUFaM0t5Wk1uRVI4Zmo2NWR1d29oWGJObXplRGo0NFB2di84ZTgrZlB4NUlsUzVDYW1ncEFNL0J3Y25KQ2d3WU45RDdPMkxGamNmbnlaUVFIQjZOMzc5NUN1NEs4WnJxK3o4OWxhR2dvZnZqaEIxU3RXaFhmZi84OWJHeHNjUGp3WWF4WnN3YXJWcTJDV0N6RytmUG5zV0hEQnNUR3hxSlJvMGJvMmJPbnp2T1ZucDZPdVhQbjR0OS8vOFdrU1pQUXBFa1RqV05FSWhHOHZiMWhZMk9EUFh2MllNYU1HVmkwYUpIV21ZNzVQZmVBTW5TZE1tV0tuck9qblkyTkRicDE2NGJEaHcvajdObXpzTE96dzRzWEw5Qy9mMysxTmhmNVVhMWFOV0cycWk2MnRyWTZqOG01V05uTGx5L1ZGbDRLQ1FsQjI3WnRoWm1PcW5Pbzcrb0V3UEJ6V3hyZmZ3SGwxUlc2emtOV1ZoWVVDb1hXMTFGOGZEeCsrKzAzZE9yVUNVNU9Uc0oyaVVTQ01XUEdDRitjR1ByM2VPYk1HWVNGaFVFaWtXRFVxRkZDRCtINjlldkQwOU1UUzVZc01haU9sNWVYRUxvYWVwL1ZxMWZudWYramp6NWk2RXBFVk13WXVoSVJFUlVocVJ5NEV2UDI1NDhxRjI0UDE1eGV2bnlwOWlIVDM5OGZwMDZkd3V2WHI0VVpxcXJMT3QzYzNKQ1ZsWVhBd0VBTUdqUkk0M0prZDNkMytQcjZZdGFzV1pnK2ZUcmtjcmx3dWE2S2c0T0R3WmM1UmtkSDY1MXhsVmZQU3RXczJkd1VDZ1hPbmoyTGJkdTJJVFkyRmg0ZUh2ajIyMjl4K3ZScDRYTDFwazJiWXNLRUNmamxsMS93OWRkZlkvSGl4V3F6ejNKNjlPZ1I5dTNiaDVDUUVGaFpXV0h3NE1IdzlQVFV1dXAwVHZIeDhXalNwQW5tekptanNXL2J0bTA0ZHV5WXpqNmIyaFpMaVk2T2hwV1ZWYjRYc3hLSlJIcFh1NDZMaThQOCtmUHgrUEZqREJnd0FObloyZGl6Wnc4cVZxeUk1czJiUXlRU29XSERodGl6WncrNmRldW1ONnhLU1VuQnRtM2JJSkZJTUhUb1VMVjk3ZHExdzlpeFkvSDgrWE9JeFdJaGREVjBCbTF1bHBhV1dMeDRNVDc0NEFPWW1Kam9uRGtMdk4vUFpYcDZPalp0Mm9TalI0OENVRjcycjNxZXZ2cnFLM2g3ZTJQRmloVjQ4ZUlGYnQrK2phWk5tMkxHakJsbzNMaXh6c2VUU3FYNDVwdHZjUHYyYlF3WU1FRHRNbXB0eG93WkF3c0xDeHcrZkZoWWFFaWxvT2ZlR1ByMzc0OGpSNDRnS0NnSURnNE9NREV4TWZqTEEyMmVQbjJLdTNmdnFtMVR6VVRVMWhKRE5TTlo5ZHFjT25XcXNHL3MyTEZxeC9yNCtCaThxSnhLUWM1dGFYbi9WWW1OalVWTVRBemF0R21qZGI4cXVOYjJPMXRiVzhQQ3dnTERodzlYbTFXc0VoT2ovQWY2Z3c4K3lITU1LbTV1Ym1qYXRDbXFWS21DS2xXcXdNM05EVzV1YmloZnZyeHd6TUNCQXpGeTVFaWROWEovT2FucmFvUkRodzdCMzk4ZmRlclV3ZDI3ZDFHalJnMVlXRmhnM3J4NVdyOG95ZTlyaDRpSWpJL3Z4RVJFUkVVbzdNWGJ0Z0xPMWtCOTU2SjUzS3lzTEVSSFI2c3RSUEw4K1hPc1diTUdEZzRPUWlpVzA5V3JWN0Y1ODJaRVJFUmc3dHk1R2dHUHM3TXpsaXhaSW55WWZQSGl4VHVQYytMRWlXamV2RGtBWmM4K1B6OC9iTnEwU1hqczBhTkhZK1RJa1dxemM3V0ZCUXFGQXFHaG9manR0OS93NU1rVHVMaTR3TWZIQjUwNmRZSklKTktZM2RXblR4K2twcVppMjdadG1ESmxDbWJPbkltV0xWdHExQjAzYmh4c2JXMHhmUGh3OU9uVHg2Q1FTQ3FWNHZuejUyalNwSW5XWUUxMU9XMStRamZWQjI1amUvRGdBU1pObWdSVFUxUDg5Tk5QOFBEd3dJNGRPL0RpeFF2NCtQZ0k3U1FHRHg2TWI3LzlGcHMyYllLM3QzZWVOWC80NFFja0pTWGh5eSsvMUJxbTVMdzhPQzB0RFFBS1BPc1FnTm9sK3Fyd1JWdm8rajQrbDZxUXk4L1BEM0Z4Y2FoU3BRcWVQSG1pZGo1cjE2Nk5pUk1uQ2d1T3JWcTF5cURaY0JLSkJEMTc5a1N0V3JVTW1pME5BRU9HREVHdlhyMDB6a2RCenIyeHVMcTZvazJiTmpoLy9qd0FaZkJ2NkdKeXVhV2xwZUdmZi83UnVicjhzbVhMTkxhcFFsZFZXNGxEaHc0aEpTVUZRNGNPeGFGRGg1Q2VubzdCZ3dkREpwTnBmSkdsa2pzQXpmbCs5aTdudHFTLy82b2NQbndZQU5DMmJWdXQrMVZmM21oN0g3R3dzTUFQUC93QUZ4Y1hyUXZYUlVSRVFDUVNDYk5POWFsYnR5NSsrT0dIUEk4eE1USEoxK0o2dVh1S3kyUXliTm15QmZ2MjdjT0lFU1BnNE9DQXUzZnY0dHR2djhXOGVmT3dZTUVDekowN0Z4VXFWREQ0TVlpSXFHZ3dkQ1VpSWlvaVdUSWcvT1hibjF0VkJ2U3Z6MjBjWVdGaGtFcWxxRisvUGdCbEg3cmx5NWNqS3lzTE0yYk0wRG9qcG5YcjFoZzJiQmkyYjkrT2xTdFhZdWJNbVdvTGxpZ1VDbXpkdWhVaWtRanU3dTdZdkhrejB0TFNNR3JVcUFLUDA4bkpTYmhrVkRVcjE4M05UUzN3MWJYQWlVcDhmRHhtenB3cGhFMWp4b3hCLy83OTlmYjFIREprQ096czdQRExMNzlnOXV6WjZOYXRHMGFQSGcxSFIwZmhtSkVqUjZKUG56NzVDZ1h2M2JzSHFWUnF0R0R0NGNPSGlJdUx3MmVmZldhVWVzRGJTNXl2WGJ1R0JnMGFZTUdDQmJDM3Q4ZXRXN2V3ZmZ0Mk5HclVDSjA2ZFJLT2I5R2lCVnEwYUlGang0NmhkdTNhT3NleVpjc1dYTHAwQ1I0ZUhqb0RwSnhldjM0TlFETjBLQ2hWc0tWdDV1ejc5RnhLcFZLY09uVUsrL2Z2UjNSME5DcFVxSUNsUzVjaUtpb0tHemR1MURpK2ZmdjJTRXRMdzVZdFc3Qng0MFpNblRvVk5XdlcxRmxicFV1WExubk9lTlJHV3dCZGtITnZUQU1HRE1DZmYvNHAzRGFVcWwzRjJiTm5jZmp3WWJ4NjlRb0JBUUhvMWF1WDJuRzVlN3BxOC9qeFkxaGFXc0xhMmxyNHNzSEV4QVFtSmlZQUFMRllyTmJtQmREZTB6VzNkem0zSmYzOUYxQitTUkVZR0lpR0RSdWlWcTFhV21zbEppWUNnRm83blp5cVY2K3VjeHhYcmx4QnpabzFDM1QrcEZJcElpTWpjZWZPSGR5K2ZidkFiVEJ5aW9tSndmTGx5eEVaR1luSmt5ZkQwOU1UeDQ0ZEE2RDgyMXF4WWdWOGZId3didHc0akJrekJ0MjdkOWQ3TlFNUkVSVWRocTVFUkVSRkpDSk9HYndDUUZWNzRBUGo1RW9HQ1FvS2drUWl3VWNmZlFSQWVSbjA3ZHUzTVh6NDhEd3ZLUjQrZkRqaTR1Snc0c1FKT0RvNkNyMVlGUW9GMXE1ZGkzUG56bUhpeElubzFxMGI1c3laZ3oxNzlxQjkrL1lBbExOelZDRkZVWEowZElTNXVUbTZkKytPMGFOSGErM05KNWZMdGQ3Mzg4OC9oN3U3TzVZdVhZcmc0R0E4ZS9ZTXExYXRFdlo3ZVhubGV6eXFSV09hTm0yYTcvdHFvK3F2MjdwMWE2UFVBNEJMbHk0QkFEcDI3SWdaTTJiQTFOUVUvLzc3TCtiTm13ZGJXMXVOd0IxUUxob3pZY0lFckZxMUNqS1pUTzBTV1ZVZ3YyZlBIamc2T21MQmdnVjZMM1dWeVdUQzc2WmF6RVlsTURBd1h3dUFxZHkvZng4QVlHZG5wN0h2ZlhvdXhXSXhIajkrak5qWVdLRWRpS1dsSmFLaW9vUmowdExTY09IQ0JadzhlUkpTcVJTK3ZyNm9WS2tTVnExYWhVbVRKcUZGaXhiNDlOTlAwYXhaTXlFb1BYTGtDQTRlUEFoQTJZNWs2TkNoUmdsMENuTHVqYWxldlhxb1Y2OGVSQ0lSNnRTcG8vZDRQejgvWEx0MkRmLysreThBWmZ1QUprMmFvSHYzN2dVZXc0MGJOL1RPcHN3ZGJoclMwN1c0ejIxaHZ2L2V1M2NQYytiTWdWZ3NWbXZMa052VnExY0JLQmZmeW85Ly8vMFhrWkdSR0RObWpNSDNDUWtKd2ExYnR4QVpHWW1vcUNoSXBWSklKQko0ZUhnVXVFMEtBR0hSc1VPSERzSE96ZzdMbHkvWDJrTzVRb1VLOFBYMXhmTGx5K0hyNjR1QWdBQjRlbnFpWThlT0dvRTFFUkVWUFlhdVJFUkVSVUN1QUc3RnZ2MjVzV0h0NG93aUtpb0tGeTllUkljT0hXQnZiNDl6NTg1aHo1NDlhTjI2TlFZT0hJalkyRmpoZzNGa1pLVEdESitwVTZmaXlaTW5DQWdJZ0t1ckt6cDE2b1FWSzFiZy9QbnorT0tMTDRSK2lFdVhMc1dOR3plRVdVVGJ0Mi9IOXUzYkMrVjNTa3BLZ28yTkRXSmpsU2MxWnhBa0VvbncwMDgvcVYzT21aS1NBcmxjRGhzYkc4VEh4K1AyN2RzNlY2ZHUyTEFoTm0zYWhOOSsrdzM5K3ZWN3AzRytlZk1Hd2NIQnFGT25EaXBXcktqM2VOVWlMS3FBTXlJaUFzRGJ5OVlURWhKdy9QaHgxS2xUQng0ZUh1ODB0cHg2OXV3SnFWU0tQbjM2UUNRUzRmcjE2L2orKysrUm5aMk5SWXNXYWIzOHVrS0ZDcGcvZno2KytlWWIvUFRUVDNqdzRBRzh2YjJSbEpTRVZhdFc0ZUxGaTNCMGRNVHk1Y3MxN2g4ZEhZMFZLMWJBMGRFUmxwYVdFSWxFdUhQbkRwNCtmWXBhdFdxaGR1M2Fhc2ZYcjE4ZnJWcTFVdHUyWmNzV3RaLzM3ZHVIVjY5ZXdkWFZGYmEydG5qMTZoWDI3dDBMaVVTaVVhOGdTdkp6S1JLSk1HSENCQXdlUEZndDVGTE45RjI0Y0NFdVg3Nk1yS3dzbEM5Zlh2aWJiZHUyTFJvMWFvUWRPM1lnT0RnWVY2NWNnYVdsSmZiczJZTnQyN1loTURBUTdkcTFROU9tVGJGbXpScUVoSVNnWThlT3FGNjlPaHdjSENBV2kyRmlZb0tQUC80WUgzLzhNZTdjdVFPRlFnRzVYQTZaVEFhcFZBcXBWQXBuWitjOFp4Y2FTdCtpVC9rNVhsZExBRzMzZS9ueUpVUWlFUVlQSG95V0xWdWlUcDA2RUlsRU9IWHFsTVlpZ3dDRUhxL2E5dFd0V3hmVzF0YTRmUGt5K3ZmdkQwRDUvdVhpNGdLUlNJVG82R2lJUkNLZDcwOGxRVkcvLzJaa1pDQWdJQUM3ZCsrR1dDekd2SG56aEg3aEowK2V4SXNYTDJCall3TXpNek04ZS9ZTWh3OGZScVZLbFhUT2hOWEZ6ODhQWm1abTZOYXRtOEgzT1h2MkxNTER3OUdnUVFPTUhEa1M5ZXZYUjYxYXRkUisvNzE3OTJMdjNyMEcxWHY5K2pVQ0FnSVFGQlNFdExRMGZQcnBwNWd3WVlMV0w0NVViR3hzc0dqUklwdzZkUXBidG16QmhnMGI4T3V2ditMamp6L0dkOTk5Wi9EdlFrUkV4c2ZRbFlpSXFBakV2QUhTL3RmTHRieFYwYzV5UFhMa0NFeE1UREJzMkRCSXBWTHMyclVMdFd2WGhvK1BEOUxTMGpRV04xTDFIRlNSU0NTWU4yOGVwazJiQm1kblo4VEV4T0RTcFVzWU5td1loZzhmTGh4bmJtNnUxb2N2cjhWMmNqK21ObloyZHFoWnM2YmFETXVhTld2QzN0NGVNMmZPRkdieGlVUWlvVzJDU3U3K2VmLzg4dzhXTGx5b3RxMWp4NDQ2SDl2YTJob1RKa3pRTzBaOTl1N2RpN1MwTklQRDI4ek1USGg2ZXNMVTFCUmlzVmk0N0xoQmd3WUFnSzFidHlJOVBWM3R2QnREenNXRXNyS3k0T3ZyQzdsY2ppVkxsZ2lQclUzRGhnMnhkT2xTTEZxMFNKaEZ2V1RKRWx5L2ZoM1ZxbFhUR2RnNk96dmp3WU1IeU03T0ZyWlpXRmlnWGJ0Mm1EUnBrc2FzMmxxMWF1SExMNzlVMjVZN2RNM016TlNZRFd0dWJvN0preWNidkNKNlhrckRjNWw3VnVHTkd6Y0FBSC8vL1RjNmRPaUFMbDI2b0hIanhtcm4xOTdlSHBNbVRjS29VYU53OGVKRlpHZG53OHJLQ25LNUhDMWJ0c1MzMzM0THNWZ01EdzhQN055NUUvdjI3Y3YzRFBiRml4Y2JKWFF0THJObXpkSjRUUUxLQmNyeW9tMi90N2MzVEV4TWtKMmRqVTgvL1JTQWNuWm9nd1lOOFBubm53TUFPblhxcFBkeS9NSldVdDUvbnoxN2hzbVRKeU01T1JudTd1NllOV3VXMnBjVXNiR3gyTGx6cDlyOWE5U29BUjhmSDZGVmd5SE9uajJMSzFldVlOQ2dRZmw2djVnMWF4WnNiR3p5Zkt4V3JWcWhRNGNPT3ZmbjdQMXJibTZPR3pkdW9FcVZLaGcvZm55ZTc3KzVkZTNhRmUzYnQwZHdjRERPbkRsalVFc1hJaUlxWEF4ZGlZaUlpa0RVNjdlM2kycnhMSlZSbzBhaGF0V3F3aVdwcTFldmhrS2hnSVdGQlN3c0xEQlJrY0p2QUFBZ0FFbEVRVlIwNkZCa1pXVkJvVkRnZ3c4KzBEckx4OUhSRVZ1MmJCRXVFZCs0Y2FQR0plQTVkZS9lSFUyYU5ORzVRRTJ2WHIzVWVramEyZG5CeTh0THJXYXJWcTAwWmpldVc3Y09nUEtENmRPblR5RVNpVkN6WmsyOWx3alhyVnNYdlh2M2hsUXFoVWdrUXRXcVZkR2pSNDg4NzJNTXZYdjN4ck5uei9MOHdOMnNXVE1ocExDd3NNRGd3WVB4K3ZWcnlHUXlpTVZpTkduU0JCOS8vREVBNVNyWUVva0VMVnEwS0xReG01bVpZZkhpeFpETDVYayt4eW9OR3piRTl1M2JoWmxyWDMzMUZZNGRPNFpodzRicFhEekczTndjUVVGQlVDZ1VRb0NuYStiYmtpVkx0SzRrN3UvdnI5YXpzVisvZm1qVHBnMHlNek9GUzN6ZDNOeU0xamUwTkQ2WEV5Wk1RR1JrSkxwMDZhTDNVbWNyS3lzaEJBU1VYNHhZV0ZnSXN4anIxS21EUllzV1FTNlg0L1hyMTBoT1RvWlVLb1ZNSmhObXQ2cms3RXNxRm9zTlhwU29wTklXdUFMNW4zbWJrNDJOamRyZjE4U0pFekY0OEdCWVdsckMyVm43UHhKdWJtNDZGNDk2RnlYNS9iZGl4WW9ZTm13WUxDMHQwYVZMRjQzMkZzT0hEMGYvL3YyUmtaRUJtVXdHUzB2TFBHZUY1cWJxbzl1b1VTTTBiTmdRdzRZTjAzdHNUdm9lcTFldlhtamV2SG1lTFVUQ3c4T0ZjNmhhM0M2dnYxZXhXQXhUVTFPdHIwdHpjM1AwN3QwYnZYdjN6bk5jUkVSVU5FUUsxYlZQcFVqZlAxY1c5eENvRkFoc083MjRoMEJFQkFDUXlZSHRONVg5WEUxRXdMREdnRG5YdVNBaUlpb3hGQXFGem9DZGlJZ29ONUVCLzJnWWZzMEZFUkVSRlVqMG03Y0xhRlcwWmVCS1JFUlUwakJ3SlNJaVkyUG9Ta1JFVk1oeXRoYW85dTZ0SlltSWlJaUlpS2lFWStoS1JFUlVpS1J5NEZIaTI1L2Q3WXR2TEVSRVJFUkVSRlEwR0xvU0VSRVZvcGczeXVBVkFGeHRBTXZpWFpDYWlJaUlpSWlJaWdCRFZ5SWlva0wwUE9YdGJYZUg0aHNIRVJFUkVSRVJGUjJHcmtSRVJJVW9Oa2ZvNm1wYmZPTWdJaUlpSWlLaW9zUFFsWWlJcUpCSTVVQmNtdksyeEFSd3RDemU4UkFSRVJFUkVWSFJZT2hLUkVSVVNGNmxBbktGOG5ZRks4QkVWTHpqSVNJaUlpSWlvcUxCMEpXSWlLaVF2TWpSV3NERnB2akdRVVJFUkVSRVJFV0xvU3NSRVZFaGVaSDY5cmF6ZGZHTmc0aUlpSWlJaUlvV1ExY2lJcUpDb0lENklsb3VERjJKaUlpSWlJaktESWF1UkVSRWhTQWxFOGlTS1cvYm1BR1dwc1U3SGlJaUlpSWlJaW82REYySmlJZ0t3ZXVNdDdjZExZdHZIRVJFUkVSRVJGVDBHTG9TRVJFVmdweWhxNE5GOFkyRGlJaUlpSWlJaWg1RFZ5SWlva0tRbVA3Mk5rTlhJaUlpSWlLaXNvV2hLeEVSVVNISU9kTzFIRU5YSWlJaUlpS2lNb1doS3hFUlVTRkl6Qkc2MmpOMEpTSWlJaUlpS2xNWXVoSVJFUmxaYWphUUpWUGV0cEFvL3lNaUlpSWlJcUt5ZzZFckVSR1JrYkdmS3hFUkVSRVJVZG5HdVRla2w1MnBGWWE1dDFYYnR2SGZNOGlXeXpTT3JXVGxpQThzSEhBdElhcW9oa2RFVk9LOHlYcDdtNjBGaUlpSWlJaUl5aDZHcnFTWHRjUU1uMzdRVUczYmxxZ1FaRU05ZEhVeXM4SDhCZ05Rd2R3T29TOGpzQ1VxQkcreTAwRkVWTmFrNWdoZGJVeUxieHhFUkVSRVJFUlVQTmhlZ0l6Q1JtS0JlZjhMWEFHZ25YTmQrRFliaFJhT05ZcDVaRVJFUlM4bFIraHFiVlo4NHlBaUlpSWlJcUxpd1ptdXVRUzJuVjdjUThqVHR6ZDJJK0xOMCtJZWhnWUZGSGlSa1lRcTF1V0ZiUTVtVnZpMmZsOEVQNytCTFZIbmtDMlhGdU1JaVlpS1RzN1ExWWFoS3hFUkVSRVJVWm5EbWE1a0ZLblNUQ3k3RXdqL2gzOUFwcENyN2V2bTJoakxtM2pCeGNLK21FWkhSRlMwR0xvU0VSRVJFUkdWYlF4ZHlXZ1VBQTdGWE1YOFcvdVFtSldtdHErYXRUTldOQmtLRDlzUGltZHdSRVJGUkFHMkZ5QWlJaUlpSWlycjJGNGdsMUdYMXh1bHpxQXFIK016MXlaR3I1dGNDaGFtdXAwVWplbGgyL0ZOdlQ2b1llTWliRStXWnVCbFJsSXhqb3lJcVBDbFp3TnloZksybVJndzVkZWJSRVJFUkVSRVpRNUQxMXdTczFLTlVpZFRwdDYvMUZoMVM0djR6R1I4ZTJNM3B0VDZERzBxMU1IcnJGUjhGNzRmYjBwQmFFeEU5QzdZV29DSWlJaUlpSWdZdWxLaHlaSkxzZXJ1TVVTbnhlTksvQVBPY2lXaU1pRTkrKzF0SzlQaUd3Y1JFUkVSRVJFVkg0YXUveFBZZG5xcHE5LzN6NVVhMi83UG80dlJIOGRLWXE2eGJVejFUaG9MWnVVbFo2c0ZYZUl5azdFLytxOThqWTJJcUtSSnozR2hneVgvbFNVaUlpSWlJaXFUK0hId1BkUE50WEdSUE02bkh6UTBlczFIcWE4WXVoSlJxWmVSTTNUbFRGY2lJaUlpSXFJeWljdDdFQkVSR1ZIT21hNFcvR3FUaUlpSWlJaW9UT0xIUVMyZXB5ZkM1OGJPZDZyeFpkWFc2Sjdqa3ZvUmYvM3lyc1BDc3NaRDRHcnA4TTUxaUlpbzhHVGs2T25LOWdKRVJFUkVSRVJsRXo4T2FpR0hIRyt5MDkrcFJwWk1xdmJ6dTlZRGxPUFNSMXVmMTNmbGF1bUFkYzNIcW0wYmZORVhHYkpzSGZjZ0lpcTcxR2E2c3IwQUVSRVJFUkZSbWNUUWxZaEt2U3daY0RNV2VKUUl2TWtFcElhdjhVYWxtTVFFc0RNSDNCMkFSaTZBbWJpNFI2U1V3WVcwaUlpSWlJaUl5angrSE5SalR2MSsrTkN4dXNISEd6TFROTER0ZElQclhVdUl3dmUzRHhwOFBGRlo4L1FORVBvWXFHd0h0S3NLbExNRVRObXR1a3pJbGdPdjA0RjdjY0NCTzhybnY1SmRjWTlLUFhRdGFUMWRGUW9GVWxOVFlXTmpvN1k5SlNVRjF0YldFSWxFYXRzVEVoTGc2T2hZbEVNc3NSSVNFbUJ0YlExemMzT3QrOVBUMDVHUmtZRnk1Y29aWEhQWHJsMW8zTGd4NnRldnI3SHY1Y3VYT0h2MkxOcTNiNCtLRlNzV2VOeWxYVnBhR3U3ZHU0ZW1UWnNXOTFCS3ZkVFVWRmhiVzJ2ZGQvTGtTVFJxMU9pZFhtdHYzcnpCMWF0WDhja25uOERTMHJMQWRZaUlpSWplRnlYczR5QVZsdFlWYXFPVFN3TXN2M01ZV1hLcC9qdm80VzVkQVhmZlBDdlFmYnU3TnNHZnIrNGlSWnJ4enVPZ3N1M3BHK0QzUjBESGFrQkYyK0llRFJVMVV4UEEyVnI1MzdOazROeERvRU0xb0ZJeHZ4YlNTM0JQMTVpWUdJd2VQUnFuVDU5VzI5NjNiMS80K2ZuQnpjMU4ySmFlbm81eDQ4WmgvZnIxcUZDaFFvRWZzMGVQSHNqT3psODdtbWJObW1INTh1VUZlcnl6Wjg4VzZINDVTU1FTdEcvZlhtM2JvRUdETUc3Y09Bd2NPRkRyZlhidTNJbTllL2RxbkZ0ZElpTWpzWFhyVnZUdjMxOXI2Qm9hR2dvL1B6L1VxVk5IYnhCVzFPZTRLQzFmdmh5WEwxL0d1blhyVUwyNllWK0MzN3AxQzJmT25JRzN0emRNVEpUZndyMTY5UW9aR1liLy80NmNmd3VGWWV2V3JkaTFhMWUrNytmbDVZVlJvMGJsKzM2blQ1L0doZzBiOE5WWFg2RjE2OVpxK3g0OGVJQWZmL3dSbzBhTmdwZVhWNzVycTV3NGNRSitmbjdZdm4wN1ExY2lJaUlpTUhUVkt5NHpHVS9URTR4YU16LzE0aktUMytteFJGQXU2dlZGbFk4QkFENzErbURKN1VCSUZiSjNxdHUzY2tzc3ZYTW8zL2ZyVmFrWnhsVHZoTThyTmNmaTJ3ZU5mbTZwN01pU0tXZTRkcW9HdURKd0xmTXEyaXJEOXo4ZUFmM3JGVityZ1d3WklGTW9iNHROQU5NUzB2S2dJRTZmUG8ya3BDUzFFR2JIamgxd2NYSEpWNTJKRXlkQ0pqUDgzNXhmZnZrRlRrNU8rWHFNbkpZdFcxYmcrNnBZVzF0cmhLNkd5RDFUT0MvQndjRVFpVVR3OVBUVXVqODBOQlJPVGs1bzBxU0oxdjA1R2ZzY2QrblN4ZUJhdWl4WXNFQWozQ3VJVWFORzRhKy8vc0w2OWV1eFlzVUtnKzd6OE9GREJBVUZ3ZGJXRm1QSEtudlNyMWl4QXYvODg0L0JqNXN6UEYrMmJOazdoL202d25odmIyK0RhL2o2K2hiNDhldlZxd2NuSnljc1dMQUFmZnYyeGJoeDR5Q1JLRDhHN05peEF3QmdabWFtOS9lc1diTW1xbFNwb3JGZExwZmp5SkVqYU51MkxaeWRuUXM4VGlJaUlxTDNDVVBYLzVsN2M2OXdPelBIVE5BTkR3eWJzWklmay8vMks5RDlmTytkZ0xsSi9wNnl6MXliQ0lFckFEUXQ1NDdwZFQvSGlvZ2prQ2tLM3ZpeWhaTUhLbHM1SVNZdDN1RDd0SFNxZ2RIVk93SlFMczYxdk1rUXJMaDdCRGRlUHk3d09LanN1aG1yYkNuQXdKVlVLdG9xWHhNM1k0SG14WFExZG5vcDZlZjY5T2xUSER0MkRQdjM3eGUyalI0OVdyZ2RGQlNFZ0lBQUxGdTJETTdPenRpeVpRdkN3c0pnYTV2L1A3aGV2WG9oTmpZV29hR2hhTldxVlo0ekNGTlRVL0h6enorL1Uwc0RmVE5OL2YzOXNXUEhEb05ucE9xU25aME5oVUloL0N5WHl5RVNpWkNWbGFWMm5GZ3NobGo4Tm4wL2NlSUVBQ0FrSkFTdXJxNElDd3REV0ZnWUFNRGQzUjExNjlaRmRIUTBJaUlpVUx0MmJiWG5TTVhGeFFYdDJyVVRmaTZNYyt6bTVvYm16WnNMUDRlRmhlSGh3NGZvMjdldnNPMmZmLzdCbzBlUDFMYXBHSHFaK3UrLy80NVhyMTdsZVl5cnF5c3NMQ3l3YjkrK1BJOVR6VUx1M2JzM3JsNjlpb0NBQURSbzBBQ3RXclhDRHovOEFBQ0lpNHZEOWV2WDBibHpaK0Y1U1U1T3h1N2R1M0g0OEdGVXJGZ1JJMGFNVUt2Ym9rVUwyTm5wN2wwU0dCZ0lHeHViQW9YVnZYcjFNdmpZZHdsZEsxV3FoTFZyMTJMRmloVUlEQXhFN2RxMTBibHpaNFNGaGVIQ2hRc0FnRjkvL1ZWdm5YSGp4c0hGeFFYSGp4OVgyLzc4K1hPOGZQa1N6Wm8xdzhHRGhyWEZhdHUyN1R2Tm9pY2lJaUlxNlVyd1I4S2lGWjRVWGR4RDBPdCs4dk44MytmVWk1djR1SHd0TkhSNE95dmhJeWNQZU5mdWdkVjNqME1CUlI3MzFrMEVZSERWVDdBaTRxaEJ4OWUxcTRTdjZ2U0NDRzluQVZsTHpESFV2UzF1SlQ2QlhGR3djVkRaOVNoUjJjT1RLS2ZhNVlFL0h4ZGY2R3FNZnE0S0JSQ2ZEc1NsQVNsWlFHbzJrQ2xWenFDVnlaWGhjalBYL05kTlQwOFhiaythTkFrOWV2U0FuNS95UzhEUm8wZGo4ZUxGY0hWVkZqNXc0QURjM2QzeDRZY2ZJaTR1RGxldVhNSHc0Y05oWldWVm9OL3B6cDA3MkxoeEkyclVxSkZuSUppUW9MejY0VjFtdWdMS0VDMHhNVkhyUHRYMjZHanQvKzQ3T2pycTdIdjU2TkVqbkR0M0RoMDdkc1NvVWFNUUd4dXJjVXpQbmozVmZzNTlPZmlxVmF1RTJ5a3BLV28vOSszYkYzWHIxaFVDclh2Mzd1SGV2WHNhajlHeVpVdTEwQlV3L2ptdVZhc1dKazZjcURidWh3OGZhbXg3OU9pUjJyYjhPbnIwS0c3ZXZLbjN1S2RQbitLdnYvN0s4NWljclIrbVRadUcvL3puUDFpNWNxWGE1ZTRSRVJIWXZIa3pkdTdjQ1M4dkw4VEZ4U0VnSUFDT2pvNzQrdXV2MGJGalI0MFp5NTA3ZDBibnpwMTFQbTVnWUNES2xTdFhvUE9nNjNWWUdNek56VEY3OW14MDdOZ1JyVnUzUmtaR0JsYXZYZzE3ZTN0czNyd1pEZzRPQnRWSlNFakErdlhydGU0NytmL3MzWGRZVTljYkIvQnZCb1M5VVJGUnhJVUxOMVZVV3JWcTNXSnRyVlovdG82NjY2cWpha1hyd05aZFd4V2xWQ3NxVUJGRlJSRW4xcm9WeFMwQ2lqSms3NVhrL3Y2SXVTVGtCaElJNG5nL3o1T0g1Tnh6enowSlNTQnYzdnVlRXljMG5rK2pSbzBvNkVvSUlZU1E5eG9GWFNzd3VYRnZ0TExRdks2WEpsbXN2M2NjVjJFZnVidVo4VlhLdHBVd1V2enk0RERXdEJtRmVrYWxIN0M2MnpvalgxeFVwYkc3MkRSREk1T3JlSnFyK3FGVGtaTkpMU3hwT1F3aXZwNVMrOVBjWkN5UE9rQUJWMUlwMlVXeVJiTUlVV1JwS0h0dTFKVENTbWE2cHVVRHo3S0FwRndnT1U5V3BrQ2RoQnlnaVRWZ3FxL2QzTDc2NmlzMm0zWEVpQkg0NjYrLzBLdFhMelJxMUFpQUxKdlF3Y0VCWXJFWS92NytXTGRPdGpCa1lHQWd6TTNOT2JNWk5aV1JrUUVBRldaWHl2dFZOZWg2NHNRSjdOaXhvOXcraXBtOWl1Yk1tWU4rL2ZvQmtDMDhObWJNR015YU5Rc0FjT2ZPSFp3NmRRcG1abWFZUG4yNlVpRDc1TW1UaUl5TXhQejU4OW0yMWF0WGN4NWo0TUNCK09hYmI1VGFoZzhmRGtBV2lBME5EVVgzN3QyeGVQRmlsWDJIREJrQ1BUMDlsZmJxZm93bEVnbDdPcm91clYrL25yT2RZUmpPY2cxU3FSUmlzUmo2K3VXL0FLeXNyREJ2M2p5WW1wckMwTkFRZVhsNVNFOVBoNk9qSTFhdlhvMlFrQkJzM0xnUkVva0VIVHQyeEtSSmt5QVFDUERpeFFzQVFMMTY5YlFxRjFGWjZwNkh1cGFWbFFWemMzUHdlRHkyN01QdnYvK09oSVFFekowN0Y0bUppVWhNTFAvTC9lYk5td09RUGJhS21lSTNidHpBd29VTDRlWGx4V1pIRnhjWG83aTRXR1hSUGtJSUlZU1FEd2tGWFN0Z0l6S0Z2YUZ1VjI3V1pyeWtBdTVNSFcza2lZdXc4dDVCL05MMmE1anJsV1lwOWJWcmc1U2liQVRGWDZuVXVEd0EvMnY0TVR5akF0WDJxV2RrRGM5V3cyRWtWRjd0K1VsT0lwYmZQWUE4Y1ExR1I4ZzdUU3lWTGFSRWlDSTlQbEJTK2NvcFZhWllYc0JBTlM2bWhHRmtnZGFvWkNBeFYvTmpHT25KTHRySXo4OUhmbjQrYkd4c0FKUm1CQm9hR2lJaFFiWW80cXRYcjlqVHJZY1BINDRwVTZZb2pTRS9EYm95cCtYTHN5c3RMUzNMN1plV0ppdFpVOVdncTl5eFk4ZFVnbk0rUGo0SUNncGlUL05Ybk9PSUVTT1UycEtTa3BDY25NeVdWUmc4ZURBZVBYb0VMeTh2ZUh0N0s4M3p6cDA3ME5mWFI0OGVQZGcyZFVGWFBUMDltSnViYzI0TERBeEVZV0VoUm8wYXBWU1dRRTVkOExPNkgrT1NrcElLQTUyNnNuMzdkangvL2h4TGxpeFJ5YTcyOHZMQ3k1Y3ZzV3pac2dwcmgzYnUzSm05SGhFUm9aUlZyT2o2OWV1NGZ2MjZVbHRJU01nYldReEttOWRUWld2dC92dnZ2MWl6WmczR2pCbUQ0Y09IUXlBUTROU3BVd2dMQzBPL2Z2M1FwRWtUVEo0OHVkSno5ZlB6UTVNbVRaVEtVZno5OTk5YUxTeEhDQ0dFRVBJK29xRHJCeUs1TUF1cjdnVmpwY3NJNkN2VWhmM2FzVHRTaXJJUjhlcEJwY1oxc2FnUE41dW0rQy8xc2NxMitrWTJXTjc2UzVqcEtYOWdlcEQ5RWl2dkJpRmZVcXl5RHlHRXZNc0tGUmFRTHkvVDlVVTI4Tzl6OVZtNUZnYUFyUkZnS3BJdENxWXZBRVN2ZjFvYkFRSXRFL0JldlhvRkFPeXB2RUtoRU4yNmRWT3FYYmx3NFVMMityNTkrN0I3OTI1czNib1ZCZ1lHQUdRMUc3a3lMeldSbnA0T29WQllibDFNUVBOc3phcVFTQ1Njd1V3dXo1NDlBNC9IVXpwZGY4NmNPZmp6enovWngwV3V1TGlZTXdOVkd5VWxKZmp2di8vUW8wY1BORzdjbUxPUFJDTGhQRTUxUDhiNStmbHZKQWk1WThjT0JBVUZvVnUzYmhDSlJDcmJQL3ZzTTZ4WXNRSlRwMDZGcDZjbldyZHVyYlQ5NU1tVHlNcktZbThybGh3QWxBT0h4NDhmeDRZTkc1VGF6cDQ5cXpaWVhoM2VSSG1CWnMyYW9WV3JWdkR4OGNINTgrY3hmLzU4ZE8zYUZaOS8vam03MEpoOE1TMXRSVVpHNHU3ZHUvRDA5TlRsbEFraGhCQkMzZ3NVZEszQXludWFMUVpRVm54K0dtNmt4M0J1ODdpd3JpcFRxclFuT1luNDdmRngvT0E4aUczakFaalI5RE9rRitWV3VxN3R0MDQ5Y0RNakZvV1MwbWhEQTJNYi9Nd1JjSTNNaU1PYSs0ZFJKQzBwT3d3aGhMenpDaXFvNlNwaGdLc3ZaZG10aXZRRnNwSUJEY3dCVzJOWmdGV1hYcjU4Q1FzTEM4NmdXWGg0T0hyMzdxMVUzMVd1WHIxNnVIRGhRcFZYb1U5UFQ0ZUZoVVdGcDJ2cnFxYXJYTm42cW9vMHlScDg4dVFKN096c2xMSXRqWXlNTUdQR0RKVytCUVVGbkVGQ2JlanA2V0huenAxSVRFekUwcVZMTVduU0pOamIyN1BiR1lZQnd6QnFnNjdWK1JoblpXVlZHTkFGWk1IWnl0VCtsVWdrMkx4NU00NGZQdzUzZDNmOCtPT1BuTUh4RGgwNllQUG16Vmk4ZURIbXo1K1BXYk5tb1cvZnZ1ejJmLzc1QjNGeGNlenRza0ZYeFNDbi9MRlFiSk5uQXI4cGI2SzhnSzJ0TGRhc1dZTkRodzdCMjlzYnUzYnR3ckpseTVTeVcydlhybDJwc1hmdDJvV0dEUnRXK1QyQ0VFSUlJZVI5UkVIWGFuSTZPUXFuazZOcWVob3FMcVk4UWlPVDJ2Q281OHEyQ1hrQ0xHd3hGQXNpOStKbFFicEc0N3dzU0dmTEpOaUlUREhHMFIwN241NEdBRFF6cTRzbExZZkJSS2ljQlhRbExScnJIeDVCaWJTY1lvV0VFUElPSzFENFBxbHNDWUNDRWlBMFdsYS9WYzVNQkxTcEF6UzJxdDV5R2MrZlAxY0szbWxqN2RxMWJDM0h5a3BQVDBkcWFxckdwMGNyQmt1dHJLd1FFQkJRcWVONmUzdXJCQ2ovL3Z0djNMcDFDeHMzYmxScXo4ckt3dXpaczVYYU1qTXo0ZXpzck5HeHNyS3lOQTQyWm1kbkt3VUdGUmthR3NMRXhBUjM3OTdGMHFWTHNXWExGblpjc1ZnVzFWY1hkSzJ1eDVoaEdMeDgrUkl0Vzdhc2NOeXdzREFjUEhnUXk1WXRZK3NGVnlRbkp3Y3JWcXpBclZ1MzBLOWZQN1JwMHdZSERoekFWMTk5cGRJM0lDQUFEeDgreE1xVksrSGw1WVYxNjlZaEtTbUp6ZHJldVhNbkFObnZlYytlUFNyN2N3VTUzMVJkVlM1dm9yeUEzTkNoUTlHaVJRdDJ3VHdmSHgrTlhsdkRoZzFUS1RjQ0FGRlJVYmgzN3g0Ky92aGpkdkUzdWFkUG53SUFqaDQ5eWptbXZGd0pJWVFRUXNqN2pJS3VIeUMvdUF0d01xNk5OcGFsUzcvZlNJL0JxNkpzamNmWUZYTWVpMXVXTHFyU3IyNDdYRWw3QW4yK0h1WTFINlJVd2dDUUJhRzNQamxKaTJZUlF0NXJCV29XMGlxV0FLRlBnTFRTZFpmUXFoYmdhZzhJMzBCdDRyNTkrNkpEaHc2YzI1S1RaV20zcWFtcFdvKzdaY3NXenZheW1hRERodzlYV25SS1U5N2UzaXFuOFd0NlRFQ1dxVnUyRHFsQUlJQ0ppWWxTeVFBQU1EWTI1aHlUNGZpN1ZWN3dxK3kyZmZ2MllkKytmZWpWcXhkYnd1SDA2ZE00ZmZxMDJqRnExYXFGK2ZQbjQ2ZWZmc0xhdFd2WlU3ZmxRVmV1MnFxNmZJekx1bnYzTG5KeWN0Q2lSWXNLeDB0UFQwZFNVcEpTbG1wNXY3UFkyRmdzV2JJRXIxNjl3dGl4WXpGNjlHaXNYYnNXNTgrZlIrL2V2WlV5Y2dzTEN4RVVGQVJ6YzNNMGFOQUE2OWV2eCtMRmkrSG41d2Q3ZTN0OCt1bW5GYzd2ZlMwdm9PbnJvbW5UcHV6MWp6LytHUFhyMXk5MzNFMmJOb0hQNTM2VGtwZXFPSC8rUE02ZlA4L1paL1Btelp6dEZIUWxoQkJDeUlmZ2d3KzZCbmYvb2FhblVHWGFsaXVRTWd6V1BUeUNkZTNHb0phQkdmeGlMK0RnaTZ0YWpYRTM2emt1cHoxQlorc21BR1JsQ3VZNkQ0S3hVQVFCVC9tZjgrQVhWL0YzYklSVzR4TkN5THNvWDdHbTYrdGtSTEVVT0I1ZEduRFY0d045R2dIMkZaK3ByVE5XVmxhd3NyTGlEUENNSGowYUFEQi8vbnkxK3dzRUFrZ2txbWNwaElTRWNQWXZHK2pwMDZlUE50TmxiZCsrWFNVZ3FPa3hBZURGaXhjcVdhR3ZYcjJDU0NSU2VTd1U2NEFxNGpwZGY4NmNPVXEzOC9QenNYMzdkZ0JBang0OTBLNWRPNVY5NnRhdHkxNTNkM2VIaDRlSDB2YXlXYmFkTzNmRzRNR0RFUklTZ2tPSERtSG8wS0VvS1pFOXdiZ3lYWFg1R0NzU2k4WFl2bjA3aEVJaGV2YnNxYlJOL3RpVWxKU3djM3I2OUNtRVFpSHExYXZIOWl2dmQxYTdkbTNZMnRwaTh1VEo2TjY5T3dCZzFLaFJPSFBtRExadjM2NVVSemd3TUJBWkdSbVlPWE1tZUR3ZVRFeE00T1hsaGFDZ0lQVHExYXRTOTcrbTZTckxWdFBYeFgvLy9RY1hGeGVZbUppZ1NaTW1hTktrU2JuamJ0bXloZk8xRDhpZXgrb3lkZVZadExTUUZpR0VFRUkrWkI5ODBQVkRsU3N1eEpyN2gyQ3BiNHhiR1hGcSsxbm9HV0ZZdlk4NHQrMktPWWUyRm80d0VNZythSm5wS2RjS1pNREFOK1lzanI2OHFiTjVFMExJMjB3eDAxVmVYdURxU3lBNVYzWmR3QWMrYXd6WW1iNzV1WlZsYkd5TVhyMTZvV25UcHRpMmJSdDhmWDFoYm02TzBOQlF0azl4c1d6QlEwTkRRK1RtNXFxTVVaMEJGYkZZRExGWXJCSVExT2FZa3laTlVydXRLc0d1ZnYzNktkMk9pSkI5c1dodmI0L1UxRlNWN1dWWlcxdWpWYXRXRlI1bndvUUp1SExsQ3NMQ3dqQjQ4R0QyOThHVjZWb1o2aDVqdWVMaVlxeGV2UnFQSHovRzExOS9yVkwzczA2ZE9nQUFUMDlQT0RrNUlUTXpFOWV2WDBmNzl1MGhGSmIraTFuZTc4ekl5QWliTm0xU2FyTzN0OGZubjMrT2dJQUF1TG01b1VlUEhvaUppWUcvdno4NmRPaWdWRC9VeU1nSVk4YU0wZmcrYzJVcFYvVzAvYXJRVlhrQlRjWmhHQWJyMTYrSHViazVXOE81SWdLQmdBMzJFMElJSVlRUTdWRFE5UU1XbDVlQ3VMd1V6bTBHQWowTXJkY0pRK3c3c1VIVnNwSUxzN0FuTGdJVEc2bG1seFJKUzdEeDRURmNTWXZXNlp3SkllUnR4VEJBb1VKc3drQUlKT1VDZDErVnRuM3E5SFlFWEFGWjl1dDMzMzNIMW1wY3VYSWw2dFdyaHg5Ly9KRTliVGdqSXdNaWtRZ1dGaGFjUWRmeVhMbHlCUzlmdnF6VTNJWU5HOGFlS2wrWlJabSsrT0lMSkNVbGdjZmpZZnIwNld4N1RFd01KazJhaEhuejVxbGtobVpuWjJQZXZIa2FMUlpWMXVIRGgyRnJhNHVKRXlkaTJiSmxpSXlNUk51MmJiVWVweXhEUTBPc1dyVUtkZXJVQVovUFIxRlJFUUN3QzNaVjUyUE1NQXdXTFZxRTI3ZHZvMGVQSG16TlZFV0RCdy9HdzRjUGNlUEdEVnk3ZGcxOFBoL05talhqekRyVzF2Lys5ejljdVhJRjY5ZXZoNUdSRWJadDJ3YVJTSVM1YytkV2FWekZZR05FUkFSMjdkcWwxSGJseWhWNGUzdFg2Umpsa2RjNmxiL0c1TGMxbFpHUndlNVR1M1p0bUppWWFMeHZkSFEwc3JPejBhTkhENDMzTVRBd1FGNWVIZ0FnS1NrSlFxRVFOalkyV3MyWkVFSUlJZVJEOWNFSFhiKzlzazNuWS9hcDQ0S1JEVXF6TUZiZEMwWjBicExPajFNZEJEdysrdGkxd1lqNlhXQ3VWL0VIM2VNSnQ5REZwaWxhbVN2WHhqdjI4aVlGWEFraEg1UkNDU0N2L21udytxOXJ4TFBTN2Mxc2dBYm1iM3hhYXNtejNqNysrR01FQndkai9QangyTEpsQzVZdlg0NGZmdmdCdzRjUHg0c1hMOWlnaTVtWkdZWVBINjd4K0dGaFliaHc0VUtsNWpaczJEQTIwR05xV3Jrb3RadWJHNVlzV1FLeFdJenAwNmRES0JUaXdJRURFSWxFY0hOelUrbHZabVpXcVdEYnBVdVhjT2ZPSFl3ZlB4NXVibTZ3dDdmSDVzMmJzVzNidGdwcnBXcWlRWVBTK3V1RmhZVUFTb091MWZrWTgzZzhmUHZ0dDdoOSt6WkdqaHpKV1diQjJOZ1l5NWN2cjlUeEs2S3ZyNC9seTVmaisrKy94NUlsU3lBVUN1SGw1UVZiVzlzcWphdFl5OWZLU3JZZ3FLMnRMUmlHZ1Vna1FrNU9EZ0FvWmVycTB1VEprOHU5WFpIang0L2orUEhqQUlDRkN4ZHFWVmJoMHFWTEFLQ1VLVndSTXpNek5rQjg1Y29WL1BISEgzQndjTUR6NTg4MTJyK2lMR0lxUDBBSUlZU1E5OWtISDNUTkxNN1QrWmcyb3RJUEwwWFNFa1JteEVITWNOZkRlbHZ3QUhTMWRjYW9CdDFnWjJpaDhYNE1nTjhlSGNlRzl2K0RpYkQwdytYUWVxNTRtdnNLLzZVKzB2MWtDU0hrTFZTZ1dNOVZDTVJrQUptRnBiYzcyOWZNdk5UNTg4OC9jZS9lUGN5ZlB4L0J3Y0d3czdQREw3LzhBaTh2TDVTVWxHRFNwRW5Zc0dFRHNyT3pzWGp4WXZ6eXl5L2xucTVmMXRLbFM2czB2OHpNVEFDVkQ3cDI2TkFCeTVjdng0b1ZLM0R2M2oxMDd0d1o0ZUhoR0RObWpGYlpnZVZKU1VuQmhnMGJZR05qZzZGRGg0TEg0N0hacmw1ZVhsaTZkS25TZ2xKVkpjODJsZ2R6cS9zeGJ0bXlKVnEyYkZtbFkxU1dWQ3JGelpzMzJjWERBT0RPblR0bzBhSkZoZVVWaW9xS2NQUG1UZmE2UEVpdHpzMmJOOW5GeWdDZ1ZhdFduSFZ6ZGVHMzMzN2piSC95NUlsS2ZkWGk0bUxrNXVheXdlR3lGT3NFYStMaXhZc3dNVEdCaTR1THh2dlVybDJiemF6TnpzNkd2cjQrUm8wYXBiWUdzdHpseTVkeDY5WXROcE9lRUVJSUllUkQ5TUVIWGF0RGZhUFMwNjRlWmlXODlRSFhqbGFOOExWak56Z2FjMmVQU0JrR2ZJNE1GN21Vb214c2VoU0t4UzJIUWQ2THorTmhqdk1BRk53cnhxMk0yR3FZTlNHRXZGM0tMcUoxTzduMGRwczZnT2d0K290NytmSmxCQVFFWU1hTUdUQTNMMDIvcmNVRFcyUUFBQ0FBU1VSQlZGdTNMcnNLZWx4Y0hNNmVQUXN2THkrc1hMa1NucDZlV0xWcVZiVmxBSloxNDhZTkFLaFNacU9ycXl0KytPRUhyRnExQ25GeGNlRHhlR0FZQmc4ZVBFQ1RKazJxZEYvUzA5UHg0NDgvSWlzckM2dFhyMllEb1YyN2RrWFBuajF4NXN3Wi9Qenp6L2p4eHg5Vk1sNkRnNE1SSEJ5czlUR2ZQSGtDQUpVcWdjQkZGNCt4cmhVVkZlSE1tVE1JREF6RWl4Y3Y0T2pvaUo5Kytna2hJU0hZczJjUFFrTkRNV3pZTVBUdDIxZnB1YXU0LzVJbFN4QWRIUTBiR3h1c1dyVUtDeFlzZ0l1TEMrYk5tNmZVMTlIUkVSNGVIbWpkdWpWbXo1NE5zVmdNSXlNanBVem9vS0FnWkdkblZ6anZyS3dzL1BYWFgrWDIrZmJiYjlHOGVYUDJ0bGdzeG9VTEYzRGd3QUU4ZnZ4WXBleUZqNDhQQWdNRDRlenNqSzVkdTZKYnQyNnd0Ni9jdHpmeDhmR0lpWWxCcjE2OXRQb2lvRkdqUnJoOCtUSVNFaEtRbHBZR096czdqYkpyMDlQVGNldldMUXdiTnF4Uzh5V0VFRUlJZVIrOFJSOEIzeDhPeHFWQjF6dFptcDErVlJOYVc5VEgxdzI2b1prWmQ2YUVtSkVnUENrSy82WTh4Q3FYcjhvZDYwWjZEUDU1ZmdsZjF1L0N0Z2w0ZkN4c01RUS8zdzNDdlN6VkZiTUpJZVI5b3JpSUZnOUFXcjdzdXI0QWNIN0xTaUM2dUxqQXpjME5nd1lONHR5ZW1wb0tUMDlQREJvMENCMDZkTUN5WmN1d2NPRkNyRisvSGdzV0xORHBYSktTa3JCcjF5NFlHUmxCSkJKQklCQWdJU0VCRnk5ZUJKL1A1eXdGb01tWTE2OWZ4N2x6NTNEbnpoMVlXMXZEdzhNRFVWRlI4UGYzaDUrZkg0UkNJUndjSEZDM2JsM1VxbFVMNXVibU1EVTFoVWdrZ3A2ZUh1enM3SlFDWklwaVltTGc2ZW1KcEtRa1RKbzBDUjA3ZGxUYVBtZk9IQ1FrSk9DLy8vN0RsQ2xUTUh2MmJLWHN3cFl0VzZKejU4NUsrL3o1NTU5S3QvLzU1eCtrcEtUQXpzNE9wcWFtU0VsSlFVQkFBSVJDSVpvMWE2YjE0Nkh0WTN6NjlHbWNQbjFhcStNbzZ0T25qMHFRVTUyU2toTGN1blVMRnk1Y1FFUkVCUEx6ODJGcmE0c1pNMlpnd0lBQkVBZ0U2TkNoQXk1ZnZneGZYMS9zM0xrVHZyNithTnUyTFZ4ZFhlSGk0b0tHRFJ0Q0lCREEwOU1UdDIvZnh2TGx5MkZwYVlrRkN4Wmc3Tml4Nk5xMUt4d2NISERpeEFrSUJBSUlCQUlJaFVLMGFkTUdrWkdSTURRMFJFbEpDWXFMaTNIcTFDa1VGeGVqWThlT0NBa0pRVUpDUW9YM0lUczdHL3YyN1N1M3o3ZmZmZ3NBZVBic0djTER3M0h5NUVsa1pHVEF6czRPVTZkT1JmZnUzWlg2OSszYkZ3WUdCb2lJaUlDUGp3OThmSHpRcEVrVGZQTEpKL2prazA5UXExWXRqUjVmb1BRMGZtMWZUMjV1YnRpN2R5L1dyVnVINU9Sa3JiSmtDU0dFRUVJK2RCUjA1UkRjL1FlZGpUWEdzVHZHT0hhdnVLT0dudVltNDRkYmU2bzBSak96dWhqWm9DdmFXRFRnM0M1bEdKeC9kUi8rei8vRHE4SXNqY3NOK0QvN0QvV01yT0JtVS9waFVKOHZoR2VyNGRqOE9CUVhVNmpVQUNIay9hVllYcUJRSVFEYjFGb1dlSDJiR0JrWlllblNwWngxT2wrOGVJSDU4K2ZEMU5TVVhUeXBUWnMybURKbENyWnMyWUs2ZGV0cXRWcDhSY3pNekhEdTNEbElKS1ZuaGZCNFBEZzVPZUdiYjc1Qi9mcjFOUjdyOU9uVDJMRmpCOUxUMDhIajhkQ2lSUXZNbVRNSFBYdjJoTDYrUHI3ODhrc1VGQlFnS2lvS2p4NDlRbXhzTEY2K2ZJbmJ0MityTEJTMmF0VXF6bU9jT1hNRzY5YXRnMWdzeHNTSkV6bnIzSXBFSXF4WnN3WkxseTdGblR0MzhNTVBQK0MzMzM2RHM3TXpBS0JwMDZiNDZpdmxMelBMQmwyTGlvcFVzbUZGSWhHbVQ1OE9TMHRMalI4VFFQdkgyTVBEUTZ2eHVjanZhMFY4ZlgwUkhCeU13c0pDOEhnOHRHclZDZ01IRG9TN3U3dEtKbkxuenAzeDBVY2Y0ZnIxNnpoeTVBaXVYYnZHWnV1MmF0VUtHelpzUUsxYXRUQmh3Z1IwNlNMN0V0amIyeHYrL3Y2NGZ2MDZUcHc0QWFsVXF0RzhlRHdlM04zZHNYdjNiaTN1ZGNXOHZiMXg0TUFCOFBsOGRPalFBUU1HRElDYm14dm5hOUhCd1FHalI0L0c2TkdqRVJjWGgxT25UaUU4UEJ3N2QrNUVlSGc0ZHV6WXdia2ZsOGVQSDBOZlh4K2RPblhTYXI1Tm16WkYvLzc5RVJvYUNnQXFDOUFSUWdnaGhCRDFLT2o2QVdscWFvZXZHblJGTzB0SHp1ME1nRXVwajdILzJVVzh5RS9UZW53R0REWTlDb1dabnBIU3dscDZmQUhtT2c5Q2JaRTVEcjY0V3NuWmErL29ZOERHQ0xBMkJLeU5BQXNEZ0svWlp4TkNDTkdhWXRBMXU3ajBlaVB1Y293MVR0MHB4dGJXMXJDenM4UENoUXVWYW1FT0hqd1kwZEhSYU5HaWhVN25ZV1JraEJNblRvQmhHRWdrRWpBTUE2RlFxSEV3U1ZHM2J0MXc5KzVkT0RzN28yUEhqckMydGxicFkyaG9DRmRYVjdpNnVpcTFGeGNYSXpzN0cvbjUrU2dxS2xLcHJ5blh1blZyMk5uWnNRdG5xV05zYkl4ZmZ2a0Z1M2Z2aHJXMU5SdUVYTDE2TmVyVXFhUFNmL2Z1M1RBMk5tWnZEeHMyRE4yNmRVTlJVUkhFWWpHYm1XdGtWUEVpbDJWcCt4aFBuVHBWNjJOVTFpZWZmSUs3ZCsraVM1Y3VjSGQzUiszYXRjdnR6K1B4MEtsVEozVHExQWs1T1RtNGZQa3lybCsvampGanhvREg0K0c3Nzc1VHF0bGJwMDRkekpvMWk3MHRGb3RSVWxMQ1hzUmlNWGc4SG52aDgvbmc4WGdRQ0FRNksrT2dxR2ZQbmpBMU5VV2ZQbjFnWTZONUNyeWpveU1tVEppQWNlUEc0ZEtsU3pBMU5kWHFOZUxsNVlYbzZHZ1lHaHBxUGVkWnMyYWhXN2R1TURJeXFyRWF2NFFRUWdnaDd5SWV3ekJNeGQzZUxoNFgxbFhyK0xyTWROVzF5bVM2eW9LdGJtaG4yVkJ0bjl1Wno3QW5OZ0pQYzVOVnR0a1pXbUJyeHdsS2JTUC8yNHhDU1lsS1h3QXdFdWhqaGN0WGNESlJQZTB0UE9rT2RrU2ZmaU4xYnZzWktmOGVCVHpBMGxBNUVHdHBDSWplc2d3MG9wa2RONER2T3RUMExNamJxS2FlRytmaWdNZGx2cTh5MGdPK2RnSGV0ZTk3R0lhcFZORHpRMEdQRHlHRUVFSUlJUjgybmdZZkNDalR0UUp4ZVNud2pBb3N0OC91enRQWTY4Y1RJK0gvN0tMYXZsL1c3NElCZGR1enQ4ZGUvcVBDT1NpT3I0MFc1dlV3M09HamNvT3RUM0lTc1NmdUFxSXlkVmQ3Tmw5U0RNK29RSGkyR283R3BzclpQTDNydUtDSnFSMDJQRHlLK0VwazAxYUZoQUZTODJVWFJVWjZnSldoTEFCclpTRDdhV2tBNkZFd2xoQ2loWHlPNzZIcW03OTdBVmNBRkZDc0FEMCtoQkJDQ0NHRWtJcFEwTFVDRWthSzdKSUNqZnNYUzhUbDlpK1NpcFZ1YXpPMnB0cFpPbUs0UTJlME1LK250cy9MZ25Uc2pmc1hsMUlmNi96NEFKQXJMb1JuVkNCK2FqVWN6bVVXNm5JMHRzWDZkbU93Sy9ZOFFoTnVWY3Z4dFpGZklydThLTE00c1ltK2FqRFd3Z0FROG10bW5vU1F0MXNlUjlDMXRvbHFHeUdFRUVJSUlZU1E5eDhGWGQ4amJTMGRNZHF4T3hxWnFLK0hsbG1jQi8vbi8rRlVVaFFrakdhTFNWUld2cVFZeSsvK2cxbk5CdUFqNjhaSzIvVDRRa3hzMUF1dVZvM2hFM09tVWpWa3ExdHVzZXp5UEt1MGpRZkFUUFE2RVBzNkkxWWVqS1Y2c1lSOHVCZ0EyWVdxN1hXTVZkc0lJWVFRUWdnaGhMei9LT2o2SHJIV04xVWJjQzJVbE9EUWkyczQvUEthMmxxczFhRlFVb0pmN2gvQzZJYnVHRmJQVldWN0c4c0cyTlIrTE1JU2I4UC8rWC9JcVliTVgxMWlBR1FWeVM1eG1hWHRmQjVnemhHTU5STlJNSmFRRDBGZXNheUVpU0lESVdCdVVEUHpJWVFRUWdnaGhCQlNzeWpvK2g0NSsrb3VQQnc2d2Q2d2RLbHNLY01nUE9rTy9KOWRSR1pKZmpsN1Z4OEd3SjdZQ0R6TFM4R1V4bjFnSU5CVDJpN2c4ZEcvYmp1NDEycU9YKzRmeHQycytCcVpaMVZJR1NDalVIYUp5U2h0Ri9Ca1diQ0t3VmdMQThDVWdyR0V2RmN5T2JKY3FiUUFJWVFRUWdnaGhIeTRLT2o2SHBFeURQeWYvWWU1emdNQkFEY3pZckVyNWx5VkY2elM0K25tYVJMeDZnR2U1Q1RoQitlQmNPTEl5RTBxek1Tam5FU2RIT3R0SVdHQXRBTFpSUkdmSjh1Q05UY0FMT1EvWDE4TTZGWDVRVnV6WmcwQVlNcVVLVEEzTndjQW5EMTdGczJhTlVQZHVuWEwyMVhKNXMyYllXcHFpbkhqeGxYTFBCWDE3OThmRGc0TzhQYjJydFQrRE1QZzVjdVhNREV4Z1lXRmhZNW45MlprRjZtMlVXa0JRZ2doaEJCQ0NQbHdVWGpuUFhNeDVTRTZXVFhDbVZkM2NUdmptVTdHckdWZ3J0TEdNQndkTlpCWWtJRUZrZnZ3dFdNM0RMYnZDUDdyRmFDelMvS3g1djVobEpSWmFPeDlKV1ZrbVhHWmhVRFozNUpJb0J5RXRUQ1EzVFlUeVRKbmllNXQyYkpGcCtOMTZ0UUpuVHQzcnRTK3AwK2ZCZ0I4KysyM01EYzNSMVJVRkx5OHZLQ3ZyNDhKRXlaZzZOQ2hHbzF6OU9oUjFLNWRtelBvcW0wZzF0Zlh0OXp0SlNVbEtDbXB1R3lKVkNwRlJrWUdFaE1URVJNVGc1aVlHRHg5K2hTeHNiRW9LaXJDeElrVDhlV1hYMm8xdDdkRkJrZGxsTHBtYjM0ZWhCQkNDQ0dFRUVMZURoUjBmY3ZwOFFWYTlXY0FiSHgwVEtkejZGV25sZEp0Q1NORmtiVHlkV0hGakFTN1k4L2ozNVNIbU5xa0w1eE1hdUczeHllUVZwUlQxYW0rRjRva3dLczgyVVVSRDRDeHZpejR5blhSMSs2cFFoU0VoSVRvZER3VEU1TktCMTNMYXRXcUZiNysrbXZzM2JzWGYvenhCMjdmdm8xNTgrYkJ5TWlvMG1QR3g3K1pFaDQrUGo1SVNFaEFTa29LMHRMU2tKYVdCcWxVL1FKK2NYRnhiMlJlMVNHNXpPdFZKQUJzREd0bUxvUVFRZ2doaEJCQ2FoNEZYZDl5SFN5ZGxHNlhTQ1U2RzF2QTQ2Tkg3WlpJSzhwRlZra2Vza3NLa0NjdVFwRzBCQUtlQUhhR0ZoaHMzd0dkclpzbzdmZXFNRXNueDMrYW00eDVrWHZRMnFLK3pySnlGUTF2SVZ2Y0pyY0V5QzErZmIyNDlIclpSVy9lZGd4SzU1L0FFWjgyRUtvUHlCcnBxZllucGNMRHd5dnNNMjdjT01USHgydlVWNWQ0UEI3R2poMkw1czJiWTlXcVZiaDgrVEtpbzZQaDR1SlNwWEVkSEJ3cXpHQWRPM1lzRWhJU0tuMk1SNDhlSVRJeUVnQ2dwNmNIVzF0YkpDY25RMTlmSC8zNzkwZnQyclZScTFZdDFLbFRCM1hxMUlHWjJidVpHbG9zQWRMS2xNeTJOd040bEpsT0NDR0VFRUlJSVI4c0NycStCVHBhTmNLWDlUdXpRYzlDYVFta2pCUTJJbE8wczJ5bzFEZTFLRnRueDVVd1VveDI3QTV6UGUweTVpSXpkUmNnbFRKTXRRUmNBZG5DVlZibFpKb1ZpRldEc2V6dEVpQy9XQmJvZkZjVWltV1hzaG15QUNEa0F5YjZxaGZUMXorTjlUL2NoYjAwTFMyUWtaR2hWWDhBbURGalJxWG14TVhWMVJXYk4yOUdmSHg4bFFPdVZkVzdkMitWdHZqNGVLVjJGeGNYekowN0Z4S0pCSmFXbGpBeE1XSDNOVFkyeHJScDA5N1lmS3ZicXp6Vjl3cjdkek4rVEFnaGhCQkNDQ0ZFUnlqbytoWjRrWitHSnFaMkd2VzlrUjZqMDJQSDVMNUNPMHRIamZzWFM4VTQ4dks2VHVkUVV3eUZzb3V0bXBpemxBSHlTNVNEc1hrbHNqYkZpMWo5MmRKdkRiRzB0SWFzT3NaNmdJbW9OQkJyb2hDUU5STEtNbW5meDh3OWJVc0xhTk4veG93WnlNckt3dkRodzdXZEZrYVBIcTF4M3hVclZpQTJObFlsQ3pjMU5WV3BmbXRGbWEyYTZ0T25qOUx0a3lkUHdzaklDTjI2ZFdQYkhCd2N0RnI0NjEwV2w2bmFabS82NXVkQkNDR0VFRUlJSWVUdFFVRlhIY2dzTGoydk5GL0NzWVMxZ2dKeHNWSi9BRWdxekVTdXVCQW1Rb055OTcyYkZZOExLUThyUDFFT3ovTlNOUTY2RmtsTHNPbGhLQklMT0NJTTd5RStyelR3V0o1aVNXa0F0b0FqS0pzdmx2MHNlc3ZYQ01zcmtWMlMxV3puOFdSQmFpTzkwb3VoL0xwUTRicWVMTFAyWFdKZ1lJQWpSNDZVMjBlYjhnS0RCZzFDWWFFc3dpMFFDT0RnNEtEeFhPVDFWdTNzN0NBVWF2WVdiV2hvaUl5TURKVmFyUktKcEZycXQ4NmJOMC9wOXNtVEoyRnRiYTNTL2lFb0ZBT1AwNVRiNnByS3lub1FRZ2doaEJCQ0NQbHdVZEJWQjc2OXNsWGp2Z2ZpTCtOQS9HV1Y5dWQ1cVhBMnN3ZS9UQ29oQXdZdjg5TVJrZklBaDE1Y2c0VFJiVnJsOC96VUN2c2tGMmJoWmtZc2pyeTgvc0VFWExXaEw1QmRMTXFQbVVQQ3lJS3loV0paYVlPS3JyOXRHYlFNVXhwSTFwU0FMOHVnTFJ1b0ZRa0FrZkQxejlmWDlRV3lZSzJBTDFzMHJDYmN2SGtURW9scTNlUk9uVHFwdEYyN2RrMmxqYy9ubzBPSERrcHRKaVltV21XWXlrL1JYN3QyTFdyWHJxM3hmbTNhdE1IVXFWT1Z4cWxkdXpiOC9QdzQrNWN0QjFDVEdJWkJkblkyQ2dvS1VLZE9uWnFlamxadUpLcStWdHUrVzNlQkVFSUlJWVFRUWtnMW9LQXJoMVgzZ3RucmVlSnl6c2ZXb2NWMy9BRUFQUEFnNVBQQkJ4ODhIbEFrS2FuV3VxSm5rdS9pYlBKZENQbEM2UEg0RVBBRjRJRUhQZ0FwR09TSmkzUWU2UDFRQ1RUTW5KVVRTMVVEc29VbFFKRkVsalZiSkpHMUs5NHUwZDA2YXpvaGtRTFpSYkxMdThEVDA1UE5VRlhFbGQyNmFORWlsVFk5UFQyRWhvYXFIWjloR0J3N2RneDkrL2FGbmw3NXE1dGxaR1NvRGJybTV1YmkxYXRYY0hKeTR0eXVDYUZRQ0R1NzhzdWFKQ1ltUWl4V1RkR2VOV3NXN3QyN3A5UldOb2diSGg2TzlQUjBaR1JrSUNNakE1bVptV3hkM056Y1hDeGN1SkJ0ejh6TWhGUXFoWk9URTd5OXZTdDlueFQ5RlFtVVZQZGJGOGViY3lNcm9CN1ZjeVdFRUVJSUlZU1FEeDRGWFRsY1QzOWFZOGRtd0tCRUtnSHc1cUpuRElBU3FSZ2xlS09ISlJVUThtWDFWVTAxRE5JQ3NqcTBpa0hZSXJIeTljTFhnZGxpaVN3Z1ZmWjZpZVRkV2p4TUYzYnYzZzNlNnd6elBYdjJRQ3JWTEZJWEVCQ2cwaVlmWjhlT0hXQVkxVWZ5dDk5K3c5R2pSM0hseWhWNGVucVdXejRnSUNBQW5wNmVLdTFGUlVWWXNtUUpvcU9qTVhmdVhQVG8wVU9qK1NyU3BFU0MvRmhjajhkSEgzMEVlM3Q3OWpaWFRWY0FtREJoQW5KeWNsVDJMeWtwd2MyYk4yRm1aZ1pMUzBzMGFOQUFWbFpXYU5DZ2daYjNSTDJhK0FMQ1NBOXdyLy9tajBzSUlZUVFRZ2doNU8xRFFWZEMzaU44WHVrQ1laVWxscW9QeXNxdlM2U3lmdUxYMXlXTThtMzVnbVBGNzBBUVgzR3hweHMzYm5DV0Z5aTdjQlFBWEwrdXVxQWNuOC9IcDU5K3FqYURkTml3WVRoMzdod3VYNzZNMWF0WDQ2ZWZmbUlEdFdWZHZIZ1JNVEV4U3Rtc0Vva0VLMWV1eEwxNzk4RGo4WkNYbDFmaC9hc0trWWk3TU9uSWtTT1ZicXVyNlRwNDhHQUFnTG01T1N3c0xHQmhZWUg1OCtmRHdzSUMvdjcrRUFnRTFUUHhHcEpmQWx4NER2Um9XSE1sTWdnaGhCQkNDQ0dFdkIwbzZFb0lVU0xrVis5Q1dBeGtnVmtwSTd2T01LOHZlTjNHS0FkeDVZRmNNYU53WFFwY2ZxSDd1VzNhdEltenZBQlgwSFh0MnJVcWJYcDZldmowMDAvVmp1L2c0SUJseTVaaDRjS0Z1SERoQXJadTNZcHAwNlp4OW1VWUJ0dTJiV09QSXhhTDRlWGxoY3VYTDRQUDUyUHUzTG1jODZwSVpldTRhcG9kcStpYmI3N2hiT2Z4ZU5VZWNPM2ZCTGlYVXEySEFDTUZrdk5rbWVSeTBlbUF2Um5RekxwNmowMElJWVFRUWdnaDVPMUdRVmRDeUJ2RmcyNkN1dFVSZEQxeTVJamFiYi85OXB0U0ZteGxncENBYk1HcjZkT25ZOU9tVFRoMDZCRHM3ZTB4ZE9oUWxYNG1KaWFJakl4RWFHZ29ldlhxaFdYTGx1SDY5ZXZRMDlQRDRzV0wwYlZyMXdxUHhUQU03dDI3aDRzWEx5STFOWld0UTZ0SlBWZTVzblZkang0OWlzMmJONnYwNDFxWXE3S1BrUzdVTTNzenRWVlQ4b0hnQjhwdFYxOENqU3lyOThzTFFnZ2hoQkJDQ0NGdk53cTZFa0krV0Z1MmJLblc4UVVDQWFaT25hclNQbURBQUR4Ky9CaVBIajJDbTVzYjU3N2ZmZmNkTm16WUFHOXZieHcvZmh3UEh6NkVzYkV4ZnY3NVo3aTR1SER1d3pBTW5qMTd4aTV5OWVyVks4eWFOUXVBY2htRldyVnF3ZGZYVjJsZmlVUUNIbzhIUGw4NVVqaHUzRGpFeDhlenQrdlZxNmVVWVh2dDJqVmtaR1J3MW5UVkZzTXd5TTdPaHFtcHFjbzgzbGEyUmtCOWMrQjVWbWxiUVFud0lodHd0S2k1ZVJGQ0NDR0VFRUlJcVZrVWRDV0VmTEJDUWtLcWRYdytuODhaZEFXQUdUTm1RQ0tSc0hWVFkySmlsQUtoN2R1M1I2OWV2WEQ2OUdrOGZQZ1F0V3JWd3FwVnErRG82TWc1M3ZidDIzSGl4QW1sT3E5OFBoOXQyclJCbHk1ZDhORkhINm1kcDFRcXhXZWZmUVpqWTJNY09uU28zUHZVdG0xYnRHM2JGZ0JRVUZDQUw3NzRBZ0E0YTdyS0ZSVVZJVE16RStucDZleHRQejgvcEtXbElUMDlIZW5wNlVoTFMwTkdSZ2JFWWpIKy92dHZqVE54M3diT05zcEJWd0NJemFDZ0t5R0VFRUlJSVlSOHlDam9TZ2o1WUdsNitqdkRNT2pidHk5R2pCaUI4ZVBINitUWVFxRVFRcUVRQ1FrSjJMVnJGODZkT3dlR1laVDZUSmt5QmJkdTNVSjZlam9hTm13SUJ3Y0h0ZU9scDZjakx5OFBWbFpXNk5peEkwNmVQQWxiVzF2OCt1dXZGYzZscEtRRWdLd21yVGJPbnorUDR1Smk5blo4ZkR3N3gzbno1aUVsSlFVWkdSbkl6ODlYMmk4L1B4KzdkKzltYndzRUFsaGFXc0xKeVFsV1ZsWVFDdCt0UDAxMkpxcHR6N0prdFlrRnRLSVdJWVFRUWdnaGhIeVEzcTFQdG9RUVVnUHk4dkxBTUF5YjRha0xhV2xwOFBQencvSGp4OWxUK3ovOTlGT2NPbldLN1dOdWJvN2x5NWZqaHg5K3dKVXJWL0RMTDc5ZzRjS0ZuS2ZlRHgwNkZGOTk5Uldjbkp3QUFDZFBudFI0THRuWjJRQmtkV1ExeFRBTWdvS0MwTFp0V3pZd1BHWEtGUFR2M3g5VHAwN0ZzMmZQSUJhTFlXMXRqY2FORzhQQ3dnS1dscFk0ZlBnd2pJMk5zV2pSSWxoYlc4UEt5Z29XRmhiZzhkN2Q2S1JJQ0ZnYkFXa0tzZVZpQ2ZBeVcxWjZnQkJDQ0NHRUVFTEloNGVDcm9TUUQ5N1FvVU9WVHN0WForSENoUnFOVjk1cCttbHBhUWdNRE1TeFk4ZFFWRlFFSG8rSDd0MjdZK3pZc1dqUW9JRlMwQlVBbkoyZE1YLytmS3hjdVJKbno1NUZYbDRlRmk5ZURDTWpJNlYrTFZxMDBHaHVYRjYrZkFrQXNMR3gwWGlmUzVjdUlTNHVEcU5HamNLdFc3ZGdibTZPT25YcUlEZzRHQXpEd04vZm56TTRmUGp3WWVqcjY4UFYxVlZsRzhNdzcyencxYzVFT2VnS3lFb09VTkNWRUVJSUlZUVFRajVNRkhRbGhKRFhQRHc4Vk5xQ2c0TmhZbUtDM3IxN2E5ek9KVGs1R1FFQkFUaHg0Z1I3T24rSERoMHdmdng0TkduU3BOeDV1YnU3WS9yMDZmajk5OTl4OWVwVnpKdzVFNHNYTDFaYjMxVmJOMjdjQUFBMGJOaFFvLzVpc1JnK1BqNnd0YlZGOSs3ZEFjaEtCQ3hkdWhUZmYvODlEaDA2QkQwOVBYejMzWGRhelNNNk9ob2JOMjdFcUZHanFyd28xNXRtYWFqYVZyYk9LeUdFRUVJSUlZU1FEd2NGWFFraDVEV3VSYStDZzROaGFXbXBzcTI4ZGtVcEtTbllzMmNQd3NQRElSYUxBUUJObXpiRnhJa1R0U3BYTUhqd1lGaFpXY0hMeXd0eGNYR1lPblVxdnYzMlczaDRlRlNwQm1wT1RnNk9IejhPUUZhanRWR2pSdWpUcDArNUdhZkJ3Y0dJajQvSDFLbFRsWTV0Ykd5TVpjdVdZZHEwYVFnSkNVR2ZQbjIwQ2d4blpHVGd5Wk1uT0h2MjdMc1hkRFZRYmNzdEJqSUxBUXVPYllRUVFnZ2hoQkJDM204VWRDV0VrR3BVVkZTRXNMQXdTS1ZTMk5uWllkeTRjZmo0NDQ4cmRScDl0MjdkOE91dnYyTDU4dVhJeU1qQWpoMDdFQm9haWxtelpxRk5tellhalRGbnpod1lHeHNEa0dXc2VubDVJU3NyQytibTVzakl5TUM2ZGVzUUhCeU15Wk1ubzIzYnRwZzJiWnBTNllYNCtIanMyclVMZGV2V3hjQ0JBMVhHZDNCd3dLSkZpMUNyVmkydE0zRmZ2WG9GQUxDM3Q5ZHF2N2VCWW1DVnh3UGthNkxGWjFIUWxSQkNDQ0dFRUVJK1JCUjBKWVNRYWxTdlhqMTgvdm5uc0xLeXd0Q2hROHZOU2kwb0tLaHd2Sll0VzhMSHh3ZGJ0bXpCdVhQbmtKbVpxVlV0MW43OStnR1FCVTkvL2ZWWFBIejRFRVpHUmxpM2JoMktpNHZ4eHg5LzRQNzkrNWczYng3YzNOd3dkZXBVMUs1ZG05My8zMy8vUlhGeE1hWk1tUUk5UFQzT1kzVHUzRm50OFhrOEhpUVNDZWUyRnk5ZUFBRHExNit2OGYxNVd4Z0laWmRDY1duQUZRQmlNNEhXdGRYdlJ3Z2hoQkJDQ0NIay9VUkJWMElJcVlMQ3drSXdEQU5EUTBQRXhNUUFnRXBnbGF1MktjTXdpSXVMZzVXVkZZeU1qQ0NSU0xCLy8zNEFzc0NrcGFXbDJtT2FtWmxoOGVMRitQampqeUVVQ2xVeVErUGo0d0VBK3ZyNlN1MWlzUmgzN3R4QldGZ1l6cDA3QjZsVUNrdExTeXhmdnB6TlN0MjBhUk9PSHo4T0h4OGYvUGZmZjdoeDR3YSsvdnByZlBIRkZ4QUtoWEIzZDBkaVltSzVnZFh5V0ZwYUlqMDlIVGR2M2tTN2R1M1lqTi9rNUdTY1AzOGVBTkNzV2JOS2pWM1R6RVN5b0NzQThIbUFsQUdTY29IMEFzQ0tvK1lySVlRUVFnZ2hoSkQzRndWZENTR2tDdTdjdVlQRml4ZUR4K09CZVozaTJLaFJvd3IzNC9GNFdMQmdBVEl5TWxTMnRXM2JWaVZneWtXeDdtbGdZQ0QrK2VjZkdCa1pJVDA5SFFEZzVPUUVBRGh6NWd5T0hUdUd4NDhmbzdDd0VBREE1L1BSdDI5ZlRKdzRFZWJtNWtyejZ0Ky9QOXpjM0xCNTgyYjgrKysvOFBYMXhkbXpaN0ZseXhiWTI5dGp4b3daRmM1Tm5jNmRPeU0wTkJRTEZpemczTjZ5WlVzNE9EaFVldnlhWkt5UStGdkxXQlp3QllDN3J3RDNCalV6SjBJSUlZUVFRZ2doTllPQ3JvUVFVbzUrL2ZyQnlzcEtiYnVUa3hNYU5HaUFrcElTQUVDREJnMHdlZkpramNadTJMQ2hVdEJWWDE4ZjdkdTN4L2ZmZjYvMVBPdlhyNC9NekV4a1ptWkNJQkNnZWZQbUdEZHVIQURBMmRrWmE5ZXVoVmdzaHIyOVBkemQzZEd2WHovWTJkbXBIYy9Dd2dLZW5wNDRmZm8wZnZ2dE53d2FOQWdpa1FnQTFKWVYwTVNrU1pNZ0VvbHc5KzVkTmdBTUFDS1JDTTdPemhnN2RteWx4NjVwUm1xQ3JvOVNnVmExS051VkVFSUlJWVFRUWo0a1BJWlJyRDczYnZDNHNLNm1wMERlQWNIZGY2anBLWkJxdE9NRzhGMkhtcDVGMVlqRlloUVhGN00xVGsxTVRDcTF3SllpaG1FNHg0aUtpb0t0clMzcTFLbWo5Wmp5aGJiZUZUWDEzTGlWQ0Z4TGtGMXZXd2ZJS3BUVmRBVUFPeE5nUUZOWjJRRkNDQ0dFRUVJSUllODJuZ1lmM2luVGxSQkNhb2hRS0N4M1lhM0tVUGUrMzdwMTYwcVArUzRGWEd1U1lxWnJmZ253VVQzZ1daYXN0bXRpTG5EMUpkQzVYczNOanhCQ0NDR0VFRUxJbThPdjZRa1FRZ2doNzRPeVFWY3pFZEMxZm1uYm5XVFpoUkJDQ0NHRUVFTEkrNCtDcm9RUVFvZ09sQTI2QWtCekc2Q0ZiV243NVJmQStXZUE1SjByN0VNSUlZUVFRblNsb0tDQVhST0NFUEwrb3FBcklZUVFvZ05jUVZjQWNITUFtbG1YM242VUN2eHpEM2lhRHJ6UHNkY2JOMjdnOE9IRDdPMzQrSGprNU9TVXUwOWlZaUs0U3MwL2UvWU1QLy84TTZLam8zVSt6M2RSY25JeXNyS3lhbm9hT3ZQOCtYUE1tREVEbHk5ZjF0bVk2OWF0dy96NTg3WGVMeW9xQ284ZVBkTFpQTjZVZ3djUElqSXlVaWRqcGFXbElTQWdnUE8xcUluVTFGUThmUGl3M0Q2eHNiRklUMCt2Y0t6WTJGajg4ODgveU0zTlZkdkh4OGRIWi9lOXBsMjZkQWtuVHB3b3QwOXdjREF1WExpZzhlOW4zNzU5dUhmdkh1ZTJWNjllWWYvKy9VaElTTkJvTElaaGtKV1ZCYkZZckZILzhtajZIdmJYWDMvaDZ0V3JWVDVlZFdNWUJpOWV2TkM0LzlPblR6VjZEVlRHMWF0WGNmYnNXWjJNZGYzNmRVeWNPQkZwYVdsYTczdi8vbjFzMjdaTjUvY3pKU1VGang4LzV0ejIrUEZqcEtTa2FEeVdMbDRmK2ZuNTJMcDFLNHFLaWpRK0xnQU1IandZbXpadDR0eVdrNU5UNFdzOFBUMWRwKy85NzZyYzNGeU5IL3Y4L0h6Y3ZIbFQ3ZSs4SWlOSGpzVFJvMGRWMmtKQ1F0amIxNjlmeDhpUkl6VjZYeTBvS0NoM3V6YjNqYnk5cUtZcklZUVFvZ01HZWdDUEJ6QU1VdjNEWUFBQUlBQkpSRUZVVUNpVzFYTGw4MlNYangwQk13UGcya3RaMyt3aTRIUXNjRHNaYUdJTk5MUUFUUFNyZjQ2OWUvZXU5TDdPenM3WXNtV0x4djNEdzhOeCt2UnBEQmt5QkdLeEdKNmVuc2pLeXNMVXFWUFJxMWN2bGY0cEtTbVlQSGt5T25ic2lQbno1ME1rRXJIYlFrTkQ4ZSsvLzJMY3VIRWFIejhxS2dxblRwM0N6Smt6d2VmejJXTVVGaFpxUElhRGc0UEdmYlhCTUF3T0hEaFFZVCtSU0lUQmd3ZXJ0SThlUFJxOWV2WEN3b1VMVmJaVjlvTjJqeDQ5Vk5vaUl5TVJFeE5UcWZFQW9ISGp4bkJ4Y2Ftd242bXBLVkpTVXJCbXpScDRlM3VqZHUzYWxUNm0zUDM3OXhFZkg2L1ZQa1ZGUmZEeThvS0JnUUYyN05qQjF0d3VMQ3pVNkVPOHViazV6TXpNMk50VmViMzE2ZE1IOCtiTjA3ai90bTNiTUhEZ1FMUnQyN2JTeDVTN2NPRUNmSHg4WUdWbFZhbjdzRzdkT3R5N2R3OHJWcXpnbkU5aFlTRThQVDFSV0ZpSVhidDJ3Y2pJU08xWS92Nyt1SGp4SWo3OTlGTzFmUUlDQW1Cb2FLajJ2cDg3ZDA1blFaOWh3NGF4MSsvZHU0ZlkyTmdxamRla1NSTTBhOWFNdlgzMDZGSEV4c2Jpczg4KzQreWZuSnlNN2R1M28xMjdkdWpldlh1RjR6OSsvQmgvL2ZVWFB2LzhjN1JzMlZKbGUwUkVCSHg5ZmVIczdJeTZkZXRXT0Y1R1JnWkdqQmlCWmN1V29XdlhyZ0EwRHpiYTJkbXhyNm1JaUFpc1hic1dzMmJONHZ4N29HamZ2bjN3OFBDQXE2dHJoY2ZRbGZUMGREeC8vbHpwT2NYMWZxSjRuL3o5L2VIdjd3OWZYMTlZVzF1cjlGV1VrSkNBdVhQbndzYkdCdDdlM2hBSUJEcWJ1MVFxeFo5Ly9vbWtwQ1MwYTljT0ZoWVdWUnF2UVlNR1NFeE14STRkTy9Eamp6OXF0VzlBUUFCdTM3Nk5NV1BHVkdrT1pmM3p6ejhJRGc1R2VIaTR5clpwMDZiQnc4TURVNmRPclhBY1hiMCtMbHk0Z09EZ1lMeDgrUkkvLy94emxYK2Z5Y25KbUQxN05ycDA2WUlaTTJhbzdlZmo0NFB3OEhDMGJ0MGFiZHEwcWZKaXZKb3FHM1NzRERNek03aTd1d01Bbmp4NVV1R1g2djM2OVZPN3pjUERRK1BmK2ErLy9vcUxGeS9Dd2NFQjI3WnRVL3BmVXhPcHFha3FnZExVMUZUazUrZXp0NHVLaXBDYW1zb3VsS3lPVkNyRi8vNzNQNHdiTjQ3ei9pVWtKR0RLbENrWU5HZ1FKa3lZb05VOHlkdUZncTZFRUVLSUR2QUFHQXBMczF6elM1UURxZTNxQUxXTmdVdnhRTnJyLzlkUzgyV1hTL0dBclRGUXh4aXdOSHg5TVFEMGRmYzVEQURnNit2TDJaNlZsWVhaczJkajVzeVphTk9tRFdjZmZmM0tSNFdGUWlIV3JsMkxOV3ZXWU0yYU5ZaVBqOGMzMzN5ajFNZlcxaFpmZmZVVmZIMTlrWlNVaEJVclZzREt5Z3I1K2ZrNGVmSWtPblhxaEhyMU5GK0pMRFkyRnFHaG9UQTFOV1gvV1YyN2RpMXUzYnFsOFJoY0graDBRU3FWWXNlT0hSWDJNek16NHd5NmxtZjE2dFdWbWhOWDBQWDgrZk5WK25EbDRlR2hVZERWMHRJUzgrYk53NUlsUzNEejVzMXlQMXhWSjVGSWhNbVRKMlBGaWhVNGNPQUF2dnJxS3dDeUFQNmlSWXNxM1ArYmI3N0IxMTkvemQ0T0NBaFEyM2ZFaUJFWU8zWXMrdmZ2cjNZdU5XWGd3SUVJRGc2R2o0OFB1blhyQmtORFE2MzJuejkvUG1iUG5vMGxTNVpnNWNxVktzSFFuVHQzSWlrcENVdVhMaTAzNEpxWW1Jano1OC9qeXkrL2hLV2xaYVh1Q3dBRUJRVlZtSG1yS2NXZzYvbno1eEVjSEZ5bDhVYU5HcVVVZEUxTVRDejN5NTUvL3ZrSERNTm8vQUU4TEN3TVBCNFBRNFlNNGR3ZUVSRUJhMnZyS2dYckN3c0xOZnBDYk9mT25YQjBkQVFBZE96WUVTMWF0TUNhTldzUUd4dUw4ZVBIdjdHQWtTYU9IVHVHL2Z2M1k4MmFOZXg3R05kOTlQWDFoYTJ0TFJpR3dhQkJneEFSRVlIang0L2o4ODgvQndETzEwNStmajZXTDErT3ZMdzg5T3ZYRCtmT25lT2NRNk5HamRqSFN4dDhQaC9qeDQvSDRzV0xzWHYzYnN5Y09iUENmZmJ1M1l0ZHUzYVYyK2ZNbVRNNGMrYU0ydTFsMy8rZVAzK09TNWN1WWV6WXNUQXhNUUVneTFyZXQyK2ZSdmRqeElnUjFSNW8wdFhybzIvZnZyaDY5U29pSWlLd2RldldjZ09sbXFoVnF4WmF0bXlKa0pBUUNBUUN6bURpalJzM0VCNGVqbzRkTytMNjllczRlUEFnKzd5cmJwczNiNjd5R0U1T1RtelE5ZEtsUzlpelowKzUvZVgvRjBna0VrZ2tra3I5VDdwNzkyNWN2SGdSdlh2M3h0bXpaN0Y2OVdvc1hicTAzQ0I1WEZ5Y1NsdDZlcnBLZTBaR0J0djI2dFVyQU1ETGx5K1ZBcTkxNjlaVm1uZFVWQlF5TXpQUnFsVXJ0VjhTT3pnNElDZ29DSzZ1cmtwL0I2MnRyY3Y5KzBuZUxoUjBKWVFRUW5URVNFOTkwQlVBNnBvQ3c1b0RqOUtBbTRsQWJuSHB0cFE4MlVXUmtBL284UUU5UWVuUHVxWkF4NG9Ua3BSa1pXVWhPenRiK3p1a29MaTRHRmxaV1RBM053ZUFjay8zQmNDZWZpcnZKeEtKc0hUcFVnUUdCcUpuejU1c3UwQWdZRCtZamh3NUVtWm1adGk4ZVROV3JWcUY5ZXZYNC9EaHc4ak56Y1hWcTFjcnpMcHIzYm8xTm16WUFFQjIydDYxYTljUUdCaUlWcTFhb1hQbnp2ajExMThCeUxJU2J0NjhpVjY5ZXJIL2JPZms1R0QvL3YwNGZQZ3c2dGF0aTdGangxYm1ZZEtJUUNDb01LQTdidHk0U3BjUUdETm1EUDczdi85cDFQZnZ2Lzh1OThPT25wNGVRa05EVmRxM2J0MnFOdE1JNE03eWpJaUl3SW9WSzhxZHo0WU5HOWpmWVZsbGozWHAwaVZJcFZMT3Z2Sk1sSXNYTDZvOWxqeFRUNUc3dXp0bXo1NE5OemMzbFcxLy9QRUhtalp0eWptVzR2MlZTQ1JxTXhVVjdkNjlHN3QzN3k2M3o3Rmp4OWdQYVJVOUgrU3ZVUzRpa1FnR0JnWVZ6Z21RZlVreVljSUUvUHp6ejlpL2Y3OUdBVFdKUklMVHAwK3p0M3YyN0FrL1B6K0VoNGV6SDBBQldlbUNrSkFRdEd6Wmt2MUNCUURhdDI4UEd4c2JwVEg5L1B4Z2JHeU1FU05Hc0czcTNnTjI3ZHJGR1RRNmR1eFloUm42VjY1Y3daSWxTekJ6NWt3TUhEaXd3dnZLZFF3dW5wNmVpSXlNeE45Ly84MitiNWFsK0dGZkxCWWpJU0VCSFR0MjVPeWJscGFHNDhlUG8zZnYzbWpjdURFQTRQang0d2dMQzhPNmRldllqRXQ1T3lBTGxObloyU0V5TXBJOUJkblIwUkhObXpkSGZIdzhIang0Z0diTm1uRm0zdGV1WFJ2dTd1N0l5OHRqTTRYbHo2KzB0RFEyU0NEUDZwd3padzduRnliWHJsMVQrZExDeU1nSXExYXR3aSsvL0lLQWdBQllXRmpnODg4L1IxNWVuc3IrQUZCU1VzTDVOOGZZMkxoYWdyV2pSNC9HdzRjUHNXelpNdnorKys5c2xxTmk0RmorWEJ3eVpJalMrMUIwZERUN3VpNzdubFZTVWdKUFQwLzJESUx5em5nWVAzNjgycURyN2R1M3k1Mi9TQ1NDbzZNamJHeHN5dTFyWUdDZ0ZQUXYrOFZzVWxJUzlQWDFZV1ZsVmU3eHVONGovUHo4WUdGaG9mUkZoZHo0OGVQWjY1R1JrYmh4NDRaUzI1OS8vc2xlTCsvdnZycHR3Y0hCbkYrSWJOKytIWTBhTmRMcDYwTnU3dHk1aUk2T1JraElDTnEyYmF0UkpybzZQQjRQQ3hZc1FHNXVMb0tEZzJGZ1lLRDBHQ2NsSmNITHl3dE5talRCeXBVcnNYbnpadXpjdVJNTkd6WkUrL2J0SzMxY1RaWDMvMHRHUmdaV3JWcUZaOCtlWWVYS2xVclByOHFNVy9aL2xMLysrZ3NCQVFGYWZ5a2VFaElDUHo4L0RCZ3dBTE5teldML1gxeTFhaFYrL1BGSDZPbnBjZTQzY2VKRWxiWURCdzZvUENjT0hqeUlnd2NQS3JYOTlOTlBTcmZsenorNTgrZlB3OEhCQVE0T0RoWCtmenQzN2x5bDI0c1dMZUw4c3B5OG5Tam9TZ2doaE9pSXVycXVpbmc4d05rR2FHWURKT1lBVDlLQjJBeWdtT01zSkxGVWRpbFFLSitYbEFzNFdnQTJXbnpCZmZqdzRRcXpDSUNLc3hkR2pScUZiNy85Rm9Bc2kxRVRYUDM4L2YzWjZ5NHVMbGkvZmoxN2U4Q0FBVEExTlVXVEprMlFsWldGZ0lBQXRHalJBajE3OWl6M09ILy8vYmRTMEFFQVpzK2VqWWtUSjJMZHVuWFlzMmNQRzl4OThPQUJmSHg4c0hmdlhvd2FOUXFwcWFrSURBeUVsWlVWNXM2ZGl4NDllcnhWV1Zmdm15KysrRUtqVTVubHpwOC96MW16YnRteVpXcURyb3A5MUZIODBGYjJBOC9HalJ0aGFXbUp3TUJBamVkWjFxUkprOVErYnl2S2REMS8vankyYnQycTFEWjgrUEJ5ajNmeTVFazJpRm5XNE1HRHk4Mis4dmYzeDdWcjE5alhZcmR1M2VEazVJU0RCdzlpMEtCQnNMVzFWYnN2SUF2NHJsMjdWdU01M2J0M1Q2bW0zdXJWcTVXQ3JuRnhjVGgxNmhRbVQ1NE1ZMk5qM0w5L0g5YlcxcHhaZTVzM2IwYVhMbDA0VHo4dis1N0FKU29xQ2p3ZWp6UFFyZ211akN2RkwzWXFldXllUFh1RysvZnZJenM3R3hLSkJKbVptV3hRQ0NqTjhOcTllemVFUXFGU2NNck96ZzczN3QxRFVGQ1FVbkJhOFl1TDNOeGNwZHNlSGg1bzNydzVHeXgrOU9nUlp4MWpWMWRYdUx1NzQrTEZpeXEvVzhWQXRqeHpNVDA5blROYkt6VTFsZk4rQzRWQ0xGcTBDSzFhdGNLQUFRT1FuWjJ0OWpsKzlPaFJ6cXo3QXdjT3FBMW9WNFU4NkxWOCtYSVVGNWQrT3lvdlZhUEl6ODhQRHg0OFFQUG16ZG0yaHc4ZnFueEJVMVJVaEpVclZ5SXlNaExqeG8zRHlKRWpWY2FLaTR2RDdObXpVYXRXclhLRE1ELzg4SU5HOTZPaTdGVkhSMGZzM0xrVFZsWldjSEp5VXNteVhydDJMZExUMDdGcjE2NXlYMHRPVGs1S2dkbm82R2ljTzNjTzMzLy9QUXdORGZIdzRVT2xMRDM1V1FTQTdBdWJHemR1S0xVcEJsMm5USm1pY3J4Ly8vMFhVVkZSbk51MmJkdUcxcTFibzF1M2JpcmI1Tzh4dW54OXlCa1pHZUhISDM5RVdGZ1lPbmZ1ak5UVVZJU0ZoYW5zVjFaTVRBejI3dDNMM3BabkN3dUZRaXhac2dRLy9mUVRPblhxeEc1UFNVbkJnZ1VMQUFCTGxpeUJRQ0RBdEduVEVCc2JDMDlQVC96ODg4OW8xNjVkaGNldERyZHUzY0thTld1UW5wNk9wazJid3NIQkFYNStmaGc2ZENpYjdheUpMVnUyNEtPUFB0SlpTWkdnb0NCNGUzdWphOWV1K1A3Nzd3SEkzbGN6TXpQaDYrdUx6TXhNTEZteWhQUExoVC8rK0VQcHRyeDhoV0xKbTJuVHBtSElrQ0hvMDZjUEFPRE9uVHZ3OXZiRzBxVkxsY29sS1o2dFZWaFlpTk9uVHl1OWJ5OWN1TERDY2l0QTFVb1hrWnBCUVZkQ0NDRkVSelFKdXNyeElNdGFyV3NLZEhNQVVndUF0TmZsQnRMeWdZeENXY0MxTEpHdzh2VmYxV1VHcEtlblk4U0lFVml4WWdVNmQrN00yYWZzUDNrVm5XNGRFaEtDdTNmdlZ0aFAva0VzSlNXRkRVN0lQOGlzVzdjT0JRVUZtRDE3Tmh3ZEhaR1ptUW1CUUFCVFUxT1ZjUUlEQTFVK0ZGcFpXV0hldkhrd05UV0ZvYUVobTdIbDZPaUkxYXRYSXlRa0JCczNib1JFSWtISGpoMHhhZElrQ0FRQ3RqNWh2WHIxdEFxK01nenpWZ1JyOSt6Wm8xR1F2YXhuejU2aGZ2MzYxWDRmM056YzBLcFZLNDM3UDMvK25EUG82dTN0clhhZm4zNzZDVWxKU2RpNWM2ZEd4eWdiek51N2QyK1Znem5HeHNZWVBYcTBTcnM4YzlqSXlBaFdWbGFjZ2RkWnMyWnhqdG1tVFJ0ODhza25TbTJGaFlYdzl2WkdodzRkT0FNTm1wd0tHaDhmanp0MzdyQzNlVHdlUm8wYWhaVXJWOExQencrelo4OEdJSHVPWjJkbnEzMXNwa3lad3BuWjFydDNiODdUaFI4L2ZveHAwNmFwOVAvamp6OWdiMitQd1lNSFF5d1dZODJhTmVEeGVQanJyNzlVQWwrYk4yOUdzMmJOS3BXbENnQTNiOTZFaTR0TGhkbDhGZUg2SUJ3ZUhxNzJmVmZlSGhrWmlkOS8vNTF0UDN2MnJGSnQ1bjc5K3VIcDA2Y0lDd3ZEaEFrVGxPYlp0bTFidUxxNll1L2V2ZWpkdTdmU3RvRURCNnFVY1pFSE5YTnpjeEVhR29ydTNidGo4ZUxGS25NYk1tUUltL25WcDA4Zk5wamc1K2VIM2J0M0s5VjBsV2VWcThzMjVwS2FtZ29iR3h1bFU3dU5qWTA1LzE2c1hyMGFycTZ1bkhWOWpZMk5OVHBlWlppWm1iRmZRc2hQRWVZS3VzYkd4bUxGaWhYc1k1S1RrNE4xNjlaaDl1elpiTUFsT3pzYlM1Y3V4ZjM3OXpGcDBpVE80SEp5Y2pJV0xseUlwazJid3RQVHM5eFRoemR1M0tqUzV1L3ZqeXRYcnJCMXFUVmhZR0FBaVVRQ056YzN1TG01S1dYS1g3bHlCUThlUE1DTUdUUFVaaURMeWM4aWtVZ2s0UFA1MkxwMUt4bzBhSUQrL2Z0RExCYkR5OHNMQUpTQ2xKcmllajlKU2twQ1ZGUVU1N1p0MjdhaGNlUEduTnNVNmVyMW9jaloyUm5PenM0QVpQL1RhUEo2aUk2T1ZxcG5xbGlpd2RqWVdDa2dIQjBkamFWTGx5SXZMdzlyMXF4aHY3d1VpVVJZdVhJbDVzeVpnMFdMRnVHNzc3N0QwS0ZEMzlqL0k3bTV1ZGkrZlR2Q3dzTGc3dTRPZ1VDQXMyZlBJakl5RXZ2MzcwZFFVQkJHalJvRkR3K1BDcjhJWXhnR0lTRWhzTFMwckhMUVZTS1JZT3ZXclFnSkNVSFBuajB4Zi81OHBkZnd5SkVqWVdCZ2dHM2J0bUh5NU1tWU5XdVd5cGR2WEdlMzJOcmFxclRiMk5pd2JmSWE4STZPam1yTHhadytmUnI1K2ZsSzcydUtaeFdROXdzRlhRa2hoQkFkMFNib3FrakFsOVY3clYzbTg2T1VBVW9rUUxIMDlVOEpZR0VBR0ZUaHI3ZTN0N2RLNXBsaVlJcHJlMUJRa01vNDh0T2Fuang1QWtkSFI1VVBJRmV1WE1IZHUzZlJwVXNYemcrQXljbko3QWZTbUpnWXpKZ3hBNzE3OThhVUtWTWdFb2x3K2ZKbGhJV0Z3Y1BEZ3ozRmN2ZnUzUWdMQzRPUGo0OUtwcVJVS3VXc3k2VVlSSTZJaUZCNzZ2cjE2OWR4L2ZwMXBiYVFrQkNONjFsNmVucmkxcTFiV0xWcUZWcTNicTNSUHNPR0RVTk9UbzdhN1lxTE1tbWplL2Z1R3AvYWVPSENCVnk0Y0FFQXNIejVjalJ0MmxScGdTNnBWTXFacWZqOCtYTUFVSnRaK1NhVVYrOVEvbnpVdENhaVlzRHU5dTNiU0UxTnhhUkpreW8xTHo2ZmorKysrdzdPenM2Y3BSbks0dW9URXhPRGI3NzVSdVVEYW9NR0RWU0NpL0h4OGZEMjlrYTdkdTA0QTQvcWdxNFJFUkhJeTh0RDM3NTlPYmU3dTd0ajlPalJHRFJvRUFEWmgyRjVscEEyaStwcDY5aXhZNGlNak1UYXRXdkI1L01SRkJTRXhNUkVyRml4QXVmUG44ZnExYXV4Yjk4K3RSbWtCdzhleExadDIzRGl4QW4yUFVHVHpLQ0srbWh5T3V2dzRjUFZaaS9MaFlhR0twMmEycTlmUDN6eXlTZnc5L2ZId1lNSHNYZnZYdWpwNldIWHJsMDRmZm8waW91THNYNzlldFN2WHg4ZUhoN0l6ODlIWGw0ZTh2THlrSitmanpadDJ1RHExYXZ3OWZWVnlvRFUwOU5UR3h3UERBeEVZV0VoUm8wYXhmbStLWkZJVko1N0JRVUZPSFRvRUFDd1djcUtKVG8wTFMrUW5KeU15Wk1ubzB1WExwZzVjeVpidjFnb0ZIS2VMcnQ2OVdyWTI5dlg2S20wOG14WCtaa2VpbHhkWGRHK2ZYdXNYNzhlTGk0dThQWDFoYW1wS2ZzZUhCVVZCUzh2THpZUTQrM3RYZTRYUm1scGFTbzFSc3MrOTdpK3RKTC92dHEzYjg4WkhGYm53WU1IN091YXk1WXRXelIrdmYvMjIyOTQrdlFwb3FLaXNHN2RPdkI0UEJ3NmRBZ0pDUWxZdG13WkhqOStyUEc4eWlNVUN0V2VEcTRwWGI4K3ltcmV2SG1GN3htOWUvZldhTkZFaG1GdzhPQkIvUG5ubnpBME5NVGF0V3RWZ243bTV1Yll1SEVqbGl4WmdxMWJ0K0xDaFF1WU1tVUttalJwVXU3WVZWRlNVb0lqUjQ1ZzM3NTlLQ3dzeFBUcDB6Rmt5QkQyYjQ2Ym14dDhmWDNoN2UyTkhUdDI0TWlSSTVnMGFSSm5hWit5cWhvd1RraElnSmVYRng0K2ZJakJnd2RqK3ZUcG5HTjZlSGlnWHIxNldMTm1EVHc5UGZIUlJ4OWgvUGp4YU5pd0llZTRYTC9Uc20xZHUzWXQ5M2N2Rm92Wk03NXExYXJGdG12eldpUHZGZ3E2RWtJSUlUcGlxUEJYdFZDc3ZwK20rRHhaWm10Vmw5UVpNbVFJKzRGMTBxUkpLc0VreFcvV3ViWURzbHB2WllPQXljbkptRGx6Smx4ZFhiRjA2VkxPRDNxSER4OVdPbjFLUGxad2NEQisrdWtudUxxNnd0SFJFWU1HRFVKUVVCQWVQSGlBWmN1V3dkallHQjA2ZEdEcm1HVm5aeU04UEJ4dDJyVGhQRFZkTEJhekg0Sk9uanlwbExIenhSZGZLUFZWL0dmNCtQSGoyTEJoZzFLYmZJRUZiVHg0OEFBRkJRV0lpWW5SS09pYW5KeU1uSndjZE9qUWdUT2JZLy8rL1JXZU9xOU9nd1lOTkE1UUdCb2F3dHpjSFBuNStYang0b1hLNmZBU2lZVHp0SEc1OHJhOWk4UmlNYlp1M1lxV0xWdmk0NDgvVnRyR2xaSEpoY2Zqc2M4NXJvQm1XRmdZakkyTjJhQ0J1ajVPVGs0YUhVOStTcmU5dmIxRy9lV09IRG1DK1BoNHRRdVg4WGc4cGRyR1BCNFBMaTR1Q0F3TXhPWC9zM2ZmWVUyZGJ4L0F2eUhzUFdVajR0NExyYU51clVJZE9HdlZXdXNzMWxIcndrVVZCZmRBUmF6Z3RyZ1YvV0d0S05wcVVZYTRMYmdRQVZGa3lTWVFrdmVQdk9jMElSdUNhSHQvcm92clNrNU9ucHlFbkpOejd1ZCs3aWNtUm1aV2ZIQndNSUtEZzJXMmQvejRjWVdUaXpIKyt1c3ZBTUNTSlV2WTJ0QzlldlZDbHk1ZEpESkExZFd4WTBkMDdOaVJ2Zi9nd1FQRXhNUmcrdlRwN0xKNzkrNGhMaTVPWWxsQ1FnSVNFaEpVZWcwek16T0ZFMkV4NjRqVDFkV0ZycTR1TWpJeTRPTGl3ZzZCTGk0dWhvMk5EZGF2WDQ5bno1NUJXMXNibnA2ZUVBcUZVbTF5dVZ4RVJrWmkxS2hSU2pzYUtpb3FjUFBtVGZUcDA0ZXREVnRWWldXbFZGRHIrUEhqcUtnUTlTYkd4OGZqMUtsVG1ENTlPcjc4OGtzQXFwY1hzTEd4UWI5Ky9YRHUzRGtrSnlmRHo4OVBJdkJRMTNKemN5VXlPNTJjbk5pYTZKczJiV0t6aVpuZnBxeXNMSXdZTVFMWHIxOUhXVmtaM056Y1lHTmpnOXpjWEppYW1pSTJOaGFscGFWbzE2NGQ3dDI3SjlHcHhkaXdZUU02ZCs0c2xjVis0OFlOaFhXcHhiMTkreFlHQmdacUJWd0JVU2FmZUNkQVdWa1o1cytmajhhTkc4dk11SC82OUNtV0wxK09FU05HU0pRRUFBQmpZMk1jT25RSUFMQjQ4V0kyUTdoNzkrN28zcjE3dFlLdVFxR1FIWDNDOFBEd2dJZUhoOHp2RzFPWFZ2d3hSMGRIbFQ4WGRmZVBHVE5tc0RWNkFWRUhudmpJQ1lGQWdOTFNVcFd6c24vNTVSZUovOGU0Y2VNd2RPaFFuRGh4QWk0dUx2RDE5WlZibnNmVTFCU2JObTFDY0hBd0xseTRnSnljbkZvSnV2SjRQRVJHUnVMWXNXTjQ5KzRkMnJScGcvbno1OHZjTGx0YlcvajYraUkrUGg0N2R1ekF5cFVyMGFsVEo4eWFOVXZtK29xeXlsVlJVVkdCMDZkUDQ4aVJJeEFJQk9qWXNTTWNIUjJWVG5vNGNPQkFwS1dsSVNZbUJuRnhjZmpzczg4d2N1UkkzTDE3VitYSjN4UVJIK254KysrLzQrM2J0MUxyL1BqamoxTG5IYkpzMmJMbG96cG1FdVVvNkVvSUlZUm9pRUUxTTExcm01bVpHWHVoSHhnWUtGVWJUendRSXV2eHk1Y3Z5d3drMk5yYTRxdXZ2c0tSSTBjUUdCaklEa0VXZCtMRUNRd1pNb1FkS25ucTFDa2NQWG9VVGs1T2JDYUJscFlXdnYvK2U3aTR1R0Q3OXUwSUNRbUJyNjh2MXExYng3WnordlJwbEplWHk4dzBBaVF6VDA2ZVBDa3hzMnpWb0t2NHhSZ1RjQlpmbHBPVEkvTTFGRm0vZmoxZXZIZ2hkZEVzRDNQeE9XREFBSmsxdkl5TWpNRGo4ZFRlRGtORFF5UWtKR0Q0OE9FcVpjcDI2ZElGYmR1MnhkR2pSeUVVQ3FVbThkSFIwV0d6MjhUdDJiTUg1ODZka3p1SkVCT0krZFFjT0hBQXljbkpDQWtKd2ErLy9nbzdPenQyMy9IMTlaVWIwS282a1l4UUtFUnhjYkhNTEhFQUNBOFB4L256NS9IdHQ5OWkvZnIxTlpvOS91N2R1d0JVcTEvS0VBZ0VlUHIwcWRyRE4wZU5Hc1hXaUpZVmRQMzY2NjlsWm94T25qd1pucDZlVXNPcVUxSlM0T2ZuSjdITTI5c2J1Ym01TURFeHdiWnQyNUNSa1lGWnMyYXB0WjJ5dEdqUlF1cFlFQk1USTdHc3NySVNjWEZ4RXN0S1MwdFZEcnJ1M2J0WG9oNmxPcDQrZlNwUnUvSHQyN2R3Y0hCQTU4NmRJUkFJNE9MaUFnc0xDMWhZV01ETXpBem01dVl3TlRXRmlZa0pYcjkramVuVHArUHc0Y05TazdkVXBhT2pnNUNRRUx4NTh3YSt2cjZZTVdPR1JNQmVLQlJDS0JSS0JGMlRrNU54L1BoeFRKdzRFZnYyN2NPa1NaUHcrdlZyN05temh4MU9yV3A1QVMwdExjeWFOUXQyZG5iWXMyY1AxcXhaZyszYnQ2djVhZFdldlh2M1NtVHduejE3bHAwTXp0WFZsVDBlaElTRXdON2VYcUxUUXZ4NSsvZnZoNCtQRDZaTW1ZSmh3NGJoNHNXTHVIZnZudFR4dnJTMEZBS0JBQjA2ZEpCNjdQWHIxeW9GWGN2S3l2RHExU3Z3K1h5VnNyckZhK0Z5dVZ5SmpvRGc0R0JrWm1haVFZTUdpSTJOaGJ1N094dG9mdno0TWRhdlg0OG1UWnJndSsrK2sxblBlUHIwNlJnOWVqVE16YzJ4ZGV0V3BLZW5LOHlrVmFhaW9rS2x5ZndVQ1E4UFZ6bm9xZTcrTVdiTUdMYVR0MnFIazBBZ3dMeDU4NkN2cjgrV1NGR21XN2R1YkJZLzA1NlZsUlUyYk5nQWUzdDdIRGh3QU9IaDRUSkhTRHgrL0JoNWVYbVlPM2N1aGc4ZkRoY1hGNVhlc3pvdVhyeUlQWHYyb0tpb0NMYTJ0bGkrZkxsS2djSk9uVG9oSkNRRSsvZnZ4NWt6WnpCOStuUXNXYkpFS3V1VjZkaXBiaWJ6enAwNzhkdHZ2OEhWMVJXTEZpM0M5dTNiNVhZRVZuWDU4bVZFUjBjakpDUUVNVEV4Nk5xMUsvdVlzbXhrUmNRN3AvUHo4N0YvLzM1WVdGZ2dMeTlQWWoxOWZYMlZhdC82K3ZwV2UxdEkzZmdrZzY3NlhCMlVWWDVFVjdQa282UFByZG1RRTBJSXFRN3hvR3VwQmpKZGE4UE1tVE1sc3JnQVVUMndmZnYyd2NiR0JoMDdkcFI2WEpHSkV5ZmkxYXRYK08yMzMrRGs1Q1FWMUNncUtzS2VQWHZ3NDQ4L0lpd3NEUHYzNzRlYm14dldyVnNuTWJFR0FIaDZlc0xKeVVrcXV5US9QeC9oNGVIbzJiTW5IQndjNE9QakEzZDNkNGtBam5qUWxTbVhVSFhXVzRhc0M3aWFYdFExYU5CQTduQTBXWjQ5ZXdZQWNqTnA1QTM1Vm1ibzBLRTRkdXdZUm80Y3FmWnorL2J0eXdaUUFORm5LaFFLWlY1WU0xa29zaDVUNXViTm14SkJjV1Zldm53cGNiK3NyQXhYcmx4UitCeG1wbk5aays5VXhRekovK09QUDlpSnMweE1USEQ4K0hGODk5MTNiRURDMXRaV2FSWWpJenM3RytQR2paUDUyT1hMbC9IKy9Yc2NQSGdRQlFVRk1pL21QRHc4OE5OUFB5bDluYUtpSWx5NWNnVmFXbHJ3OC9QRC9QbnpWWnFJNCtuVHB5Z3BLVkc1RkFiRHdzSUNucDZlT0h2MkxPTGk0cVNDdHVibTVuSS9JeE1URTZuSG1IcWc0bHhjWE9EaTRvS3JWNjhpS1NrSlM1Y3VoYm01dVZyYithRlV6Y2FxVG5rQlFOVDVrNTJkalJZdFdnQVFCWFpTVWxJd2JOZ3dEQnc0VU9ueHdOWFZGU05IanBUNGZ4WVVGTWpkend3TURHQnNiSXhIang3QjE5Y1hPM2JzWUR2R21PeGlKdWhSVWxLQ2dJQUFOR3ZXREFNSERtUXpDY2VNR1lQT25UdXpaV0pVTFMvQUdEVnFGR3hzYk9EbTVnYUJRS0N3Rk1mTGx5L2w3c3ZWcmVVcno4S0ZDN0Z3NFVLSjdXYU9RVGs1T1d6V0s1ZkxCWi9QeC9uejU5bm5NaFBXTVlGUFhWMWRjRGdjaFpPcHZYbnpCb0Q4M3dKVnZIanhBbncrSHpZMk5nb251VHgzN2h3eU16TVZCaURuekptRGJ0MjZJVFkyRm52MjdNSEdqUnZoNXVZR2UzdDczTHAxQzIzYXRNSFBQLzhzOTlqUC9CWXkrNitQajQ5VXZXUlpnV0Y1d1dJZEhSMlpJMCtXTGwyS0RoMDZLSnhnOE1LRkM0aU9qcFpaSmtoVCs0ZjQ4YlpxY0U5TFN3czlldlJnczFlcm5oL0owcnAxYTNZL0ZtK3ZmdjM2N09zemdVbUdVQ2pFNmRPbnNYZnZYcGlhbXFKRGh3NjFFbkFGUktVdExDd3NNSG55WkhoNGVLalYyYWVucDRmdnYvOGUzYnQzeC83OSsyV1d5V0JLZWFoYWw3aXF5Wk1ubzE2OWV2anFxNitncmEydDluRDk3dDI3bzB1WExvaU5qVVczYnQyd2YvOStBR0RyV3NzeVlNQUFEQjgrSERObnpwVDV1SGpRbFprMDdldXZ2MllueTJSR05XbHBhU0V0TFUzbDgxRlZTdDZRajhNbkdYUzEwemRIU25GV1hXOEcrWWpaNlgrY0orZUVrSDgzOGZJQ3BSOVIzNkNzSVhpeU1EWG5GTEcxdFpXNDJPSndPRml3WUFIUzA5Tmwxa2Z6OVBSZ3kyRTBBQUFnQUVsRVFWVEVoUXNYOFA3OWUwUkhSNk4xNjlidzgvT1QyNXZmcGswYnFXV0hEaDFDUlVVRnBrNmRDbU5qWTVTVmxlSFhYMy9Gd0lFRDJVbTFWS214eHFpTjhnTHFZb0t1MGRIUnVIWHJsdHoxaGc0ZHFuQkNsYXFtVEptQ0hqMTY0UFhyMTByTEUwUkhSOFBPemc1Tm1qU1JHZXl1ckt4azZ5MXFBbk9oZVBMa3lScTFVMWhZcU5Ma1VJQnFrMGdOSGp3WWNYRngyTGh4SXh0SVdiZHVIWm8yYllyaHc0ZEwxZnBWaDNoZFlPWmlxcnk4SEg1K2ZpZ29LRUQ5K3ZXeGN1VktXRmxaQVJBRjN4WXVYS2hTelR0QVZFT3hxS2dJeTVjdng2MWJ0N0J1M1Rxa3A2ZExsQVdRaGNtT2xiVy9LVE5peEFpRWg0Zmo2TkdqVWtIWHBLUWt1WFYrWDc1OEtmV1lyQ0dXQVBEdTNUdnMyTEVEUFh2MnJOTmFub3BVVkZSSVpXTlZwN3dBQVB6OTk5OEEvdmwvdkh6NUVxV2xwV3duaUNyRHNrZVBIaTBSM0lxS2lrSlVWSlRjOWV2VnE0ZEZpeFpoeFlvVjJMaHhJMzcrK1djQS93U1ZtT1A4eVpNbmtaV1ZoVFZyMWtpMTRlcnF5Z2JPVlMwdklJN0prQ3N2TDFlNHI5NjdkMC9tWkhxQTVvT3Vzang4K0JBMk5qWlNwWGRrVFQ2cG82T2pjaTF3UUZTYXh0VFVGTTJiTjYvMjlqSDdVWk1tVFJRRzlxNWN1UUk5UFQyRnY1V0dob1pvMXF3Wk9Cd09EQTBOOGZ2dnZ5TTVPUm52M3IyRFFDQkFZbUlpQWdJQzRPN3VqazZkT3NuOHZtZGxaV0hIamgzbzBhT0h6RTRnOGVIM2NYRnh1SFhybHNReThlOENoOE9SeUFBWFoyMXRMZmN4UUZTZVFWOWZYK1pRZFUzdEg4cU1IRGtTTjI3Y3dQNzkrOUdwVXllVjY0eXJLakV4RWJ0MjdVSlNVaEphdDI2TnhZc1hxM1hPb0M1bloyZTI0eVV6TTFQbU9tUEhqc1hZc1dQbFB0NjZkV3U1OWZYTHlzb0FRSzE5U0p5Wm1abkVaR1RWd2VWeTJRbTFXclpzeVhaa3lIcy9nS2h6U3RialJrWkdHRDU4T0J0Z2J0Q2dBV2JObWlWeGZpYnJPN1Z2M3o2OGVmTUd5NVl0azN1YmZEbyt5YUJyWjZ0R0ZIUWxDblcycW41dk1mazBhR3NCRlFKQXAzb2xmOGkvVkYxL0p3dy8wa3pYbW1aeGl0dStmYnZVeGFHaG9TR0NnNFBCNVhKUlZGU0VYMy85RlgvKytTY0FVUkR3MXExYmlJNk9SdmZ1M2JGczJUS0Z3OFkyYjk2TXZuMzdvbjM3OWdCRXMvVkdSRVJnekpneHNMT3pBd0JNbXpZTlAvNzRJNDRjT1FKdmIyOEFvZ0NJT2hrWGRZMEp1akpaRlBKVUo2RFFwRWtUbVRQdVZyVnUzVG9NSGp4WWJrbUUwdEpTYUdscDRmcjE2MUtQWldSa0FJRE14K1Joc2s5RFEwUFpyQjFWN05xMVM2SWVtN1cxdFZTbUlDTXNMQXhuenB6QjU1OS9Mck1lb1N4djNyekJ6ei8vREZ0YlcvVHUzUnUvL3Zvcjd0MjdoN2x6NTlaNE1vL2k0bUsyUmwxSlNRa0FVZFpMVmxZV05tellnQjA3ZG1EKy9Qbnc5dmFHbzZNajFxeFpnMTY5ZXVHenp6NVQySzVBSUVCUVVCQ3VYYnVHUG4zNm9GZXZYdWpac3llTWpJeHc1TWdSWkdabVl2NzgrVEluZ1FGRUU5MVpXVmxWS3dCZ1oyZUh6ejc3RERFeE1YajgrREZhdG16SlBuYnQyalc1ZFZmajR1SVFGeGVudEgwZWo0ZlZxMWVEeStYQ3k4c0wwZEhSU0U5UHgvdjM3OW52ZGRVc1lsV0h0bXRTV1ZtWlZEWldkY3NMUEh6NEVOcmEydXozTFQ0K0hscGFXbXdRVnBWNndwTW1UWklJTnZUczJWTXE2N0ZxQ1pndVhicGc2TkNoT0gvK1BNTER3K0hsNVNVMXZMZC8vLzVvM3J3NTdPenNGTTZzWFozL1FVeE1ES3l0cmRHb1VTT3BySzA3ZCs1ZzhlTEY2TnUzTDVZc1dhSld1NXBVWGw2T3VMZzREQm8wQ0dmT25NRytmZnZnN095TUNSTW1BQkFGR01VREtBVUZCV3p3aGNrQ0ZpY3ZvMU5lYldWVk1FSDdoZzBiS2x5dnVMaVk3YWdVOSt6Wk00U0hoK1AxNjlkNDllb1ZlNnkydHJaR256NTkwTHQzYjdSdjN4NFpHUm1Jam83R3paczNzWHYzYmdRSEI4UE96ZzZ6WnMxaWoxbmw1ZVhzL2p0eTVFamN1blVMcWFtcEVoMnQ0cjlyK2ZuNXVIWHJsc1F5VlR2VmxDa3VMcGFiMWF1cC9VTVpEb2VEZWZQbXdkdmJtejNteXpzdXF5TXBLUW5IamgxRGRIUTBURTFOOGVPUFA4TFQwN1BHdjFucVlQWUJkU25LMEdReXllVk5jcWFLbW5ic0FxSUE2TEJodzlDNWMyZTJjMUhSKzcxMDZSSXVYYm9rdFh6Y3VIRVNHYkJmZlBFRnVGeXVSTUNmQ1RTTC81NklkMmJJdTAwK0haL08xWW1ZWVU2ZGNDM3pNYko0QlhXOUtlUWpaS05uQ2k4bitiMmU1Ti9CVkEvSUt3WHFxVmFpaWZ4SDVKV0t2aHQxUlpjcm12eEtJQVFxS2dHK1FOUkJVTmVVRFVGYXYzNDlrcEtTbEFZQUZXRm0xLzMxMTE5UlVGREE5dGdiR3h0ajhlTEY4UEh4UVdwcUtvcUtpcVRLQ2pEZXZYdUgzMy8vSGJxNnVtamZ2ajNLeXNxd2VmTm1XRnRiczhHRTh2SnlPRG82b25uejV2amYvLzZIMGFOSHc4cktDZ0tCUU9XTElIV0dOdFlXZVVGRHhzS0ZDL0hvMFNPVjZudTlldlVLVDU0OHFkWjJwS1dsU1dVZk1zUG9DZ3NMVVZoWWlOV3JWOHQ5dnFMSHFtSnE1YW83Vk56YjIxc2l3NHpENGNpOElFdEtTc0s1YytkZ2IyK1BCUXNXc0JmYjVlWGwrT09QUCtRT0R6UXlNb0tUa3hQV3JGbkQxazhjUG53NGUzSE1UR3lVbVptcGR2Yk4xMTkvTGJWczNMaHgwTmZYaDcyOVBZS0NndUR2N3c5L2YzOXdPQnpVcjE4ZlhsNWVDdHZNek16RXBrMmJjTy9lUGJSdjM1NmRzWjdENFdEMjdOblExZFhGcVZPblVGaFlLTFAyVzBGQkFSSVRFNnRkd2dJQXZMeThFQk1UZ3pObnprZ0VYYjI5dlRGaXhBaXA5UWNNR0NBeGtRamo2ZE9uVWdGRlpsZ3lBSWtTQzYxYnQ0YVhsNWZVUkVUcjFxMUR6NTQ5MmN5aytQaDRoUmxzbWxKWVdDZ1IwSEZ3Y01BWFgzeUJuajE3c3N1T0hqMkt5NWN2czVsaGdLaWpvdW8rNStIaGdldlhyMlBXckZsWXVYSWxMbDI2aExadDIwb0V5THk4dk9UV1NwNDJiWnJVTWlzcks1bkRkNnVhT25VcVltTmpjZW5TSlF3ZE9wUWQzc3Njd3gwZEhkbWFsbHBhV2pBMU5aVTQxbXBwYWNIQndRRlRwa3lSZU84TWVlVUZBRkVIVEVsSmlkUkVOUUtCQU1IQndUQTJOc2IzMzMrdjlEM1Vwc2pJU1BCNFBBd2RPaFJuenB5UmVuek9uRGtTMmJ5aG9hRUlEUTBGSVB1M1Y3eWN5TnUzYjNINDhHR01IejllNXFSQ1RJQlRFYUZReUk2V1lEb3I1U2txS3BJNUFZK2xwU1VTRWhMZzVPU0VBUU1Hb0hIanhtamV2RG1jbkp3QWlQYmZ1WFBuWXZEZ3dSZ3paZ3pHakJtRG5Kd2NYTDkrSFRkdTNKRG92TGwyN1JvU0V4TUJnTzM0MHRQVHc1Z3hZeFJ1VzIzSXk4dVRHV1FHTkxkL3FNTFYxUlhEaHc5SFhsNGVlRHllUmpKUlo4K2VEVU5EUTR3ZlB4NWp4b3lwMWV4V1JaakF0Q3JDdzhPVmRyd3g5Wk1WbGVSUVpzK2VQZFYrTHNQSXlBakRoZzJUV3Q2dlh6K3BEcElGQ3hhZ1I0OGVVdXN6djgzaVpBWGNtVUN6cW5XSHlhZm5rd3k2R25KMThVT1RnVmo1c09hOUdPVGZaMWFUUVREZ3FsOWpqbnhhWE0yQko5a1VkQ1dTbm1RRDlldTR1b2loRGxBa09pZEhLUjh3K1VnT1I2clVpVklVZUt5YVJjVVFDb1dJaW9yQ2dRTUhrSm1aaVVhTkdtSHAwcVc0ZlBreUcvaG8zNzQ5dkwyOUVSUVVoUG56NThQZjN4LzI5dlpTYlRIWm4wd1FaOXUyYlhqKy9Ea01EUTB4WWNJRUZCY1hzOE93R0dGaFlXeEFUdFdMb0tvQmtBTUhEa2dzaTQyTnhTKy8vS0pTVzdXbHNySlNwWW13QU5IczZxcE9GRkhWL2Z2M2NmLytmWWxsVEhBeUp5Y0g3ZHExdy9MbHk2V2VkK0RBQVVSRVJNZ05Ic3VxczVlV2xnWkRRME8xTTFnNEhJN1N6S0Npb2lLc1diTUcydHJhV0xseXBjVEZ5K1hMbDdGdDJ6Yms1T1RJRElKcWEydGorL2J0RWdIVm1UTm53c2pJU0tLRG9PcUVUNHJvNnVxaVc3ZHVXTEZpQlRadDJvUVhMMTZ3dFlaUG5EaUIxTlJVcEtXbElUazVHUTRPRHZqcXE2OWdibTZPK1BoNFRKczJEYnE2dXJDM3Q0ZVhsNWZFOE56Q3drSjgvLzMzS0NvcWdxZW5KMmJQbmkyVjRUMWp4Z3hVVmxZaVBEd2NEeDQ4a05xMjZPaG9DQVFDcGRtMFZRbUZRdmo2K21MbzBLRndkM2ZINU1tVE1XalFJQUNpREoyd3NEQ1ZPZ25FdWJtNUlTd3NUQ0lRNytibWhsYXRXckcxSVYxY1hPRHM3TXdPbmErYVBiaHUzVHE0dWJteG4xT25UcDB3ZHV4WWpXU1RLZkx1M1R1MkxBUUFIRHg0RUpHUmtjakx5Mk16VkpuUHc5blpHZVhsNVRoNzlpeSsrdW9ycVdPcHE2c3JBZ01Ec1hqeFlpeFlzQUFDZ1VDcVJJUzV1Ym5HaHlZRG9tRzgvdjcrc0xPemc1YVdGanVCWDlYU0lsRlJVV2pUcGcxT256Nk55TWhJeko0OUd6dDI3RUI0ZURpY25aM2xCckQwOWZVUkdCZ290ZTNwNmVsNDllcVZ6QnFrWjg2Y1FVcEtDbjc2NlNkMkgvenp6ejl4N05neGJOeTRVZTN2V1UwOGYvNGNRNFlNa1poTVNkeWhRNGNnRkFvQmlDWVFuRHQzcnN3T251SERoNk4vLy80U3dWVS9Qejg0T2pxaVVhTkdpSXVMazZyajNMVnJWeFFXRm9MUDU2T3dzRkJtaDJWc2JDeXlzckpnYTJzcjBRRlNWV1ZsSllxTGk2VitWM2c4SGtwS1NpVHFUZ0tpL1YyOFhFUmVYcDVVK1FoM2QzZTR1N3Vqdkx3Y2FXbHBzTFMwUklzV0xUQjA2RkM0dUxqQXlja0p6czdPc0xHeEFZZkRxVkhIYm5Wa1ptYXlJMlNxUzlYOVE1YnM3R3pvNnVyQzFOUVUwNlpOMDJnVzZvd1pNK0RwNlNrVmJCVUtoVmkvZmoyOHZMd2thclRYbG5yMTZpa3M4U0JPV1FjQzhFL1dkblhMQ3dDeU96c1NFeFB4MDA4L29VT0hEbGk5ZXJYTWtoT3FzTFcxUmR1MmJhV1dXMXRieTF5dUNxWkQyc3JLaXMxNkZUOGZsM2ViZkRvK3lhQXJBTFExcjQrVnJVY2o2T2tseW5nbEFFUVpyck9hREVJYjg5b3BIRTQrTG0xc2dkTi9BeG1GZ0lQc1RtenlINU5SQ0tRWEFLTmExTzEyR0dpTEJWMHJQcDZnSzJQbXpKbnNEUFYvL2ZVWDl1M2JoNUNRRURaQU1YbnlaRXlhTkVraVkwbFdzRllvRk9MNjllczRkT2dRVWxOVFlXdHJDeDhmSC9UdDJ4Y2NEa2ZxcE5mTHl3dkZ4Y1U0Y09BQVpzK2VqVVdMRmtuVmcyUk90cGtMeDNidDJrRWdFTEFCRjNOemM1aVptY0hFeEFUR3hzYllzbVVMOHZQejFSN3VKejQ4aXduazJOallRQ2dVUWs5UEQ0V0ZoUURVbXcyK3BLUUVPVGs1R2h2NkpSQUlKQUk2aW93WU1VSWl1L0RwMDZjSURRM0ZuRGx6MkV3bFdRWU1HSURCZ3dkTDFOSmo4UGw4dkhuekJ1M2F0Wk1aSkdVK2EzVUNxRWxKU1VxSHYxYUhRQ0RBbWpWcmtKbVppV1hMbHNITnpVM2ljVTlQVDl5NmRRdjc5KytIaTR1THpIcXBzaTd3bUtCWGZIdzhBQ0FvS0VodTJZYXFGMElGQlFXNGVmTW0reDFLU1VsaDF4azNiaHdhTm15SWpoMDdvbEdqUmhJQjRyNTkrMElvRk9MdDI3Y29LeXVUS3VWaFltSUNiMjl2R0JzYnM1bWRzbmg3ZTZOSGp4NHlKOHBpUGdObFdYRlY1ZVRrSUNZbUJ1Ym01dWpVcVJNYndGYjFJdkQ0OGVNNGZ2eTR3bldZOGlWYnQyNVZhOXZFbVpxYXd0VFVGSXNYTDRhWGw1ZkVETlNhd2dTWnhJTnJiOTY4d2ZidDIyRnVibzREQnc1SUhUL2k0K01SR2hxS3hNUkVyRml4UWlvb1hLOWVQUVFFQkdEU3BFa0E1TmU3clEzaTVUNllpMzd4b0ZKV1ZoYldyMStQc1dQSFl2TGt5Y2pLeW1LemtRY05Hb1FiTjI1Zyt2VHA3SEc5b3FJQ2I5KytoWk9URTRLRGc1R1RrNFBnNEdDSm1yTTNidHdBQUtuczJJeU1EQnc0Y0FBZE8zYVV5Q2d6TmpiRzgrZlBzV1hMRnJWbjcwNU5UUVdQeDBQanhvM1ZlaDd3VHdjTW8rcnZZZFhmSFM2WEs3TUQwTVRFUkNMcjh2ejU4N2h4NHdaV3IxNk54TVJFWEx4NFVTcm95anduSXlNRGt5ZFBocSt2cjhSK1gxbFp5UVl5UjQwYXBUQ29KMi9ZZGxKU2tzeU12S29PSFRxRVE0Y09LVnhuNGNLRitPS0xMekI3OW15bDdkVzI5UFIwdkh2M1R1M0pBbVZSdG4vSUVoVVZoWjA3ZDJMdTNMbm8zYnQzalFPdVZVc295WnRBcktDZ0FGRlJVYkMxdFZVNTZGcVQvVU1UdnZ6eVMzVHAwZ1ZDb1pBdFRmWGpqejlpOWVyVjdHTTFrWk9UQXo4L1B6Um8wQURMbHk5bkE2N01jVzNpeEluVnFtK3VLYTlldllLK3ZqNnNyYTJSbnA0T2dHcTYvdHQ4c2tGWFFCUjQzZFp4RXM2bHh5TXU1em5lbHIxSFdlVkhOSE1KcVhYNlhCM1k2WnVqczFVakRIUHFCRVBLY1AzUDBPVUNQZXNEMTE0Q2ZScFE0UFcvTHFOUTlGM28zUURRcWQza0pxVU14T3U2Zm9RL1NWWldWbXhna0FucU9UczdTd1FBTEMwdEZRWVBjM0p5c0dqUklxU21wc0xRMEJCVHBrekJ5SkVqbFFZOXg0OGZEMU5UVXdRRkJXSFpzbVVZT0hBZ0prK2V6RjZJUDM3OEdKYVdsbXdtMjZCQmc5aE1PbG1XTFZzR1EwTkROa3RBL0NLSXgrUGh6cDA3N0cxbEYwaDM3dHhoSjhvQVJEUDBxaHJFQlVSRFRGKzllb1ZseTViSnJaR3FEaDZQeHc1clY1ZWxwU1ZLU2tvd2MrWk0vUGpqaitqYnQ2L2FiVHg1OGdSOFBsOWpRZEtYTDE4aU96dGI0Zit6dW9LQ2dwQ1FrSUFKRXliSS9PdzVIQTRXTDE2TUdUTm1ZTjI2ZFFnTURKUUt6Q3JTcGswYkhEeDRVT0Z3eDRNSER5ck1USFp4Y1dIckZCb1pHU0U5UFYxcDVybThzaUNLWmxGbWNEZ2N1Y0dHbGkxYnlzMklFd3FGY29NRFRCM2ZxdlY0WlFYdHF3b01ESVM3dTd2U0NjSmtaY0RuNWVVaE9Ua1p5Y25KK09LTEwxUUs5QXVGUWp4NDhBQXRXN2FzbGFEcnZYdjN3T2Z6MmM5UklCQmcvZnIxS0M4dng4S0ZDMlYyMkhUdjNoM2ZmUE1ORGg4K2pFMmJObUhSb2tVU243VlFLTVQrL2Z2QjRYRGc2dXJLRHIzLzdydnZOTDc5aWpEMVBNWHJDLzcrKys4QUlMTWtoWm1aR1RaczJJQ2xTNWV5azJxbHBhVmh4b3daOFBIeGdZK1BEMmJPbkltQWdBQnMyTENCRFhqOCtlZWZzTFMwbFBndTh2bDhyRjI3RnJxNnVoTEQ4QUdnWThlT0dEeDRNQ0lpSW5EeDRrV1ZhNkFLaFVMTW1UTUg5dmIyS284STRQRjQ3Q3pqaVltSkV0OWJacVJHMWUxVFIwUkVCSGJ1M0ltaFE0ZWlTNWN1N0hCOGVYSnljbEJaV1NuMW0zVDQ4R0VrSnlmRDJkbFpidWtKOFRZQVNBUytBYUJ0MjdZeWp6WHA2ZW5ZdTNjdkhqMTZoUGZ2MzhQUzBoSjhQaDhUSmt6QWtDRkRsSFpLQ2dRQ3BLYW1JaWtwQ1VsSlNlQndPQ3FQM2xBWG44L0hpaFVyWUcxdERTTWpJNVNYbCtPdnYvNENBSHorK2VjYWZTMVord2NBTnRzNUt5c0xTNWN1Ulh4OFBGeGNYT1RXTDJmV1YwVmFXaHJXckZtRERSczJLRjJYR1o2dmFvWnZkZllQVGJPeXNvS1ZsUlVpSWlLUW1abUp6cDA3NC9idDI1ZzNieDVXckZnaGtVazdkZXBVcVRJMWloUVhGMlBwMHFYUTE5ZEhRRUNBUkFlcnZyNCtlRHdlRmk5ZWpGbXpaaW5kaDlUQjFIbFdKZGorNE1FRGR2STZCdFYwL1hmNXBJT3VnS2pVd05mMXUrUHIrcXJOOGtwcVJpZ0VlcS85QTllZmFHNGlNek1ESFNTdEh3UTdNMzNsS3hNaXh0RVU2TzBLL0prQ09Ka0NUYTBCQ3dPYVhPdS9va0lncXVINkpGdVU0ZHE3QWVENEVRVGZKWUt1SDlGa1dwcGthV2tKUFQwOWVIaDRZUExreVRKcmRJcFBMQ0p1eUpBaGNIVjF4ZHExYTNIcDBpVmtaR1JneTVZdDRQRjRlUExraVZvWkRjeXdPbVp5RnlZWXcrUHhzSHo1Y2p4Ly9oelcxdGJ3OS9mSDRzV0wwYVpORzZrTFphYldXdXZXclRGdjNqencrWHdZR2hvcXpDS1VoYm1BVXVkQ1NwNk1qQXlrcEtSVU8vUEMydG9hVzdac3dZWU5HN0J4NDBaMm1MWTRab2lrUEV5MmliclprUEl3TlN5VkJkM1VJUkFJRUJJU2d2UG56Nk5mdjM0U3c3R0ZRaUhLeThzbC9zYVBINDl0MjdaaDFhcFZDQW9LVW5tSXNwNmVuc3g2aStLVVBhNmxwU1h6OVdRRk8xUXBCYUlxSmdpbWJDZ2xrNW1YbnA0dTk2S09LVlZRTlJ0S2xjbmVBZ01EMGJCaFE1WFcvZTIzMy9EMDZWT2twcVlpTlRVVitmbjVBRVNaNTdLQ2Zod09oNjJ6eU1qTXpBU2Z6NisxQzlUZmZ2c04ydHJhYkltR0F3Y080UEhqeDVnNGNhTENJYVlUSjA1RWRuWTJMbDY4Q0V0TFM3WVdxMUFveEk0ZE8zRHQyalhNbkRrVEF3Y094UExseTNIczJESDA2dFVMZ0NpcnNlcjdWT1RzMmJNU0U5Q3BpaW56d2dUSXlzcktjTzdjT1hUczJKRWRZczhFQjVnZ3ZhR2hJYlp1M2NvdWYvNzhPUUJSUFZnWEZ4ZDg5OTEzMkwxN04wNmNPSUd4WThjaUxTME5MMTY4d09EQmc5bm5sSlNVWU8zYXRYank1QW44L1B6WVRzR0tpZ3JrNStjalB6OGZIVHQyeEtWTGx4QWNISXoyN2R1ckZGaEtTVWxCY1hHeHlzY2VnVUNBZ0lBQVBINzhHQUN3ZGV0VzFLdFhqLzNlMjl2Ync5blpHZTNhdFZPN1BuVmhZU0dDZzROeCtmSmw5TzdkbTYxbnpPeWZsWldWTXN0aXZIcjFDZ0FrU2h4Y3VYSUZZV0ZoME5YVnhaSWxTNVIyRWpKMVh4V05maEFLaGJoNzl5NGlJaUlRSFIyTlhyMTZJVFEwRktOR2pjSTMzM3dETFMwdGhJYUc0dGl4WS9EMDlNU0FBUU9ram4wSER4N0U3ZHUzOGZMbFMvWjN4dEhSRVFNR0RHQy92NXF1cTY2dHJZMkNnZ0xjdjM4ZmZENGZIQTRIZG5aMkdEOSt2TnlncTZiMkR3WVQ3SXlOalFVQURCMDZGTk9uVDVmYjRjdTBJNjhNQ2xOS0tUNCtIcWRQbjRhNXVUazRIQTc3WFpIWG1jenNleTR1cW8zOFZIZi9xS3E0dUpqdGtGTmxYWG1lUFh1R1gzNzVCYzdPemxpMWFoVnUzNzROZjM5LytQcjZZc0dDQlJKbGRzUXBPdWQ2Ly80OVZxeFlnZExTVW16ZXZKbmRYNFZDSVVwTFMxRmVYbzdaczJkajllclYyTFp0RzE2L2ZsMmpNaEJaV1ZuWXMyY1BEQXdNa0pVbGlwVlU3ZVNvcXJTMEZQSHg4ZmptbTIrcTlacmswL0RKQjEzSmg4WGhBTnZHdDBQSG55OURBOWVWQUlEODBnb3NQUFlBaDJkMFZyNHlJVlU0bWdJald3QVBNb0VicjRBQ25pZ1lSLzc5ZExSRWsyYlZOeGQ5QjNUck9NT1ZZU0QyeS9veFpycXFLajgvSDhiR3h1d3N6T0lYQmh3T0I5dTJiWk1ZUWxsVVZBU0JRQUJqWTJQazVPVGc4ZVBIY2k4MldyZHVqWkNRRUJ3NmRJZ2RGdi9vMFNQdytYeTBhQ0cvUGtSRlJRVWJTRFV6TTRPT2pnNXljbkxZaktSR2pSb0JBSDcrK1dmY3YzOGZxMWF0Z29XRkJSWXZYb3h2di8wVzNidDNoN096TTM3Ly9YZHd1Vnh3dVZ4b2EydWpiZHUydUhmdkhnd01ERkJSVVlIeThuSmN1WElGNWVYbGNIZDNWNm1PNHZidDI1R1ZsYVZXemNYYzNGeXNXclVLSmlZbTBOZlhoN2EyTnB1aHkrZnphNVNobzZ1cmkyWExsaUVsSlFVTkdqUkFUazRPOXUzYkIwTkRRM0M1WEhab3NLeWdRVUZCQVM1ZHVvUm16Wm9wRFNZQy8xejBNQmNxVE5ZV0V3VEl6YzNGaFFzWDBLeFpNL1ovcEFrTEZpekF3NGNQQVFCMzc5N0ZxRkdqMlA5ZjFkcS80akl5TXJCKy9YcjQrZmtwdmJpS2lJaFFlN3U2ZGV1RzE2OWZBeERWREg3OStqVnljM094YWRNbVpHVmxZZjc4K2V5NmxaV1ZVcytYdFV4VmhZV0YyTEpsQzB4TVRHQmdZTUJlZ011YVJWMWNpeFl0RUJFUmdXWExscUZidDI1U1dXenYzcjNEOWV2WFlXTmpvN0J1cENiY3VIRURTVWxKYU5xMEtUdzhQT0RtNWdZM056YzRPanJLeks2enRiWEZsU3RYWUdscENTNlhDNkZRaU9qb2FIQTRISlVteXBFbFB6OGYrdnI2NEhLNWVQSGloY1RySmljbjQrYk5tK2pkdXpmTXpNeHc3ZG8xSER0MkROMjdkOGZvMGFPUm1abko3bGRQbno2VnFyazRaODRjcEthbTRzU0pFN0MzdDBmZnZuMnhjZU5HL1BYWFh4Z3paZ3hiNDNUdDJyVzRmLzgrbTVWOStQQmhIRDU4V09YMzBMSmxTNmxPckwxNzkwcmNQM255SkxLeXNtQnZidzhURXhOa1pXWGgrUEhqME5iV1J0T21UUUdJSmtiS3o4L0gyTEZqMmVjeEFhY0xGeTZnUTRjT1VwL2Q2ZE9uWVdGaHdaYmpHREZpQklxTGk5bnMxR3ZYcmdHUXpFSU1Dd3REVEV3TWRIUjBzR2ZQSG16ZHVoWEZ4Y1V5TzRncUtpcXdZY01HYk42OFdlayt6QVJQVlEwcWhZU0U0T2JObStqWXNTTThQVDJ4ZHUxYXpKNDlHOTI3ZDhla1NaT1FtSmlJNTgrZm8xdTNibXpKamNyS1NsUlVWTUREd3dONWVYbUlpSWhBUlVVRk9uZnVERWRIUitUbjUrTi8vL3NmVHA4K2plTGlZb3dmUHg3ZmZ2c3R1KzNNNTNubzBDRzBhZE5HNGozbDUrZmoyTEZqTURNell6UEJ3OFBEc1d2WExtaHBhV0hwMHFWU0hTRitmbjdnOFhpd3RMU0VrWkVSOHZMeThNY2ZmMEJQVDAvcWMrRHhlSGowNkJGaVltTHcxMTkvSVRzN0crM2F0VU5nWUtEVThIUlBUMC8wN05rVHAwK2Z4cmx6NTNEa3lCRzR1TGpBM2QwZHpabzFRNHNXTFpDVmxZWHk4bko4K2VXWGFOT21EVnExYXNWMmlES2xFS1pNbWFMd2YxRDFlNnFLb0tBZ3RkYlgxUDdCT0gvK1BBQlJHWXlGQ3hkS2RkeGV2MzRkKy9mdmg0R0JBVGdjRGh0SWwvZWJ5RXc0OWV6Wk0vVHYzNStkT0lzWkFiTjU4MmFwanRuQ3drS2NQbjBhcHFhbUtwY0tVSGYvcUNvcUtxckdFeGZHeDhmRDM5OGZXbHBhOFBYMWhiYTJOcnAwNllJdFc3Wmd5WklsV0w5K1BZcUtpakJzMkREazVlV3hIVDNhMnRyczVKZFZ6emNURWhJUUVCQ0Fnb0lDMk5qWVlNR0NCU2d0TFVWcGFTbGJJcUtxa3lkUHNpTzVxbE1UM01MQ0F0bloyYWlzcklTV2xoYUdEQm1pZEdUS2hRc1hVRjVlcnZLSXBNcktTcng1ODBhdGtWaWs3bEhRbGFpdGZYMXpUTzNsaHBBL2tqWFc1cEdicnpDNXB5djZOSmVlVVpNUVpYUzVnTHVENkkrUXVtYjRDV1c2TWlmbTRoZDRqUnMzaHBtWkdSWXRXb1RrWk5GeG5zUGhTQVZhcXRhc3UzdjNydFJFUTMzNjlKSDcya1pHUnZEMjltYnYzNzU5R3dDa2FsaUswOWJXeHFKRmkyU2VNSGZwMG9XOXlLaFhyeDZtVHAzS0Rpdis1WmRmY096WU1keStmUnUvLy82NzNDemNxamdjanN6WnVPVzlIM1ZubnJXMHRFUk9UZzRTRXhNbHNqVnNiR3d3WThhTUd0ZWk0M0E0Yklhcm1aa1pybHk1d3I1M0xwZUxkdTNheVp5ZDkvang0eWdwS1pFNUM3MHNQQjRQdzRZTmc0Nk9EcmhjTGtwS1NnQ0FEWGp0Mzc4ZnBhV2xtRGh4WW8zZVQxVWVIaDdnOC9sd2NYR0JxYWtwVy8rUStWOFlHQmhBWDE4ZkJnWUcwTlBUZzc2K1BuUjFkYkZxMVNyRXhNVGc4dVhMU2krSW1KSUE2bmp4NGdVdVhMZ0FjM056aElXRndjcktDcTZ1cnJDd3NFRERoZzFoYW1yS1pzRm91dHlDaVlrSjd0Mjd4dzZCMWRMU2txcU5LVXYvL3YzeC9QbHpSRVpHNHZUcDAxS1BhMnRybzNuejVwZzFhNVphdFk2clk4V0tGV3JOeE8zdDdZM0F3RURzM0xtVFhXWmhZWUVmZnZoQllVbUlmdjM2U1FWbEJ3d1lnTFp0MnlJNE9GZ2lrQ0MrTDU0L2Z4NWFXbHI0NXB0dndPZnpFUllXaHFaTm04TEh4d2NsSlNXWU1HR0MxT3VJMDliV2hxK3ZMK2JObTRkNjllb2hQVDBkdDI3ZHdqZmZmQ094aitqcDZVblV2UjQxYWhTOHZMeGt2cGVxcndrQVRabzBrUWlVQXRKQkpSNlBKNVh0cDZlbmgxbXpackdUTm5sNGVLQlJvMFlTUVp4ZXZYcmg5T25UY3ZjUFBUMDlMRnk0a00zSzQzQTRFdTh0S2lvS3hzYkdFbG5CbnA2ZWlJK1BoNldsSlN3dExXRmhZUUZ6YzNOWVdGakF6TXdNWm1abU1EYzNoN201T1RadDJvU3JWNi9pd29VTFNyT25IejE2QkFjSEI2bHNmM2tzTFMzUnBrMGJyRnExQ25wNmVuQnhjY0hKa3lkeC8vNTlSRWRIcTl3cG9xZW5oLzc5K3lNeU1oSmJ0MjRGbjg5SGt5Wk44TU1QUDBoMUx2YnExUXZuenAxRFdGZ1l3c0xDcE5veU16UEQvUG56d2VGd2tKeWNqTjI3ZDhQQXdBRExsaTJUcW8zT3ZEWXpZUjdEM3Q0ZVAvendnMVRabXNURVJLeGN1UkpDb1JDZmYvNDVSb3dZSWJkMk5TQUtLZ2VEQ1FjQUFDQUFTVVJCVkg3NzdiY1lPM1lzcmwrL2ppdFhyaUE4UEJ5NnVycllzR0VEdTUyS1ZQMWVWbFdkb0t1Nk5MVi9NTHk4dkhEbnpoMzQrUGpJTENuQTdPc01RME5EZlBubGwvRDA5SlM1ZlFLQkFQcjYrcGd6WjQ1RUZ2REFnUU54N2RvMTlxOHFCd2NIL1Bqamp5cFBMS3J1L2xGVno1NDk1ZGFYcmVyNDhlTnNrSlN4YTljdWhJZUh3OExDQW41K2ZoSWQxNDBiTjhiV3JWdXhaTWtTdGg3eStmUG5jZVRJRVlrMk9CeU8xSDdRc0dGRGNEZ2N0R3ZYRHRiVzF1dzVndmk1Z3JHeE1ZeU5qV0ZpWWdKZFhWMnNYcjBhVjY5ZVJhdFdyVEJreUJDcDdaZFg4b2VocmEydGRqMXlYVjFkREJvMFNHWkdyTFcxTlZhdVhBbEE5UDN4OGZGaHp4bFVMYTlDUGc0Y29TYkd3WkgvbkhjRlBEUmVkQkVGR2t6amFtWnZndnRydm9DdU5vME5KNFI4dWw3a0FsRXZSYmZkTElEK3FwZU9yRlg1K2ZrNGMrWU0rdlRwbzFJMlprSkNBbDYvZmcwT2g0UEdqUnNyblpBaE96c2JSNDhlWllmMjFhOWZINTZlbmlyTjhBdUlNaDJpb3FJd2I5NDhoYytKaUlqQXUzZnZVRkZSQWFGUUNFTkRRelJwMGdTZE8zZG1ML0NMaW9vVURoM244L21vcUtoZy81aHRadjYwdExUQTRYREE1WEpyclFhZHJHMnFyS3dFaDhOUmVyRTBZTUFBOU92WER6NCtQbXEvamxBb2hFQWdZTitqTEptWm1kaTllemQ4ZlgzbHJoTVRFNE5Iang2eHRkVU9IRGlBdkx3OGRuaHN1M2J0MktCN2Ftb3F6cDQ5cTFMdHp3OGhOemNYc2JHeEdEUm9rTlQ3UzBsSlFXSmlZbzB1YU1yS3lxQ3RyYTB3T1BudTNUc0VCQVJnMjdadEtqLzI0c1VMbUptWnFWenJWeUFRc04vcHVoWWFHb3EyYmR1cVBNdTFwdm43KzZOSGp4NHFkNkxjdTNjUGQrN2NRV1ZsSll5TWpPRGg0Y0VHV2ZMejgzSDE2bFUySTdXb3FBaENvWkFOQ2h3OGVCRGw1ZVVRQ29Xd3M3UER3SUVEWlI3VCtIdysreDFKVFUxVk9CeDR5NVl0Nk42OU8xdk9vS3JBd0VCMDdkcVZEVHpFeDhmRHpzNU9xcnhDUmtZR2pJeU0yTXpEa3BJU3ZIdjNEandlajkwZVoyZG5sWUxlbFpXVmVQWHFsVlFtcXJhMk5od2RIUlcyOGVMRkM2U25wN09sRTlURlpKT09IajFhcXJabVZkOTg4dzArLy94enpKZ3hRNlcyZVR3ZUtpc3I1VzQvazlYSy9GWGR6NWpiMnRyYU1EWTJCby9IdzhhTkc5R25UeDkwNjlaTjd2NG9GQXFSbVprcDFhbW9xNnNMVzF0YmljeTdHemR1b0hIanhrckxLL0I0UEZSVVZFQkxTMHZoLytQVnExZXdzcktTKzdzNVpNZ1F6Snc1VSs1eHNhQ2dBTG01dVVyUExWNitmSW1VbEJTRkhiS0E2UGZGMGRGUllYbVFMVnUyb0dYTGxqSkxqaWhUVy91SG9wcll6T05NNkVWWnlSZEE5RnNsYjNoNmNYR3gxSWdPSFIwZHRUcXNBUFgzRDNHQmdZRm8yN2F0eW5Yc2I5eTRnYi8vL2x2aXRhNWV2WXFZbUJoOC8vMzNjdDlyUlVVRm05bVpsSlNFSzFldXNKK2pnWUVCdW5idEtuTUVCbk91b3lvZWo0Y2JOMjZnZi8vK0tqOEhFQVdPMjdadHExYTJjSDUrUHRMUzB0Q3FWU3VVbFpXeHh6Rm1FbE5aMzMyaFVJamMzRndZR0Jpby9YOG10WWVqd2trV0JWMUp0VzIrK0JRTGp0M1hhSnRyUjdlR3oyRFZabG9raEpDUFVVWWhFUEZVZE52T0dCamFWUEg2aEJCQ0NDR0VFRUkrTGFvRVhTbWxrRlRiN0FHTjBOaFd0VWtvVk9WMzdtKzh5aTdSYUp1RUVQSWhHWXNsS1JhcFB1Y0pJWVFRUWdnaGhKQi9FUXE2a21yVDFkYkMxdkh0Tk5wbWFYa2w1aHk1cTlFMkNTSGtReElQdWhaWEFBSWFUMElJSVlRUVFnZ2gvemtVZENVMTR0bkdIb05hSzY0bnBLN3pkek1RbnZCYW8yMFNRc2lIb3NVQmpQNC84Q29VaWdLdmhCQkNDQ0dFRUVMK1d5am9TbXFFd3dHMmpHc0xycFptSjJtWWRmaXVSaWZwSW9TUUQ4bEV2TVFBVC81NmhCQkNDQ0dFRUVMK25Tam9TbXFzdVlNcFp2VnZwTkUyWCtlVll0bXBSeHB0a3hCQ1BoVHhFZ09GVk5lVkVFSUlJWVFRUXY1ektPaEtOT0pucnhhd0VvOHlhRUJRMUhQRXZNalJhSnVFRVBJaG1GRFFsUkJDQ0NHRUVFTCsweWpvU2pUQ3drZ1hxMGUyMG1pYlFpRXdiVjhDS2lvRkdtMlhFRUpxbTRuZVA3Y0xxYndBSVlRUVFnZ2hoUHpuVU5DVmFNeTBYbTVvN1dTbTBUWWZwZWRqMDhXbkdtMlRFRUpxbTZsWTBQVjlXZDF0QnlHRUVFSUlJWVNRdWtGQlY2SXgybHdPdG8xdnAvRjJWNTE5akdlWlJScHZseEJDYW91bHdUKzM4eWpvU2dnaGhCQkNDQ0gvT1JSMEpSclZ0MFU5akhCMzFHaWJQTDRBM3g5SWdGQ28wV1lKSWFUVzZHc0RCanFpMnhXVlFCSFZkU1dFRUVJSUlZU1EveFFLdWhLTjIveDFXeGpvY2pYYTV0Vy8zK0ZRZElwRzJ5U0VrTm9rbnUyYVcxcDMyMEVJSVlRUVFnZ2g1TU9qb0N2Uk9GZHJJeXdmMmx6ajdmNFVkaDlaTkNNTkllUVRZYW4vejIwcU1VQUlJWVFRUWdnaC95MFVkQ1cxWW9GSFV6U3pOOUZvbTduRjVmZ3A3TDVHMnlTRWtOb2lVZGVWTWwwSklZUVFRZ2doNUQrRmdxNmtWdWhxYXlGb1lnZU50M3ZrNWl0RVBzclVlTHVFRUtKcFZGNkFFRUlJSVlRUVF2NjdLT2hLYWszZkZ2VXdycXVMeHR2OS9rQUNTc29yTmQ0dUlZUm9rb1VCd09HSWJ1ZVdBbnhCM1c0UElZUVFRZ2doaEpBUGg0S3VwRlp0L3JvdFRKa3B2RFhrWlZZeC9NTC8xbWliaEJDaWFkcGFnSTJoNkxaQUNMd3JydHZ0SVlRUVFnZ2hoQkR5NFZEUWxkUXFPek45K0k5cXBmRjJOMTE4Z3Z1cDd6WGVMaUdFYUpLRFdHbnJ0MFYxdHgyRUVFSUlJWVFRUWo0c0NycVNXdWZkdHlIYTF6ZlhhSnVWQWlHbTdVdEFwVUNvMFhZSklVU1Q3Q25vU2dnaGhCQkNDQ0gvU1JSMEpiV09xOFZCOExjZDJkcUdtaEwvTWhkQlVjODEyeWdoaEdpUW5kRS9kVjB6aTBSbEJnZ2hoQkJDQ0NHRS9QdFIwSlY4RUo4MXRNVDAzbTRhYjNmcHlVZEl6U25SZUx1RUVLSUpPdHgvNnJwV0NFUVRhaEZDQ0NHRUVFSUkrZmVqb0N2NVlOYU9iZzBiRXoyTnRsbk00K09IUTNjZ3BPd3hRc2hIU3J5dWEzcEIzVzBISVlRUVFnZ2hoSkFQaDRLdTVJT3hNTkxGeHJGdE5ONXV4TDAzT0gwN1hlUHRFa0tJSmppS0JWMWY1TmJkZGhCQ0NDR0VFRUlJK1hBbzZFbytxSW5kWGRHanFiWEcyNTExK0M1eWlzbzEzaTRoaE5TVXZRbGdxQ082blZNS3ZDK3IyKzBoaEJCQ0NDR0VFRkw3S09oS1BpZ09COWcxc1FPMHVacWRWU3N6dnd6end1NXB0RTFDQ05FRUxRN1F5UEtmKzg4cDI1VVFRZ2doaEJCQy92VW82RW8rdUZaT1pwZzNzSW5HMnowYy9Rb1g3ci9SZUx1RUVGSlRqYTMrdVUwbEJnZ2hoQkJDQ0NIazM0K0NycVJPK0E1ckFTZExBNDIzTzMxZkF0NlhWR2k4WFVJSXFRa3JBNEE1NU9YemdPeVN1dDBlUWdnaGhCQkNDQ0cxaTRLdXBFNFk2MnNqY0h4N2piZWI4YjRVODQvZTEzaTdoQkJTVTAzRXNsMGZaTmJkZGhCQ0NDR0VFRUlJcVgwVWRDVjFabmhIUjNpMHNkTjR1L3V1djBUa0k0cG9FRUkrTG8wc1JYV3RBVkZkMTl6U3V0MGVRZ2doaEJCQ0NDRzFoNEt1cE01d09NRE9pUjJncjhQVmVOdlQ5dDFHWVJsZjQrMFNRa2gxR2VvQVRjUW0xSXA3WFhmYlFnZ2hoQkJDQ0NHa2RsSFFsZFFwTnhzakxCL2FYT1B0cHVhVVlOSHhCeHB2bHhCQ2FxSzlQZkQveWE1SXpRZmVGdFhwNWhCQ0NDR0VFRUlJcVNVVWRDVjFidEdYVGRIV3hWemo3ZTYrK2dMWEV0OXB2RjFDQ0trdVV6M0oycTZVN1VvSUlZUVFRZ2doLzA0VWRDVjFUb2VyaFgxVDNNSFY0aWhmV1UxVDk5NUdNWS9LREJCQ1BoNmRuUURkLzYrcThyWUllRVI5UTRRUVFnZ2hoQkR5cjBOQlYvSlI2T0JxZ1VXZVRUWGVibkpXTVphZWZLVHhkZ2tocExvTXRJSFBuUDY1SDVNT1pCWFgzZllRUWdnaGhCQkNDTkU4Q3JxU2o0YXZWd3Mwc3pmUmVMczdyanpEWDArek5kNHVJWVJVVnpOcm9MNlo2TFpBQ0Z4OER1U1cxdTAyRVVMKzI0UkNZVjF2QWlHRUVFTEl2d29GWGNsSFExK0hpNzFUT29HajRTb0RRaUV3T1RRZXBlV1ZtbTJZRUVLcWlRT2dUd1BBVEU5MHY0d1BSRHo5TkROZW82T2prWnFhcW5DZFY2OWVJVG82dXRxdmtabVppYUNnSUdSbVpsYTdEVTBLQ3d2RDQ4ZVBaVDcyN3QwN0hEMTZGQmtaR2RWdVB5Y25COGVQSDlkWUVFd29GR0xIamgyNGUvZXVSdHFycnR6Y1hFUkZSYUcwOUo4ZWhyUzBORnk4ZUZIcXZaYVhsK1BpeFl0NDkrN2ZWWDhqUGo0ZXljbkpTcGNwVTFSVUJCOGZIMXk3ZGswajIzWDkrbldNSGowYU4yN2MwRWg3bXZUMTExOGpJaUpDYXRuNTgrZlorN2R2MzhiWFgzK3QxbjczOE9GRGxKU1V5SHdzT1RrWjc5Ky9yOTRHZitScWNueEpTMHREWkdTa3duVVNFaEpVT3Q2bnA2ZGoxNjVkeU0vUFYzczc2bHBDUWdMT25UdkgzazlMUzBOaFlhRmFiU1FuSitQaXhZc1N5NjVkdTZiMDkvUlRrWldWaFR0Mzd0UjZaMDV5Y2pLT0hEbWkwVGFmUDMrdTlIdXVqdGpZV0d6YXRLbGFuMFZ0bjIvVUJrM3NIK0pDUTBNeFlNQUFsZGZuOC9rUUNBVFZmajFDTkUyN3JqZUFFSEhkR2x0aHpvREdDSXg4cHRGMm4yVVd3ZmZNWTJ3YzIwYWo3UkpDU0hYcGNvR0JqVVRCMXBJS1VlRDEzQk9nc3lQUTJsWVVtSzBOQW9FQU0yYk1nTGUzTnpwMDZJQzB0RFNWbit2czdDeTFiT1hLbFJnM2JoeSsrKzQ3dWMrN2ZQa3lqaDgvanN1WEwxZHJtOVBUMHhFZUhvNlVsQlJzM0xoUjVlZngrWHk4ZWZPbVdxOXBZbUlDYzNQcFNSNmZQbjJLL2Z2M1krVElrV2pac3FYVTQ5ZXZYOGUrZmZ2UXJGa3pPRGc0Vk91MWI5eTRnZERRVUZoYVdxcDFvU0VQajhmRCtmUG40ZXpzalBidDI5ZTR2ZXBLU1VuQnVuWHJjUERnUVJnWUdBQUFIang0Z0czYnRtSFFvRUVTNnhZVkZXSExsaTN3OS9kSHZYcjFhblc3c3JLeThPTEZDNFhydUx1N0l5Y25SK0U2bHBhVzBOSFJVYmpPMHFWTDBhOWZQL2o0K0NoY3BreElTQWp1M3IyTEtWT21xUHdjZVFvS0NyQno1MDZZbXBxaWMrZk9OVzVQMDdLenN5VUM5Y3d5OFlBcGo4ZERkblkyS2l0VjYyRFB6OCtIcjY4dkdqVnFoTFZyMTBKYis1OUxvdUxpWXZqNitvTEw1U0lrSkFTNnVycFN6My84K0RIKy92dnZhcjRqa2RHalJ5dGRoOGZqcWR6eFlHVmxCVU5EUTZYcjFlVDRjdi8rZlFRR0J1S0xMNzZRK2JoUUtFUjRlRGp1M0xtRGJkdTJvWEhqeG5MYmV2ZnVIYzZlUFFzdkx5K1ltWm1odExRVTJkbnFqVXdULzAycXliR3lXYk5tMkxGamg4cnJYNzU4R1ZGUlVSZzJiQmo0ZkQ1Ky92bG41T2ZuWStiTW1lalhyNTlLYmNURnhXSHYzcjN3OFBCZ2x3VUVCR0RLbENsd2NYR1JXcit5c2hKY0xwZTluNUtTZ21uVHBxbTh6ZUtDZ29MUXBFbVRhajFYVlRkdjNzVE9uVHZ4KysrL2c4dmxvcUtpUXUzQW02V2xwZEoxNHVQamNmRGdRVFJ0MmhTZE9uVlNxZDJxeDVPcS92ampEeHcvZmh3OWV2UlF1SjZPam83RXNVT2UrL2Z2NDlLbFMzQjJkc1pYWDMybDBqWUNtajNmK05UMmo1cFl0MjRkY25OejRlUGp3NTQvcUhPdXl6QTFOWVdabVptbU40LzhCMUhRbFh4MC9FZTF3dm03R1hpcDRaU3ZMYjgveGFoT1R2aXNvZklmY0VJSStSRE05WUVoVFVTQjErSUtVYW1CbUhUZ1NRN1EzZzV3c3dBMFBjZmczMy8valpTVUZOalkyQUFBSmsrZXJQSnpxeHMwVllXaUUrSjY5ZXFoZGV2V2VQejRNZUxpNG1CdmJ5OTNYZkdMOFBUMDlHcGZsQTRmUGh3elo4NlVXbjdwMGlWd09Cd01HelpNNXZPdVg3OE9LeXNydEd2WHJscXZDd0NEQncvRzJiTm5FUm9haXM4Ly81d05VRllYRThoZy91Y2ZFeWJ6aDFObG1BdWZMNW9FVXp6SUlFNFR3V2ltcytEdTNidEtnL243OXUxVHVxOXMzNzRkelpzM3IvRjJLUk1URThObUI4djZqakxrZllmRkNRUUMrUHY3SXk4dkQzbDVlUmc4ZUxEY2RhZE1tWUt4WThkV2U3dFZsWktTSXJVc056ZFhhbmxlWGg2N2pBbE12bjc5V2lMdzZ1RGdBRjFkWGJ4Ky9Wb3E4Mm5jdUhFSUN3dERmSHc4bkp6K0tiUzliOTgrNU9Ua1lOR2lSVkxaOWN6eEpTNHVEbUZoWWRWOWl3RCtDYm91V2JJRXQyL2Zscm5PMXExYk1XL2VQSlhhOC9IeFVTbWdvZW5qaXpnT2g0TWxTNVpnNmRLbHlNN09WaGgwcmVyT25UdFl1WEtsV3E4bi9wdTBiOTgrbWV2azUrZGozcng1bUR0M0x0cTJiU3R6SFZtQmRWVnBhMnRqNDhhTldMZHVIZGF0VzRlMHREUk1talNKZlZ4ZTU1K3lERitCUUlDblQ1OGlOallXc2JHeE1ETXp3OXExYTZYV1c3SmtpY3FmYzBwS0N2ejgvRlJhVjlNU0VoS3dZc1VLdFo3RC9IOFZuUis0dTd2ajZOR2orT09QUDJCblp5ZDNQZkdPMUtGRGg2cjArc3JXbXpWcmx0eHpBWEdUSmszQzlldlhrWmlZQ0tGUUtQVjdKNDhtenpjKzF2MmpOdlR2M3gvcjE2K0h0N2MzbGkxYmhnNGRPcWgxcnNzWU5Xb1Vac3lZVVF0YlNQNXJLT2hLUGpwR2V0b0ltZXlPL3V2LzFHaTdBcUVRMzRYRzQ0NWZmK2pyeUw2SUk0U1FEODFNSHhqV0RMaVdBcno1L3lTUXZGTGc2a3ZnUmlyZ2FBTFlHZ0dHT29DQkRtQnRDT2pYNE5mNzFxMWJjSEp5a2doT1RwbzBDZVBIajVmN25GOS8vUlVIRGh4UStUWGtCY1NxTHZmdzhNQlBQLzBFUVBYZzc3Smx5eFErTG40Ujd1cnFXcTFBc2F6dFo0YUJYcjE2RmZiMjlyaDM3eDd1M2J2SHZrN3o1czJSbHBhR3hNUkVORzNhRktkT25aSnF3OWJXRmoxNzlsVDYrdHJhMnBnNmRTcjgvUHh3OU9oUmxUNGJWWUtReWdJYU9qbzYrTzIzMzVTMm8wa0NnVURtQldoRlJRVzdUYktNR2pWSzR2NnBVNmZRb0VFRGRPellVZWI2cDA2ZGdwdWJHenAwNk1BdWE5V3FGUUNnYjkrKzBOWFZoYisvUDRLRGc5a0w5K0hEaDJQU3BFa1lObXdZOHZMeUFBRGZmZmVkVklBakxTME53Y0hCcXJ6ZEdzdkl5TUQ2OWV2UnJGa3p1UmZpWjgrZXhaTW5UK0RxNnFxMHZWMjdkdUhPblRzWVAzNjh6RXdwUHArUDBOQlFGQlVWcWRTZUpzanFLRGwxNnBUVVBuWG16Qm1jT1hOR1lsblZvTTd1M2J2UnNHRkQvUERERHlndWx0Mlo3K3ZySzNONVFFQ0ExTEtxeDVQcUhGOE9IVHFFdzRjUHMvZS8rdW9yOU8vZkg2V2xwUWdNRE1TWFgzNkoxcTFiU3p4SFBLQi81c3daQkFjSHM2K2RtNXVyVnZaY2RZNHY4a1JHUnNydHNKRDF1YzZkTzFkaFlCOEFqaDgvcmpURE1TSWlBb0dCZ1FCRVFhT0NnZ0lWdDFpMjh2Snk1T2ZuczFsdFJVVkZDdGRuT29XWTlmVDA5T0RyNjRzVEowNmdiOSsrN0hJdWw0dnM3R3kxUHVQNzkrOGpLU2tKOSsvZlIxRlJFU3dzTE5DNmRXdTVBVEV0TFMyNW5WT3kxcTFyb2FHaHNMS3lVcmpPcFV1WHNIdjNidmErS3A5ZlpHU2t3cElBNHAxUXlqcE1UcDQ4aWJObnp5cGR6OFJFTkJmSnJsMjdjUGJzV2FYYm1KbVpLVGRMWEh3Yk5YbSs4Ykh2SHdZR0JqSTcyc1F4MjY5c1BYTnpjNWlibTZOTGx5NElDZ3FDcjY4dmpodzV3dTQ3M3Q3ZUdERmloTVJ6cGsrZkRtMXRiUVFGQmFrY0RDZEVYUlIwSlIrbGZpM3FZVnB2TjRUOG9WNk5NMlVTTXdxdytsd2kvRWUxMG1pN2hCQlNFOGE2d09ER3dJTk00TTVib09ML0U3VXFLb0dVOTZJL2hwNDI4RlhMNmdWZUJRSUJvcUtpcElaeXEydkhqaDBTOVJURHdzTFlpNVBMbHk5ajd0eTVFdXRIUjBmajl1M2JVc3VyRHFIczJMRWpQRDA5cTdWTkVSRVJ0VnF6ZE11V0xleHRadWc3WS9qdzRXamV2RGt1WExnQUFIank1QW1lUEhraTFVYm56cDNsQmwyUEhUdUcrUGg0Yk42OEdRRHcrZWVmdzgzTkRXZk9uTUdRSVVPVVpxa3l3V3RaenB3NWc1U1VGT2pwNldINjlPbHlBNW1xWHJpckt5SWlBbGV1WEdHRFhtdldySUc1dVRrQ0FnS2toc3dDd0lRSkU5Z013L256NTdQTGx5NWRpajU5K2dDQVZQYkpxVk9uMEt4Wk03bFpLYWRPblVLTEZpMWtQcTZ0clExOWZYMEFnS0doSVl5TmpkbkhkSFYxWVd4c3pBWmRHemR1TERXRVZYeDljUThmUGtUVHBrMnJsU1dVbDVjSEV4TVRpYUdydWJtNVdMSmtDYlMwdExCOCtYS1paUmR1M0xpQkowK2V3TlBUVSttK0ZCb2FpblBuem1IY3VIRnlNNDgyYnR5SXdzSkN6Smd4QTEyNmRGSDdmVlJIVUZDUXhQMGZmdmdCdzRjUFIvLysvU1dXRFJzMmpBMWdQSGp3QUwvODhndDhmWDFoYTJ2THJzZGtzSWFIaDBNb0ZLS3NyRXlpN2N1WEwyUG56cDNZdTNjdnJLMnRGVzZYSmpOQ3hURlphdm41K1FnTURFU0xGaTNZak5WSGp4NXA1RFZxZW55Smlvb0NBQ1FsSmJIM21ZQVRBTXliTjAvcE1Hc21PQnNZR0NoUm8vZmJiNzhGOEUvQVBDTWpRMjZBbk1Ic2p3Qnc3dHc1aVNDMlBFeVFWaDd4TWpuRGh3OVgycDY4OVk0ZE84YmVidE9tRFRadjNpd3pPSC9zMkRIczNidFhhdm1yVjYvZzd1Nk83Ny8vSGkxYnRtUy93eUVoSWJoLy83NVU4TlhmMzErbGJmMVEvdnp6VHhRV0ZyTGYzUXNYTGtCTFM0dmR2d3dORFdGa1pJVEV4RVMwYU5HQ2ZkNjllL2ZRdG0xYmNEZ2M2T25wU2JYYnRXdlhhcDhmVk8yTVliN3ZaV1ZseU1yS2tscWY2ZlNyZXJ4ZzJOdmJ5L3krZTN0N1YydjdBRWgwM0dueWZPTlQyRDlVSFpHa2JEM3hiWFJ3Y01EMjdkdkI1WExsbnRzOGV2UUlMMSsreE1hTkd5bmdTbW9WQlYzSlIydmoyRGI0N2Y0YnZNN1Q3SlRlNnk4a1lZUzdJenE2V21pMFhVSUlxUWtPQjJockJ6UzNBZjdPRXYwVmxVdXZ4K09MbGxjbjZCb2ZINCtjbkJ6MDdkdTNSdHZhcDA4Zk5HalFBSURvUkwxejU4N28yclVyKzNqVlRLYTNiOS9pOXUzYlNqT2M3TzN0SllLU21abVppSXVMdzVBaFE5aGxRcUVRcDArZlJ0KytmU1d5b2VRTno5MjRjYVBHSnNRWVBIaXdWSENLeWJnc0tpckNiNy85aGg0OWVzak14aDAyYkpqQ2VwOXBhV2w0OE9BQmU1L0Q0V0RjdUhGWXMyWU5qaHc1d2c0eEZncUZLQ2dva0tvekpsNFhVRnhTVWhKU1UxTXhkT2hRUkVaR0lpa3BDUXNYTHZ5Z0Z4aU5HemNHbDh0RmFtb3FVbEpTMkRwNTR0bTV6TzI1YytkaXc0WU5TRTVPeHFwVnE3Qm16Um80T0RoZ3dZSUZOUnJpcUtyYzNGeWxkVmxWRVJjWGgyWExsbUhSb2tYVktvV3dlL2R1SkNRa1lPL2V2VEF6TTBOMmRqWjhmSHlRa1pHQlBuMzZJQzR1VHVvNWZENGYrL2J0ZzZHaElSbzBhQ0ExK1JTei93a0VBZ1FGQmVIOCtmTVlNbVNJM0hyTSsvYnRRMlJrSkNaTW1DQ1ZXVnliWk5XYXRMR3hrVnB1YlczTkxtTUNKNjZ1cmpKclR3T2lPcXp5aHVxcmtra25MNnUxNnVlc2lLeTZqS3JJek14a2cvdk1CRi9Na0d0VkpxS3E2ZkZsM2JwMVV2Y2JOMjRNTHk4dkFLTGh2RnBhV25qeDRnV2FObTNLcnBlU2tzSm1TRE5CMTRFREI2SlZxMVpJU1VuQnNXUEhNR1BHREZoWVdMQ0JFVlhMS1ZRbDcvL0RaQUt2WHIxYWJzZEIxWDEwNmRLbENsL3IvUG56ZVBUb2tkTDFMQ3drcnpWNFBCNVNVbEx3L1BsenhNYkdTcTNQNFhBd1pNZ1FmUDMxMXhMTEJRSUJ6cDgvRHgwZEhhbWc2OGRXWHVESWtTTVNHWWxNTGRESXlFaGN1SEFCdXJxNk9IejRNTUxDd3JCcjF5NDBhTkFBejU4L3g0b1ZLOUMrZlh2NCtQakEwOU5US2lQVXpzNk8vZi9sNStkajdkcTE2Tk9uRHdZT0hNaXVjL1RvVWFTbnAyUHExS2xTbjcwc0R4OCtWUGcvbEhkY09ITGtpRVRuRG9QSm9reElTSUNMaTR0VVo4YTFhOWZ3N05relRKOCtYZXE1VlVkTGFQcDg0MlBlUDlhdlh5OTNuZnYzNzdPZCtzN096cGcxYTViY2RlM3M3UEQyN1Z1OGZQa1NYYnQybFZ2anV1cjdXYmh3b2RRNjh2N0hoRlFIQlYzSlI4dk1RQWU3SjNYRWtLMS9hYlRkU29FUTM0WEU0L2FxL3REVnJ2dGhOb1FRSWs2WEM3U3pFLzBWOElEMEFpQ2ZCNVQrLzJSYjlZeEVKUWFxZ3huK1ZqWERORDgvWDJITnRLb1g5YTFhdFdLSFpnY0dCcUpSbzBaS0E2cks5T3ZYRDgyYU5XUHZKeVFrSUNBZ0FEd2VEMjNhdEVIOSt2VUJpR1lWUG5EZ0FJNGNPWUxKa3lkanlKQWg0SEE0YU42OE9jckxwYVBVMWFsREtlOUNTMGRIUis2a0NpZE9uRUJaV1JuR2pSc25NNnVpc3JKU0tqUG0rdlhyS0M0dWxyaG9GTmV6WjA5TW1EQ0JEVG9MaFVMTW1UTUhBRlNhMU9MdDI3Znc4L09EalkwTnBrK2ZqbGF0V2lFZ0lBQTZPanFZTzNmdUJ4dHEyclJwVXpSdDJoUjM3dHpCcVZPbjBLdFhMOWphMnVMenp6OUhaR1FrenB3NWc5MjdkN09mdTRPREF6dWMwTm5aR1E0T0RoQUlCQjhrNkZyZGdFOVZIVHAwZ0ptWkdTSWlJdFFPdXBhV2x1TG16WnRvMkxBaHpNek04UExsU3l4ZHVwVDlUSzVkdTRacjE2NHBiS05xdGlqd1Q5QjF3NFlOaUlxS2dxbXBLZjczdi8vaGYvLzduOEsyamh3NUlqVTd1Q3IxWWpWRlZyQ2c2ckx1M2JzckhlcmZyRmt6aWVIQ0R4OCt4TnExYTdGaXhZb2ExZUpWbGlFbXJycVpjTEt5R1pVRmlqVjVmR0UrVzJaWVAzUC96WnMzOFBIeFFWNWVIZ0lDQXZEMjdWc0VCd2ZEMHRJUzJkblptRDkvUHBvMGFZS0ZDeGNpSUNBQXJxNnVzTEd4UWJObXpYRG56aDBjTzNZTTNicDFnNE9EQTZLam93R29WbDRnS2lvS29hR2hVc3QvK2VVWHFVNjJrSkFRaFkrZlBuMWFxaDBtby83WnMyZHdkWFdWQ21ERnhzYmkwYU5INk5xMUs1c2xMeTR6TTVNTjJGeTdkZzEvL3ZrblhyMTZoZGV2WDBNb0ZMTERxcXVxVjY4ZWJ0NjhDWGQzZDdaZGdVQ0FtSmdZbEpXVnlTeWZJcXZPYTExaVB1OXo1ODVKVEtRRmlFWU94TVRFNFBEaHc1ZzdkeTdiZWR1b1VTTnMzYm9WeTVZdHc1dzVjK0R2N3k4UjhISjNkMmZQV3hJU0VyQjU4MmFVbEpSSWRUYWFtcG9pT2pvYTBkSFIrUGJiYnpGczJEQm9hV2xKUEY4V1ZTY1dpNHFLa3VxQUFJRFBQdnVNUFRmZzgvbll2MzgvWHJ4NGdiNTkrMkxDaEFsc0hmclkyRmhjdlhwVlp0QjEwcVJKRXVkQW1qN2ZBRDdPL1FPQVJOa2ZjUlVWRmRpNWN5ZE1URXhRV0ZpSTkrL2ZvN3k4WE9Hb2kwMmJOdUh5NWN0WXVIQ2h4T2lJcWlaT25JamV2WHRMTFgvMDZKRkVaakVobWtCQlYvSlJHOXpPSHVPN3V1RFhXNmthYmZkaGVqN1dSaVRoWjY4V3lsY21oSkE2WXFvSHRORFEzRWRQbmp4QlFrS0N6TWZPbmoyclVqMHlWY2pLK21KbWhwZjFHSmZMaFllSEJ6dHplM2w1T2ZidTNZdXpaOC9DMGRFUnZyNitiTUFWRUdWTmhvYUdZdHUyYmRpeFl3ZWlvcUl3Yjk0OGVIaDR5TXoydExTMFZHa0c1SnFvcUtqQXpaczMwYWRQSHpScTFFam1PcFdWbFZJWEp2LzczLytRbHBZbU4wdVZ3K0d3UTIrWisyM2F0TUdKRXljUUV4T2o4TUxqM3IxNzhQZjN4L3YzNzdGdTNUcm82ZW1oVDU4K2VQLytQWGJ0Mm9YWHIxOWo4ZUxGZFRhNUZwZkxoYk96TTB4TlRkbmI0cGlaNlprTE5qNmZMM1BJcWFZdFdyU0lyVGU0ZVBIaWFyZWpyYTJOZnYzNjRjeVpNMGhPVG9hYm01dkt6LzNqano5UVZsYUdMNy84RWdCZ1ptWUdKeWNuVEp3NEVULzk5Qk8rK3VvclRKMDZWZUk1b2FHaE9INzh1TXpBNHkrLy9DSlI4Mi9LbENsbzI3WXRYcjU4aWJObnowcVYvUUJFZ1VSM2QzZDA3OTVkNW1PMWFmLysvVFdlcEFxQXhPY2txMVBwcjcvK2dyR3hNVnhjWE9RT0l4YVhscFlHUTBORHFYcVU2dFoxUFhUb2tGcnJBOVdyNlZxYnh4ZUd2YjA5L3Y3N2I4eWNPUlAxNnRYRHpwMDcyZU90dGJVMWdvS0M4UFBQUDJQYXRHbFl1SENoeXNlYjR1Smk1T2Jtc3NlRjJiTm5ZOEtFQ2Zqc3M4OVFVVkdCSmsyYXNKL2pzR0hESk1xT1ZDMGhrcHVieTk3K1AvYnVNeUNLczNzYitMV0E5S3BCYkJnc1JPd2RZa094UldNdmxHV242d0FBSUFCSlJFRlV4QmI5VzJKTXJMR2p4TjVBc0hkRkxKRllzY1ZLaVJVRkxGaXdJNGpZa0NaVityNGZlSGNlbHQyRkJjZUN1WDZmWUdiMjdPeXlNK3ljT2ZlNWxhMEg4cXE2alkyTjVaWkZSMGRqMHFSSnNMVzF4ZHk1YzVYZXBEcDI3SmpDZSsvcDZZa2pSNDVnenB3NXNMVzFSWHA2T2xKVFUyRnJhNHNhTldxZ1dyVnFzTEt5Z3JlM3QwSjdnY21USjJQdDJyVVlOMjZjTU1rZ2tOZkN4TkhSVWE3WHI3R3hNZnIzNzQvZXZYdkxKYkN5czdPeFlNRUNXRmxaWWRTb1VYTHhZMkppY1Bqd1liV3FRRCtHTzNmdVlQSGl4ZWpWcTVkd2Zzdk16SVNXbGhacTFxeUp0V3ZYd3NuSkNSTW5Uc1RpeFl1RkN0NWx5NVloTVRFUjd1N3U4UEh4UWNPR0RURnQyalJrWldYaDNidDN3Z1JaM2JwMXcvZmZmNDkxNjlaaDQ4YU5PSHYyTEtaTW1WSmtZbnJjdUhFZjlMcWFObTBxSk1TMXRMU3dkdTFhbkRoeEFqdDI3TUMvLy82TGNlUEdvWHYzN3NqTnpWWFpocU93dnZyNUZmZjd4cGQrZkJSbTE2NWR5TWpJUU1lT0hYSGt5QkVNSGp3WWE5ZXVSZjM2OVdGZ1lLRDBNZVBIajhmTGx5K3hmUGx5NU9Ua3FMenBaR1ptcG5SVXhKczNid3JkSjZLU1lOS1Z2bmlyaHpTQ1QyZzBZcEl6UkkyNytQaDk5RzVTQ1Eycm1vb2FsNGpvUzdSanh3NlY2L0pQcFBYNDhXT01HemRPN2lLL09CTnBGWmFRVWJaT1YxZFhTQXJjdW5VTHExZXZ4c3VYTDlHMWExZU1IVHRXYVpWRWhRb1Y0T0xpZ3RPblQyUExsaTBZTzNZc2hnMGJocDkrK2tudWkzOTBkRFR1MzcrdjFuNS9pREpseW1EYnRtMTQvZm8xNXM2ZGl6Rmp4cUJ5NWNyQ2VxbFVDcWxVS3BkMGxjMU1YZFJGUjBIOSsvY1hlclFwUzRyRXhjVmgxNjVkT0hQbURQVDA5R0JoWVlHTkd6ZGkvdno1c0xTMFJKOCtmV0JpWW9LVksxZGk1TWlSR0Rod0lIcjM3cTN5QXVaalNFaEl3T1hMbDlHblR4OWtaMmNycmRTUlRiUWhHMUtkbVpuNVNTcGQ2OWF0cTNSQ3FaTG8yclVyRGg4K2pKTW5UMkxDaEFscVArN1VxVk13TVRFUnFuREtsaTJyY3JLaWtqQTNOMGZYcmwyeGNlTkdBSXJ0UUlDOFk3VkdqUm9xMTMwS3lvWjhxcXZnKzFWWVZhaTYvUVFCb0UyYk5rb25pSkpLcGNqTnpTMzBzYXI2Q29hSGh5TWlJZ0x2MytlMTA3cC8vejQwTlRWaFlHQ2dzbDl3VVQ3VytTVS9XUlhhcVZPbjBMbHpaMHlhTkVuaEdLMVFvUUxXckZtRGhRc1hZczZjT1pnNmRhcENUL0drcENUY3VuVkxycW92SUNBQWJtNXVRbUw1NGNPSHdvaUw1OCtmNDdmZmZoTW1TVE14TVJFZVc3QmZMSkJYT1N1amJMMnZyNi9TNUl1RmhRVUdEQmlBUFh2MllNMmFOVXFyNEE4Y09JQWVQWG9JdzVnUEhUcUV2WHYzb2txVktrSVZaLzRiZ3E5ZXZRS1FsL3kwdDdlSHZiMjlzQXpJUzJJclN4QVdQQ2YxNjlkUHFIeFhOb2tTQUFRR0JzcjF6OHhQOXBpU1RBUlhVbWxwYVZpeVpBa2FOMjRzVkh5bnBLU2dUNTgrbUQ1OU9qcDM3Z3dMQ3d1c1dyVUtNMmZPaEorZkg2eXRyWkdSa1lIRGh3L2p3SUVEQUlDSkV5Y0tDZHZPblR2RDBkRlJybkswWExseW1EOS9QaTVldklnMWE5WmcvUGp4Nk4yN04wYU1HS0d5TC9QY3VYUFZtaWp3NnRXcmNwV2hCZDI3ZHc5djM3NUZ1M2J0MExOblQ3UnUzUnBidG13UkVySVpHUmtmZlBPd3VOODN2dlRqUTVYcjE2L2p3SUVEbUQ5L3Z2QTlybmZ2M2poMTZoUldybHlwMEtkWFJsZFhGMHVXTE1HMGFkT3dZc1VLbEMxYlZ1akRucit0VWtKQ2d0S2JjYkd4c1lYdUYxRkpNT2xLWDd4dmpIU3dZVmdUL0xUaHFxaHhzM09rR0xvbEdOY1dkSVFPMnd3UTBWZnMwcVZMdUhIakJ1enM3QlQ2eUczZXZMbklTdENmZnZwSjVVenBRTjRGL3NPSER4RVhGMWZrUlp5L3Z6K3FWYXNtVi9uMzh1VkxlSGg0NFBMbHl5aFhybHlodmNYeTY5cTFLNW8yYlFwWFYxZHMzNzRkVjY5ZWhaT1RrekNVTHpRMFZPbFF3SkpLU2twU09YdXVucDRlREEwTkVSb2Fpcmx6NTJMZHVuWENoWVpzSnQvOFNkZkhqeDhqTFMxTllaYnlvcGlabWVISEgzL0VrU05IRUJ3Y0xDUlZIajkrakJNblRzRGYzeCtabVpsbzNydzVKazJhQkIwZEhjeWVQUnZqeDQrSHM3TXpiRzF0MGI1OWUxaGJXOFBkM1IwN2QrN0VnUU1IMEs1ZE96ZzRPS0JldlhwRlRvaFRFdG5aMlhqeTVBbUF2R291cVZTS0xsMjZJQ01qUTJreU5UWTJGb2FHaHNLNnJLd3M0V0pWMVhEOTA2ZFBDN00rSzNQaXhBbUZDOHI4TnhmVWNmLytmWVUyRmk5ZXZGQzZyWldWRmF5dHJYSHUzRG44L3Z2dmFyMnZqeDQ5d3NPSER6Rnc0RUNWdldVaklpSVVob0JHUkVRQWdOTCt4WkdSa1VVKzc1ZW9zRm0rTzNYcVZHaUxnNEpKMS96bnBheXNMSXdiTnc1bHk1YkZzbVhMUk9sdmZPWEtGY3lmUDcvUWJWU2RHeTljdUNCWDJYdnk1RW1jUEhrU2xwYVd3Z1I1eGUzcEt2YjVwYUNsUzVmaS9mdjM2Tm16SjZ5dHJiRm16WnBDZTJlZk9YTUdlL2Z1bGV2WkxhdG1ueng1TWd3TURJU2t6WWRNNkRkMjdGaUZvZHM2T2pydzlQU0V1Yms1bWpadHFuUm90eXJEaGcxRFpHUWtUcDA2aFNwVnFzRFIwVkZ1ZlVwS0NyWnUzWW8vL3ZnRGYvLzlOM2JzMklIcTFhdkR4Y1ZGYVRWcC9zcmk0aWo0MlZtM2JoMXljbkpLRk90VE8zcjBLRjYvZm8zeDQ4ZGo5ZXJWS0Z1MmJLR3RiVXhOVGJGMjdWcmhmSitlbmc1dmIyKzBidDBhbzBhTkVxcGFaVGZtVlBYdHRMZTNSNzE2OWJCaXhRcjQrZm1oWDc5K0twT3VHaG9hYW4zdWltckpjL1RvVVp3L2Z4NWVYbDRZUG53NFdyZHVqVm16WmduclUxTlQxYjdCS2ViM0Raa3YvZmlRZWZueUpaWXVYUW9IQndlMGJObFNTTHBxYVdsaDZ0U3BtREpsQ3ZidjM2KzB3aC9JKzB3c1c3WU1temR2Um9NR0RZVDNKUC8vNE4yN2Q1ZG8xQUZSU1REcFNxVkMvK1pWMEtkcFpSeTU4VkxVdUhkZkpHTHU0VkM0L3RSQTFMaEVSRitTb0tBZ3RHdlhEZzBiTmhTU3JySUxkbTF0YmFTa3BBZ1hNTEpaNC9OZjVNc2tKQ1NnWExseTBOVFV4Sk1uVDNEdjNqMEFlWlVTKy9idFE2VktsWlFPUjg3UHhjVUZnd2NQbGt1NlJrVkZJVEF3RUQxNzlvU09qZzZlUG4wcXRDUlFSNHNXTGRDc1dUTjRlWGtKcndQSTZ4TXJtd1c4b01lUEh5TXhNVkZoSm5vZ2J6aDJnd2FLL3hmOC9mMkZXYnlWS1YrK1BHYk1tSUU1YytiQXpjME44K2JOQS9DL2k2RDh5Y1dRa0JBQVVQbzhSZW5idHkrT0hqMkt2WHYzd3RiV1Z1aXpDT1JWYWc0ZE9sU3U5NStibXh0bXpab2xONFRhMHRJU3ExZXZGaEkrcDA2ZHdzV0xGN0Zod3diUktqMWxEaDA2SlBlMzZkYXRHM3IxNmdWalkyT2twYVVwcldhT2lvb1Noc3htWm1aQ0twVUtGK0hLSm5VNmRPZ1FhdFNvZ2NhTkc2dmNoK3JWcXl2MGppczRWTHlvcEVqQjNxWkZhZHUyTFR3OFBIRDE2bFZoQXJIQ0hEbHlCRnBhV3VqWnM2ZktiWUtEZzVWT3BBVW9KaHRMbzdwMTZ3cXpYc3ZPUjhxa3BhVXBYVzlnWUlBK2Zmb0lmYWNMMnJadEd5SWlJaEFSRVZGb1lqZS9YMy85VlNHaG9NeklrU09GcEpETXpaczNjZjc4ZVpXUEdURmlCRWFNR0lIRXhFVDA3OTlmcVBvRElNd0FYOXllcm1LZVg3S3lzbkR1M0RsY3YzNGQxNjVkQTVCWG5UdG8wQ0EwYjk1Y1piOWxmMzkvM0x4NUV5WW1KdERVMU1UUFAvOE1JRzlFZzdlM3QvQy9xR3ZYcmhnMGFKQ1FXQ251UkhhRjlTUFBUOWtzOVFWWldGakl2UmFKUklKcDA2Ymh4WXNYU3Z0ci92ampqemg1OGlUZXZYdUhnSUFBMUs5Zkh3c1hMaXkwUXJsLy8vNEs3VUZVOGZEd1VGckpLanRIcS92YUMxSTEyZHlIeXMzTnhlblRwM0huemgzY3ZIa1RBSER3NEVHMGJ0MGFZOGFNUVhoNHVOTEh1Ym01S1QxMytmcjZ3c1RFQkxObXpjTHIxNjl4K2ZMLzV2bElUazRHa0hmRFNWbnJvdTdkdTZOczJiSllzbVNKUWcvUmdvcTZZYUt1MmJObnc4N09EanQzN3NTQ0JRdlF0R2xUdVJzNzhmSHhhcmQyRU92N1JtazdQaElTRWpCNzltd1lHUmtKUGFienExdTNMZ1lQSG96dDI3ZWpYTGx5S3Z1Mm1waVlDQzJDWk44OThsY1pUNW8wU2VsSWptdlhyaFU1QVJoUmNUSHBTcVdDUkFKc0dOWUU1eDY4eGJ1MExGRmp1NTE2aE80Tks2Rk5yVzlFalV0RTlLWG8xNjhmek0zTjVTNzhpNXFFUmRsRlBnQTRPVG5oL1BuekNBd01GSmJWcjE4Zi9mdjNSLzM2OWVIajQ2TjBRcXY4d3NMQ2hJc2tNek16dEdyVkNsNWVYaWhidG15SlpubzNNelBEZ1FNSDBLVkxGN2tMbXZqNGVPemR1eGVqUjQ5V1NBcXNYTGtTV1ZsWlNwT3U1Y3FWRTZwbDg3TzN0eGVTUVRJRmg5UjkvLzMzNk5teko0NGZQNDZqUjQraWQrL2V5TXJLKzcrVlA1a1FGQlNFY3VYS3FUV2tzYUFLRlNyQXpzNE9nWUdCdUhmdkhuNzQ0UWRFUkVTZ1U2ZE9jaE54eUVSR1JtTDY5T2tLRjlvU2lRVHQyclZEdTNidGNQZnVYV1JtWm9xZWNBWHlKdHVwV2JNbXFsV3JoaU5IanNEUjBWRjRudVRrWktVWFlJOGVQUkxlbTR5TXZQWkNzdVJzd1o1emFXbHBPSFRvRUpvMGFhS3lTdWZRb1VPb1U2ZU8wbjUxK2VXZjlWcFpFbUQyN05rS3M0ZUhoWVVwblVFYUFOcTFhd2NQRHcvNCtQZ1VtWFNOaVluQmhRc1hZRzl2cjdUM3BleGlldENnUVFySGIzRjZ1aGFrNnBqYnYzKy8zTkRUVDhYVzFsYW9zSlFsNnBRNWUvWXN6cDQ5cTdCODhPREJLaXRnejV3NUkvU3ZuakJoZ3Nva2ZYNUZuU3Z6YTl1MnJjSXg5UDc5KzBLVHJvVXhNREJBZ3dZTk1ISGlSS0czZGNHZXJzbkp5WmcvZjc1Y3NsZk04MHZObWpYaDd1NE9VMU5UVkt4WUVVK2VQSkdieEVwRFEwTXVlUjBiRzRzVksxYmc1czJiNk5LbGk4SXg2ZXZyaXdjUEhzRGUzaDRYTGx4QS8vNzlZVzV1anZmdjMwTWlrY2hWSStiL2JLcEt6QlhuNzFNVVpaWHYrdnI2MkxScEV6UTFOWkdTa2dJdkx5OWN1SEFCUUY1LzVLdFhyeUlnSUFDdFdyV0NzN056a1VuajVPUmt1WllDUlcxYm1KSys5dnlUVzRsSklwRmc0OGFOTURBd2dJV0ZCZDY5ZXdjdkx5OW9hbW9pT2pwYTdydkJ6cDA3Y2V2V0xTUWxKUW05dlpjdlg2NTB2MEpDUWxTZWl5NWV2SWlMRnk4cUxNK2ZVQ3RxRnZvUG5VaExSaUtSb0dQSGptalRwZzMyN2RzSGZYMTlJZUdhbloyTjE2OWZvM1hyMWtVK0R5RGU5NDNTZEh3a0ppYkN5Y2tKNzk2OXcrclZxMVZXQlE4Yk5neVBIeitHbTVzYnBGS3AwdjlodDI3ZFFzMmFOV0ZvYUlpRWhBUUFrRHRIc3IwQWZVcE11bEtwVWRGVUY2dUhOTUx3YmRkRWpTdVZBc08yQnVQMjRrNHcxaXZlM1hVaW90SkFXZStzZ3NtWnhNUkVqQmt6QmxaV1ZyaHg0d1pzYkd4Z2FtcUtSWXNXS1R3Mkp5Y0hMVnUyUkxObXpUQjQ4R0RVcTFjUExWcTBBSkNYNEpIMW1sTWxmNldlalkwTldyVnFKYlE0VURVRXQxT25UckMwdElTbnA2Zkt1QVVyU0dRVk1DOWV2TUNpUll1RW9XWEp5Y2tJRHcrSGhZVUZzckt5NUM0Q2poOC9qaTFidGlBaUlrS2hwMlM1Y3VWVVZzL2w5OHN2dnlBb0tBaG56NTVGejU0OWhRdE5XZUkzS1NrSkR4NDhVRG5CZ3pwNjkrNk53TUJBSEQ1OEdIUG16TUdFQ1JQdzlPbFR2SGp4QWxXcVZNSHAwNmZoNStlSEZTdFdZTStlUFhqMDZCSG16NSt2TU53NElpSUNnWUdCR0RSb1VJbjNwU2l5b2ZVM2I5NVVtTEF0TmpaV29iMUZRa0lDd3NMQzhPT1BQd0w0M3pCa1ZVTkRaY090all5TVBuaGYyN1JwSXlUTjhpZDRMQ3dzc0hidFdsU3RXbFhoUXJCKy9mcFl1M2F0MGdTWGhZVUZiR3hzRUJzYlcyVFB6L1BuenlNN08xdmxrTW5VMUZRQUVMMjNyYktKdEFyenFYcTZ5blRvMEVGaE1xaHAwNmFoVFpzMkNtMVBwazJicGpMTzVjdVhzWHIxYXRqYTJpSTRPQmlhbXBxZnBFL3doNmhXclJwV3JGaFI2RFpHUmtaeTIzeU04OHZxMWF0UnUzWnRuRHg1c3RDL2YwQkFBTnpkM2FHbnB3Y1hGeGU1aW51WmdRTUhZc0tFQ2JoLy83NlFuQUh5L2djWkd4dERJcEdnVmF0V2NzbWRrU05IWXVUSWtXamR1aldlUDM4dVY1bFlWRXNiVjFkWFBIejRzTkMrNWtXUlNxVTRmUGd3dkx5OGtKU1VKSHh1REEwTk1YUG1URGc1T2VINTgrZElTVWtwc3BKUjFjMkNrbEpWc2FmTTZkT25QK3JNN0JLSkJLNnVycWhUcHc3KytlY2ZQSHIwU0ZpWFAvRVpGaGFHeTVjdlkrTEVpVmk5ZWpWNjl1eUpmZnYyNGVIRGh3bzlmNEc4LzZrRnE0TmxJenc4UER6a0p0dFUxcGUwS0I4NmtkYkJnd2NWbHNtRys4dld4Y2ZISXpzN0cwbEpTVXEzQi9LK1k3UnYzMTc0V1l6dkc2WGwrSWlQajhmTW1UTVJGUldGaFFzWEZ0cnpWU0tSNE04Ly84UzBhZFBnNXVhRzZPaG9EQmt5Uks1VnpKWXRXMkJpWWdJWEZ4ZmhKa2Y1OHVVQjVIMFdEeDQ4cUxTOWdMYTJOaXdzTElwc0pVRlVIRXk2VXFreXJKVVY5Z1ZHNGN4ZGNXY1dmQmFiaXNsLzM4YjJVYzFFalV0RVZCcms1dWJDeGNVRit2cjZHREprQ0c3Y3VJRmh3NGJCMWRVVng0NGRVMGhzRkRZazE5dmJHMi9ldk1HalI0L1F0bTFiaGZXZE9uWEM0TUdETVdMRUNORmZSMEZObXpiRjlPblQ0ZUxpZ3NXTEZ3c3o3SjQ3ZHc1U3FSUnYzcnpCN3QyN2hSbWVUNXc0Z2ZYcjE2Tng0OGI0NDQ4L1N2eThlbnA2V0xKa0NTcFVxQUFORFEyaFVsTTJ0QzBnSUFDNXVibXdzN01yVmx5cFZJcTVjK2VpWjgrZWFOYXNHVWFPSENsM2dicHAweVk4Zi80YysvYnR3NXMzYjNEbnpoMEFnTE96czNEaDgrZWZmNkpGaXhiSXpzNkdscFlXTGw2OGlEMTc5a0JEUTBObHN1OURGZGJMTkNvcVNxSHlSOWFYVlZhRkhCSVNBaDBkSFpWSjErZlBud09BMHVya0QvWDA2VlBzMnJVTGpvNk9xRjI3TnZidTNZdWtwQ1NNR2pVS21wcWFXTDkrUFhKemN3dE5YQzVZc0tESXZza0E0T2pvaUNaTm1zaTEzc2hQVm9Iei9QbHpVWHU2cXB1d2tXbmV2RG4wOWZWeDRjSUYyTnJhcXZ5N2lNWEN3a0todWhnQXZ2bm1HNlhMbGZIMzk0ZTd1enQ2OWVxRlhyMTZJVGc0R0t0WHJ4WjdWM0h2M2oyRjJhOVY5ZnhWeDh1WEwvSHc0VU81Wlk4ZlB3WUFwVU9QTzNUbzhGSE9MM1hxMUNueXNidDI3WUtYbHhlKy8vNTd6Snc1VTZHQy9mang0MmpZc0tGY2dpeS8xNjlmQzRrNUF3TURoWnNiNWNxVmc2V2xKYXBVcVlMang0L0x0U1dKaW9vcXNxS3ZzRkVVK1NlVExQaTYvUDM5c1hQblRrUkhSNk5telpxWVBYczJmSDE5aGZkZk5qSFVoZzBiTUhYcVZDeFpzcVRRYzFILy92MkxyTGlYS2FwS0hWQmRzYWRNL3BucVA1YWlFb1ZwYVdsWXRtd1ptalJwZ3JadDIyTDE2dFdvV0xFaWV2YnNDUThQRDdSbzBVTHBVUFdDZ29PRFlXeHNqS3BWcXhhNXJWUXFMYlIzODRkT3BMVjE2OVlpSHl0ejgrWk5vZlZDUVRZMk5rTFNWVjFGZmQ4QXZ2empJekl5RXM3T3pvaUppWUdUazVOYUV3RHE2ZW5CMWRVVk0yYk13SzVkdS9EZ3dRTk1tellOWm1abVNFMU54ZE9uVDRYdm1lSGg0ZERVMUJSdXFPN2V2UnYzN3QxRC9mcjFoY2xqTjJ6WWdDcFZxaUFrSktUSU5sbEV4Y1drSzVVcUVnbXdaVVJUMUoxOUZpbnAyYUxHOXJ3WWdaNk5LNkZYRS9HSFZoSVJmYW1rVWltV0wxK091M2Z2WXUzYXRjSVFabG1Gd3B3NWM2Q25wNmQyNzBNZ3I1SkhOcVJRM2FGMEgwdjc5dTN4K3ZWcjdONjlHNkdob2JDMnRoYjZ6elp2M2h6NzkrK0h0YlUxYXRldWpjMmJONk4rL2ZwWXRHaFJzZnNLRnBRL3NTRHJwU3E3Q0twYXRTcGF0V3FsMXREbS9PTGk0aEFZR0FoVFUxTTBiOTVjcmpvMUxpNE9kKzdjUVo4K2ZSUXFOQXdNRExCczJUSTRPVGtKQ1ZBUER3ODhlZklFcnE2dWlJaUl3UGJ0MjFHeFlrVzVpVzRLOC96NWMyUmtaTURhMnJwWXJ5Ry9WNjllSVM0dVRpN0ptSjZlanYzNzk2TnAwNlk0YytZTS92NzdiK1RtNXFKMTY5Yll2bjA3V3JWcXBkQkNRZFliVWxscmhlSzZmdjA2WHI5K2pkdTNid1BJUzJ4cGFXbWhkKy9laUl1TGc1ZVhGNzc3N2p2aGZjekl5TURaczJlRm5zbktxSk53bGFsUm80YktkYkxFNnJsejUzRHUzRG1sMjN5S25xNnl4SmlibXh1YU4yOHU5QklzakJpZmw1SjY5dXdaM04zZE1XYk1HUFR1M1Z1b2V2cmpqei9RckZuUk45c0xhM0ZRMFBMbHkwdThud1dscGFVaEpDUkVaV1dwc21IT0hUcDArQ2pubDhKSXBWS3NYTGtTWjg2Y3dkQ2hRekYwNkZDbENhNERCdzRnTkRSVVpiL0VwMCtmd3NyS0NnRUJBWmcvZno2T0hEbWl0UFdJUkNKQlZGUVV4bzBiaDIzYnRza2x5OGFPSFN2OFRTOWZ2Z3hQVDA5czI3Wk5HTEkrY3VSSURCOCtYTzQ4cHl3WkpaVktjZkhpUmV6ZXZSdlBueitIaFlVRm5KeWMwTDU5ZTBna0VvWHF3ZDY5ZXlNMU5SVTdkKzdFaEFrVE1HUEdESldKbytUa1pMV1RwRVcxRndCSzE0UkFPVGs1Y0hGeFFVcEtDdHpkM2VYVy9kLy8vUjhDQWdLd2RPbFNMRjI2dE5EMkIrSGg0UWdLQ2tLUEhqM1VtZ2p2MmJObldMNThPYVpNbVlJYU5Xcmc1Y3U4T1VKS09wVDgxYXRYUWtXcHBhVmxrZFdrc3FyY3VuWHJ3dDNkWGZUSktndjd2cEhmbDNoOFBILytIQk1uVGtSR1JnWm16cHdKQndjSGxRbmdnc3M3ZCs0TWQzZDNMRnEwQ01IQndkaTNieDkrLy8xMzNMMTdGMUtwVkRnSGhvU0VvSHIxNmtJRjd0R2pSN0ZwMHlhc1g3OWU3dlB6enovL1lQdjI3VmkyYkpuU0tuMmlrbUxTbFVxZHF1WDBzV0pRUTR6WmNVUDAyS005cjZORnpSOVEzbGp4SHhVUjBkZm0vZnYzY0hWMVJXQmdJT2JObTRmcTFhc0xWVlJBWGtYYkw3LzhBamMzTjBSRVJHRGt5SkZxSlNPSERSdUdSNDhld2NYRkJhdFhyMGJObWpVLzVzc28wcEFoUTJCcmE0dHExYXBoOGVMRmlJbUp3Wnc1YzJCblo0Zjc5KzlqNmRLbG1EeDVNbGF0V29XcVZhc3F2Vmo1RUxKSkhHU1ZXWFhyMWtYZHVuV1ZibHRZUlk0c1dhU3NVdXowNmRPUVNxVXFoeFFiR1JuSlhXQkVSMGNqS2lvS1dscGFjSEp5d3ZqeDQ3RjgrWEpZV0ZpZ1ZxMWFoYjRlcVZTS2lSTW5vbUxGaXRpMGFWT2gyeGJtMzMvL0JRQzVpeHRkWFYwNE9qckN6czRPWmNxVWdiYTJOZ3dNRE5DeFkwZU1HREVDMmRuWmNzblZGeTlld05mWEY5YlcxcWhRb1VLSjl1UE1tVE5DMG1MZHVuVXdOVFZGZ3dZTjhPVEpFemc2T21MNDhPSFExdGJHaWhVcmtKbVppZDkrKzAxNDdPalJvM0hseWhXc1diTUdXN2R1RmYxaU9qOVpkZFNCQXdjVWhtaCtTRS9Ya29pT2prWkdSb1phRS9LSTlYa3BpcXg5UThIang4cktDbi85OVJlKytVYStkLy9IcUhSMWMzTVRockFXbHl5SjQrL3ZqMlBIamlFbUpnWUhEaHhRcUVRdTJOTzFvSTl4ZmltTXQ3YzN6cHc1Z3lsVHBpaTBnY2d2SVNGQjVYdVRtcHFLc0xDd0V2WDB6azlXRFN2N0djaExpdVZQNEpVdFc3YlF6MjFjWEJ4bXpKaUI1OCtmUTE5Zkg2TkdqVUsvZnYySy9OODNaTWdRR0JzYlk4T0dEWEIyZHNZUFAveUFrU05IS3R4MEViTzl3Snc1YzRSelgxQlFFT3pzN0NDUlNIRHc0RUY0ZUhnSXozUGx5aFUwYWRJRWlZbUplUFRva2NLTnVaczNiMkwzN3Qxd2RuWlcyazlhRE5uWjJWaXlaQWx1M0xnaHpGNmZmK0pMZlgxOS9Qbm5uNWc2ZFNxV0xsMEtKeWNucGU5NVNrb0tsaXhaQW0xdGJiVnZEQ1FtSmlJc0xBd0pDUWw0OSs2ZFFpSng0Y0tGeFhvdE0yYk1FSDR1TE9HYWxaV0ZYYnQyWWYvKy9kRFgxOGU5ZS9jd1pNZ1E5T2pSQTkyN2QxZVlkRThNQmI5djVQY2xIaDlWcTFiRmdBRURVTDE2ZFh6Ly9mY0FvTkRhNmNLRkN3Z09EbFpZWHFsU0planI2MlBKa2lYdzlmVVZ6aDgzYjk2RXZyNCt2dnZ1TzhUSHgrUDI3ZHZDWnlVbUpnYTdkdTFDbXpadFVLdFdMYm52dlAzNzkwZGdZQ0NXTEZtQ3paczNsL2hjVGxRUWs2NVVLbzF1V3gwbmJyM0dQeUhxTmFKWFYweHlCbjdkY1IxSEpyYUNHamRPaVloS3JYdjM3bUhGaWhWNDgrWU5uSjJkaFo2c0JmWHYzeCthbXByWXRHa1RBZ0lDNE96c1hHUlNUaUtSWU1hTUdaZzJiUnBpWTJNL2U5SVZ5S3Y2bURKbENoNDhlSUQrL2ZzTGxSeExseTdGekprejRlN3VEbnQ3ZS96NjY2OHFKOTA0Y3VTSVFrOVNkVHg1OGdRQVlHeHNySEliV1FYR2l4Y3ZWRjd3eU5vRkZLd1dURTlQeDlHalI5R2dRUU9oYWxSMlVTMXJJd0RJSjZQQ3c4T0Y1SXF1cmk3bXpwMkxPWFBtQ0VNVEMvUHMyVE9rcHFaKzBCQzhsSlFVWVo5bDc3ZEVJa0ZPVG81Y1phR3NpaTB0TFEwSkNRbHlmZDdpNHVJd2QrNWNaR1JrWU9qUW9TWGVGMzE5ZmRqWTJHRGd3SUZvM0xpeDhQNTM2dFFKWm1abTBOYld4cDA3ZDNEMjdGbjg4TU1QY2hPdW1KaVlZUFRvMFZpNWNpVU9IejZNbjM3NkNSa1pHWWlMaTFQNWZPL2Z2MWVZU0VmWk1wbEtsU29oSlNVRmx5OWZSczJhTmRXZS9Wb21KeWRINlhMWjV5SWxKYVhRMmFTVmtWVUNxMU5kTE1iblJaV1ltQmhzM2JvVmVucDZ3dXpieWlxTEN5WmNBV0RldkhrcXozdjVLZXN4V1ZDVEprM2c2ZW1KaWhVckZqdng3dW5waVJzM2J1RHAwNmNBOHRvSE5HclVxTkFFWm5GOXlQbWxLTjdlM21qWnNtV2grL3Y4K1hOa1ptYWljdVhLU3RjSEJBUWdPenNielpvMUV5cTZQNWV5WmN0Q1IwY0hYYnQyeGNpUkk1VW14bFQxWis3Um93ZXNyS3l3Yk5reW5EMTdGcTlldlZMb29TcG1lNEVXTFZyQTM5OGZ6czdPaUlxS2dyT3pNOXExYXllM3paTW5UN0J3NFVKb2EydkQzdDRlUC96d2cwTGlQU3NyQzArZlBzWDQ4ZU94ZVBGaTBTdlNvNk9qc1hUcFVqeDY5QWp6NXMxVDZDMHVZMk5qZzlteloyUFJva1dZT0hFaTVzNmRLemNVL2RteloxaTBhQkdpb3FJd2UvWnNJWEdZbit4L1gwWkdobkFETlRvNkdrQmVsWDdac21VVkVxVzV1YmtJREF6RTZkT25NWHIwYUxtV0JZR0JnUWdLQ2tMcjFxM1JxRkVqdFNZZ1MwdExnNStmSC9idjM0KzNiOS9DenM1TzZHc3E2eVg2OTk5L3c4SEJBWTZPamtwYkczek03eHNmNG1NY0g0TUhENWJicnVESXF1ZlBueU00T0ZqbGlDc05EUTI1Rzg3WHJsMUQvZnIxb2FHaGdZTUhEMElxbGFKRGh3N0l6czdHNHNXTG9hdXJxN1Fsa0thbUpweWRuVEY2OUdpNHVMakEzZDJkdlYxSkZFeTZVcWtra1FBZUk1dWh2dk5adkUwcStnS3hPSTdkZklXZGw1OWhSQnNyVWVNU0VYMHBYcjE2aGVuVHA4UFUxQlJ1Ym00cXE2SmsrdlRwZzZwVnEyTGR1blV3TnpkSGFtb3F5cFFwSXd6TlUzWVJZbXBxaW0zYnRzbDkrWllsUlpSdHIwNkZVMVJVVktIYkdSZ1k0T2pSbzhMdkdSa1pDQWtKZ2Erdkx5NWZ2Z3dORFEyTUdUTUcvZnYzbDl2UE5XdldZTk9tVFRoOStqUUNBZ0pnYTJ1TGxpMWJvbTdkdW5KSmxMcDE2d3FWR0RMYnQyK1grLzNnd1lPSWlZbEJ4WW9WWVdSa2hKaVlHT3pmdng5YVdscUZKcXZyMUttREV5ZE93Tm5aR1MxYnRsUkkzTHg5K3hZWEwxNkV1Ym01d3QvcjdkdTNzTFMwUkw5Ky9ZUmxzcXJQZ3JNTlM2VlNQSHo0RUs5ZXZVSzNidDJFNVZXclZzV09IVHZVdXNDNGQrOGVBS2lkUkl1TGkwTmlZaUp1M01nYm9WS21UQmxzMnJRSmlZbUpHRFpzbUxCZDVjcVZjZTdjT2RTcFUwZXVTaWNuSndmSGpoMERBT0ZpL2ViTm0zQjFkVVY4ZkR3R0RoeW9WdkpNRlh0NyswTGJLcngvL3g1dWJtNHdORFJVbU13RnlFdktIVDE2RkY1ZVh1amN1VE1lUG55SU9YUG1xSXgzNWNvVlhMbHlwY2hsTXI2K3Z0aTJiUnZldjMrUEhqMTZGUGw2d3NQRGNmTGtTZWpxNmlJakl3TitmbjVLazQ2eW15RUxGaXhBdzRZTjFScW1DK1FxUFp0VkFBQWdBRWxFUVZRbGFjK2VQUXREUTBPMWhtQVc5L05TSEdabVpvaU5qVVZPVGc0ME5EVFFvMGNQdFZ1aExGaXdRTFQ5ME5QVFU1bk1mUGZ1SGFSU0tRd05EU0dSU1BEMDZWTzU0L3Z0MjdlUVNDUVlOR2dRYkcxdFlXTmpBNGxFQWg4Zkg2VTllbVU5WHBXdHExMjd0dEw5K0pEekM1RFhXMVpIUndmaDRlRUtGVzN2Mzc5SFdGZ1kvUHo4WUdabXB2QTVldmZ1SGZidjN3OU5UVTAwYnR3WTBkSFJlUEhpaGZCNTE5UFR3K0hEaDJGalk0TktsU29KU2RlWEwxOEtreEVCZWVjUjJiQjhXUkt0cEJJVEUyRm9hQ2pFeWY4L1NTS1JZUFhxMVhLVHJLV2twQ0EzTnhlR2hvYUlpNHZEdlh2M1ZJNklxRisvUHJadDI0YmR1M2VqYjkrK2F1OVRURXdNOVBUMFVLWk1HV2hxYWlJMU5SVVBIanhRK2p5eHNiRTRlZklrVHA0OGlYZnYzcUYxNjliNDdiZmZVS3RXTGFTa3BDQThQRnc0bDF0YlcyUHYzcjN3OGZIQnFWT25jUGJzV1ZTcFVnVmR1blFSYnFyYTJkbGh4WW9WbUQxN05xWk5tNGFGQ3hlcTNTKzVvT1RrWkJnWUdDQXFLZ29TaVFRYUdobzRmZm8wbmoxN2hvVUxGeGJacjdOVnExWll2SGd4M056Y2hQOERyMTY5Z3JlM04wNmRPZ1VORFEzTW5EbFRJYmtzSTB2c0wxdTJERFkyTnNqTnpjWFpzMmVocjYrUEtsV3F5RzBiSGg0T2YzOS8rUG41SVQ0K0hwYVdsb2lLaXBKTHVyNTY5UXBCUVVFNGNlSUVqSTJOWVc5dkR3Y0hCOVN2WDEvdXMvNzI3VnZjdW5VTFFVRkJDQTRPUm5wNk9pcFVxSUJaczJZSmZWcnIxS21EZWZQbUNhL243Tm16OFBIeGdhMnRMUndkSGRHb1VTTWgzc2Y4dmxHVUwvSDRVTmZyMTYveDRzVUxkT3ZXRFdGaFlUaDY5Q2hhdG13SlMwdExZVkpSVjFkWDZPcnFRaXFWQ3EwbVpLL25tMisrd2ZqeDQrSHE2b3FRa0JDMkdTQlJNT2xLcFZaNVl4M3MrS1U1dXEyOExIcnNTWHRDNEZEYkhGYmZHQlM5TVJGUktWT3BVaVVzWGJvVTF0YldDcE9WcU5LMGFWTjRlbnBDUTBNRGYvLzl0OXhNdC9tVGV2bEpKQkpjdlhvVlM1WXNnYjYrdnRCclRObjJ3NGNQTC80TEtVRDJwVGswTkJTYk4yL0cwNmRQaFVyUERoMDY0T2VmZnhZbVVzaFBWMWNYa3lkUFJ2ZnUzYkYvLzM0RUJBVGc2dFdyQVBMNm1jbUdwWDMzM1hjWU9IQ2czR01MWGdSbFpHUW9WS2ZvNk9oZy9QanhoVllvZHV6WUVXRmhZZkR4OFlHM3Q3ZkNlaTB0TGRTdVhSdmp4NDlYU0poVXJWb1ZxMWF0a2x2bTRPQ0E0T0JnK1BuNUNSTlR5ZWpyNjZORGh3NEtFNlNwVzlFUkdocUtTcFVxRlRxN2NINW56cHpCenAwN0FlUU5YVFkyTmtaSVNBaTZkdTBxZDJFL1ljSUVyRnExQ3VQR2pZTlVLcFdMWVdwcWlyRmp4NkppeFlyWXUzZXY4Rm44OWRkZjRlam9xTlorbEpTdnJ5L2V2SG1ENmRPbks1M2dSU0tSNFBmZmY4ZjA2ZFBoNStlSGpoMDdZdEdpUmFJOWYyWm1KdTdmdnc5cmEydVZWWmY2K3ZyQzUwdExTd3YvL1BPUDhCNmFtcHJpOTk5L1YzaE11M2J0Y08vZVBmajcrK1BXclZ0cTcwK1pNbVZnWldXRjMzLy9YYTFXSE1YOXZPUlhWSzlFTFMwdGhjKyt1aVpNbUtCVzM5T2lKcUFwaXArZkg3WnMyU0szTEgvaWFlYk1tVW9UM2tYMTUxVzJmdEtrU1VxVHJoOXlmZ0dBSlV1V0NCVjBCUk5Cdi96eUM3WnMyUUpYVjFlVisycG9hSWdwVTZhZ1FvVUs4UEh4RWZhOVU2ZE9DQTRPeHRPblQrSHM3Q3ozbVBIang4djk3dW5wQ1U5UFQ1WFBVWkN4c1RHc3JhM2wzbHRyYTJ1WW1KaGd4b3daQ0E4UEI1QjMvQlpNTk9kUEtBRjVQU0VMRGtGM2NIQlErZHdHQmdaS2o3bkNUSm8wU2JneG1aK3lZMzc3OXUyNGRPa1NPbmZ1akg3OStxRnk1Y3JZdEdtVDNIdVlQNEZuWm1hR0FRTUc0S2VmZmtKd2NEQ09IRG1Da0pBUXVja1R2L3Z1TzdpNXVXSDY5T253OHZJcWNkTDFqei8rRUNZM3JGT25EaVFTQ1lZTkc0WU9IVHFvMVk0RUFKbzFhNGFkTzNjS0NYbFpXNUxtelp2ajk5OS9MelJPbHk1ZGNPM2FOUVFHQmlJZ0lBQkEzamx3NHNTSlF2TFF5OHNMZm41K2VQSGlCY3FVS1lPV0xWdml4eDkvUk9QR2pSV094YjU5KzZKUG56NElEUTNGdi8vK2kzUG56dUhFaVJNd056Zkh0R25UVUtOR0RZd2JOMDR1UWRtNGNXTjA3ZG9WclZxMVVucVR1VktsU3Bnd1lRSisvdmxuSERwMENQLzg4dytDZzRNeFpNZ1E0YnZReC95K0FaUys0ME5kMGRIUk1ETXpRNk5HamZEeTVVdTU1K3JidHkrKysrNDdOR3pZRVBQbnp4YytIL1hxMVpOTHRNdDZZMytPSHVUMGRaSklDMzZySlNwbHh2OFZnZzErWWFMSGJWUHJHNXh6YWdkTkRmWVpJS0t2dzcxNzkzRGh3Z1dNSFR0VzVUYXZYNytHcDZjblJvd1lvVFJCQ2VSVmgxeTZkQWtBVUt0V0xZV0w4UHhpWTJOeDVzd1o1T2JtUWtOREE5Ylcxc1dlVmJ1NFpMTndHeGtab1hIanhtalJva1d4aGsrbnBLVGcyclZyaUl5TXhMQmh3NkNob1lGcjE2NmhRb1VLQ2hkN3IxNjlnb0dCZ1pDTVMwdEx3OXUzYjVHUmtTRWtmQzB0TGVVcXRrcTdvVU9Ib25YcjFtb1BrWTJKaVJHcSsrclVxUU45ZlgwOGV2UUkxYXBWVTdoNFUwZGlZaUtXTDErT24zLytXV1hDdjZDRkN4ZWlhZE9tY3RXOVJkbTNieDhhTldvRUd4c2IzTDkvdjhnWjNHL2Z2bDNpUkVWUlltSmlJSkZJbEZhc3FpS1ZTaUdWU2ovNzhNamlmbDdVc1hIalJqUnMyTEJFMWJQSnljazRkT2lRY0dGZEZDOHZMelJwMGtUdXN4WWNISXpyMTY4WGVpNlZlZlBtRFlLRGc1R1ptWW1jbkJ5WW1wcWliZHUyU25zdWZxbnUzNytQMk5oWUdCb2Fva0dEQmdxSjJlenNiTVRGeFNsdFphR3BxUWx6YzNPNWxpZkp5Y25RMGRHQnZyNCtFaElTNE9ucGlTbFRwcWhkYmYzczJUUE1temNQUzVjdVJlWEtsWkdZbUlqRGh3L0R3Y0ZCclZub2I5eTRnWmN2WDBJaWtjRGEycnJJTmhteHNiSFl1M2N2c3JPeklaRkk4TzIzMytMSEgzOHNkdjl2MmVSenlxbzBMMTY4aURkdjNpQTdPeHU1dWJuQzg3UnMyVkxoR0U1T1RvWlVLcFViUWg0VkZZVjc5KzVCS3BYQ3lNZ0l6WnMzTDNULzhyZWV5Uzh5TWhMbTV1WWwvcC9sNCtPREZ5OWV3TURBQUowNmRTcDBJc0dVbEJUMDZkTUgwNmRQVjFtaG5wcWFpcjE3OThMQndhSFFpUWFMNDhDQkE3aHg0d2JhdFd1SE5tM2FGT3Y3UVVaR0JpNWZ2Z3gvZjMvTW5Ea1RKaVltOFBiMnhyTm56OUM0Y1dNMGI5NGNSa1pHeGRxZjVPUmtIRDU4R0sxYnQwYU5HalZFLzc1UldvNFBWU0lqSS9IaXhRdTF6L2V5OUpaRUlrRlNVcExTVmd1SmlZbElTa3FDdHJZMnlwY3ZyL2E1aDZnZ2lSb2ZIaVpkcWRSTHk4eEIwN20rZVBpNjZCaytpMnY1Z0FhWS9tUEpoMmNRRVJFUkVSRVJFZEhYUloya0t6c0RVNm1ucjYwSnI5L3NVRVpUL0kvem45Nmh1Qk9WS0hwY0lpSWlJaUlpSWlMNmVqSHBTbCtGSmxabVdOU3Y4SWxnU2lJek94ZER0d1FoSTF2NUxJeEVSRVJFUkVSRVJFUUZNZWxLWDQxcFhXdWhyWTI1NkhIdlJDVmkzdUY3b3NjbElpSWlJaUlpSXFLdkU1T3U5TlhRMUpCZzk2KzJNTkVySTNyczVhY2U0dkxqV05IakVoRVJFUkVSRVJIUjE0ZEpWL3FxVkMybmowM0RtNGdlVnlvRmhtME5Sbko2dHVpeGlZaUlpSWlJaUlqbzY4S2tLMzExQm4xZkZVTmFWQlU5YmtSTUtxYjhmVXYwdUVSRVJFUkVSRVJFOUhWaDBwVytTaHYrcndtcWx0TVhQYTdIaFFqOEUvSks5TGhFUkVSRVJFUkVSUFQxWU5LVnZrb21lbVh3MXhoYlNDVGl4LzdGOHpwaWtqUEVEMHhFUkVSRVJFUkVSRjhGSmwzcHEyVmZ5eHhPM1d4RWovczJLUU9qdGwrSFZDcDZhQ0lpSWlJaUlpSWkrZ293NlVwZnRmbDk2cUtKbFpub2NmOEplWVgxZm1HaXh5VWlJaUlpSWlJaW90S1BTVmY2cW1scmFjRHJOenZvYVd1S0hudmF2dHU0K1N4QjlMaEVSRVJFUkVSRVJGUzZNZWxLWHoyYmlrWllPYWloNkhFenMzTXhjR01na3RPelJZOU5SRVJFUkVSRVJFU2xGNU91OUo4d3hxRUd1amVxS0hyY0o5RXBHTHZySnZ1N0VoRVJFUkVSRVJHUmdFbFgraytRU0lEdG81cWp2TEdPNkxIM1hJbkU3b0Jub3NjbElpSWlJaUlpSXFMU2lVbFgrczhvYjZ5RFhiL2FmcFRZWTNmZHhNUFh5UjhsTmhFUkVSRVJFUkVSbFM1TXV0Si9TcGY2RlRDN1IyM1I0NlpsNW1EQWhxdEl6OG9SUFRZUkVSRVJFUkVSRVpVdVRMclNmODZDUG5YUjFzWmM5TGgzb2hJeGRlOXQwZU1TRVJFUkVSRVJFVkhwd3FRci9lZG9hVXJ3OSs5Mkg2Vy82MGIvcHpoOC9hWG9jWW1JaUlpSWlJaUlxUFJnMHBYK2t5cVo2dUh2MzcrSFJDSis3RkhicitGWmJLcjRnWW1JaUlpSWlJaUlxRlJnMHBYK3N6clVLWTk1dmV1S0h2ZGRXaFlHYndwQ1ZrNnU2TEdKaUlpSWlJaUlpT2pMeDZRci9hZjkyYk0yT3RhMUVEM3UxYkE0ekQxOFQvUzRSRVJFUkVSRVJFVDA1V1BTbGY3VE5EVWs4UHJORGhWTmRVV1A3WExpSVh4Q28wV1BTMFJFUkVSRVJFUkVYelltWGVrL3I3eXhEdmFOL1I2YUd1STNlQjI2SlFodkV0TkZqMHRFUkVSRVJFUkVSRjh1SmwySkFOalhNc2ZpZnZWRWovczJLUU5EdHdRalZ5b1ZQVFlSRVJFUkVSRVJFWDJabUhRbCt2OW1kS3VGWGswcWlSN1g3MTQwWEU4K0VqMHVFUkVSRVJFUkVSRjltWmgwSmZyL05DUVM3UDdWRnJVcUdva2VlNDUzS0s0OGlSTTlMaEVSRVJFUkVSRVJmWG1ZZENYS3gxaXZESTVPYWdValhTMVI0K2JrU2pGb1V5RGlVek5GalV0RVJFUkVSRVJFUkY4ZUpsMkpDckNwYUlTL3h0aUpIdmQ1WEJwKzJYNGRiTzlLUkVSRVJFUkVSUFIxWTlLVlNJbGVUU3BoYnU4Nm9zYzljdU1sMXZvK0VUMHVFUkVSRVJFUkVSRjlPWmgwSlZKaFh1ODY2TjZvb3VoeHArNjlqUXNQWTBTUFMwUkVSRVJFUkVSRVh3WW1YWWxVMEpCSThOY1lPMWhiR0lvYU55ZFhDc2YxVnhFVm55WnFYQ0lpSWlJaUlpSWkrakl3NlVwVUNGUDl2SW0xREVXZVdDc21PUU45MTE1QmVsYU9xSEdKaUlpSWlJaUlpT2p6WTlLVnFBaDFLaHRqMTJoYjBlTmVqMGpBNzd0dWNtSXRJaUlpSWlJaUlxS3ZESk91UkdybzI2d3kvdXhaVy9TNE95ODl3NlovbjRvZWw0aUlpSWlJaUlpSVBoOG1YWW5VdEtCdlhmUnJWa1gwdUpPOFFuRDVjYXpvY1ltSWlJaUlpSWlJNlBOZzBwVklUUm9TQ1hhUHNVVlRLek5SNDJiblNORi8vVlc4VEhndmFsd2lJaUlpSWlJaUl2bzhtSFFsS2daOWJVMGNuOXdLbGMzMFJJMGJuWmlPZnV1dUlDTTdWOVM0UkVSRVJFUkVSRVQwNlRIcFNsUk1sVXoxOE0vazF0RFgxaFExYnREVGVFejRLMFRVbUVSRVJFUkVSRVJFOU9reDZVcFVBbzIvTllYWGIzYVFTTVNOdSsxOE9MYWVEeGMzS0JFUkVSRVJFUkVSZlZKTXVoS1ZVTyttbGVINlV3UFI0NDdmSFlLcllYR2l4eVVpSWlJaUlpSWlvaytEU1ZlaUR6Q3RheTJNYWx0TjFKaFpPYm5vdCs0S1hyOUxGelV1RVJFUkVSRVJFUkY5R2t5NkVuMEFpUVRZT0t3SjJ0bVlpeHIzOWJ0MDlGOS9CWm1jV0l1SWlJaUlpSWlJcU5SaDBwWG9BMmxyYWNCN1lrdFlXeGlLR3ZmS2t6ajg0WFZMMUpoRVJFUkVSRVJFUlBUeE1lbEtKSUt5QnRvNE05MGU1WTExUkkyNzZkK24ySDRoUXRTWVJFUkVSRVJFUkVUMGNUSHBTaVNTNnVZR09EMjFEUXgxdFVTTk8zYjNUUVNIeDRzYWs0aUlpSWlJaUlpSVBoNG1YWWxFMU1US0RFY210a1FaVGZFT3JjenNYUFJkZXdYUmlaeFlpNGlJaUlpSWlJaW9OR0RTbFVoa0hldGFZUGV2dHFMR2ZKbndIbzRicmlJcmh4TnJFUkVSRVJFUkVSRjk2WmgwSmZvSUJuNXZpVldERzRrYTg5S2pXSXpkZFJOU3FhaGhpWWlJaUlpSWlJaElaRXk2RW4wa2YveGdqUm5kYW9rYTArTkNCTnhPUFJJMUpoRVJFUkVSRVJFUmlZdEpWNktQeU1XeEFZYTErbGJVbURNUDNJSDM5UmVpeGlRaUlpSWlJaUlpSXZFdzZVcjBFVWtrZ01lb1p1aFN2NEtvY1gvZUhJemc4SGhSWXhJUkVSRVJFUkVSa1RpWWRDWDZ5TXBvYXVEZytCYXdyVjVXdEpqcFdUbm91VG9Ba2JGcG9zVWtJaUlpSWlJaUlpSnhNT2xLOUFrWTZtcmh6TFEyYUZUVlZMU1kwWW5wNkxieUVoTGZaNGtXazRpSWlJaUlpSWlJUGh5VHJrU2ZpSm1CTm54bTJLTnVaV1BSWXQ1N21ZU2YxbDlGVms2dWFER0ppSWlJaUlpSWlPakRNT2xLOUFtWkcrbkFiMlpiZkZmQlNMU1lQcUhSbVBCWENLUlMwVUlTRVJFUkVSRVJFZEVIWU5LVjZCT3JZS0tMZjUzYW9ycTVnV2d4dDV3TGgvdnBSNkxGSXlJaUlpSWlJaUtpa21QU2xlZ3pxR3ltaDMrZDJxRnFPWDNSWXM3WWZ3ZC9CVVNLRm8rSWlJaUlpSWlJaUVxR1NWZWl6K1RiYi9UaFA3TXRLcG5xaVJaejVQWnJPSDNualdqeGlJaUlpSWlJaUlpbytKaDBKZnFNYWxvWXd0K3BMY29iNjRnU0x6dEhpdjdycmlEd2Fad284WWlJaUlpSWlJaUlxUGlZZENYNnpHd3FHc0YvWmx1VU05UVdKVjVhWmc2NnJiaU1CNitTUklsSFJFUkVSRVJFUkVURnc2UXIwUmVnWGhVVC9PdlVUclNLMS9qVVRQemdkZ2xSOFdtaXhDTWlJaUlpSWlJaUl2VXg2VXIwaFdoZ2FZSkx6ZzZ3TEN2TzVGcFI4V25vNG40SjhhbVpvc1FqSWlJaUlpSWlJaUwxTU9sSzlBWDVyb0lSTGprN29FWjVRMUhpM1grWmhPNHJMeU10TTBlVWVFUkVSRVJFUkVSRVZEUW1YWW0rTU45K280OUx6ZzZvVzlsWWxIaFh3K0x3MC9xcnlNek9GU1VlRVJFUmticWtVaWx5Y25qemw0aUlpUDU3SkZLcFZQcTVkNEtJRk1XbFpPSUh0NHU0OFN4QmxIajltbFhCdnJIZlEwdFRJa3E4TDBuUyt5eTRuMzZNWXpkZjR1bmJWS1JtWkgvdVhmcFBNOURSUW8zeUJ1alZwREttZGYwT3hucGxQdmN1bFJwMzc5N0Z6cDA3MGF0WEw5amIyMy91M2Zub1FrTkRFUjBkalRadDJrQmIrMytUQ2Q2NGNRTWhJU0VZT25Rb2RIVEU2WFV0bGhzM2J1REZpeGZvMWFzWEFDQXFLZ3FtcHFZd01qSlNPMFo0ZURnZVBYcUVybDI3Q3N2T25UdUhHalZxb0dyVnFxTHZjMzVTcVJRU3lhZjVQNUNTa29Kang0NmhZOGVPc0xDdytDVFArVFg0R0grajZPaG90ZjRHYVdscFNFNU9Wcm50eFlzWFlXbHBpV3JWcWltc3UzMzdOcVpObTRaVnExYWhYcjE2d25Jdkx5L3MzTGtUdnI2K0pYOEJYNWpBd0VEY3ZuMGJqbzZPS0Z1MkxBQWdPenNiVVZGUlN0K2IwdWp2di85R3c0WU5VYmR1WFlWMWI5KytoYisvUDlxMmJZdEtsU3A5MFBPRWhZVkJYMS8vZytNQWdJZUhCMnJXcklsMjdkcDljQ3dpSXFLaVNOVDR3cWIxS1hhRWlJcXZuS0UyL0ozYW92dkt5N2o4T1BhRDQzbGZmNEdoVzRQdzE2OTJYMVhpMWU5ZU5FWjcza0RuZWhiWU9xSVo2bFkyaHFFdVQyMmZVMHA2TnU2OVRJTG54UWcwL05NWDIwWTJSY2U2VExnVVJTcVZZdE9tVFlpTmpVV1RKazJLWFJtbW9hSHh5WkpwTXNuSnlmanp6eitSbFpVRmQzZDM2T3NYcnlmMW9VT0hjUFBtVGRqWjJlSDgrZlBvM0xremdMemt6Zjc5K3pGNDhHQzE0blRxMUtuWSt5NWpZMk9EZGV2V3FiMjlyNjh2L1AzOTBhdFhMMlJuWjJQZXZIbElURXpFMkxGajBhRkRCN1ZpQkFjSFkvdjI3WEpKMTZWTGwyTFVxRkZLazY0NU9UblExTlJVR1M4ek14T3BxYWxJU1VsQmNuSXlrcEtTa0ppWWlJU0VCTVRIeHlNMk5oWXhNVEY0L2ZvMWJHeHNzSGp4WXJWZjc0ZElTa3JDenAwN1VidDJiYVZKdkxkdjMrTHUzYnRLSDF1alJnMVlXVmtKdjkrOGVSTXpaODRzOWo2Y09YT20wUGZ1WXlySjhYSGp4ZzFzM3J3WnMyYk5RdlhxMVJYV0h6NTh1TkRIOSszYlYySFppUk1uc0g3OWVpeGJ0Z3lOR3pjdTlQSC8vdnN2MXF4Wm96UkJtcDJkalIwN2RpQXVMZzVPVGs1bzJiSmxFYTlHZlNVOWhydDM3NDVKa3lhSnRoL0tMRjI2RkJLSkJMTm16UktXQlFVRjRjU0pFeGd3WUlDd2JQLysvZGl6Wnc4R0RoeUlJVU9HUUV0TC9ydkkrL2Z2VlQ3SHZuMzc4UGZmZnhlNUw0TUhEOGFJRVNOSzhDcUs1L0hqeDlpeFl3ZjY5ZXVuTk9sNjhlSkZlSHA2d3NiRzVvT1NwY25KeVhCMmRvYTJ0amJXcjE4UEV4T1REOWx0N04rL0h4MDZkR0RTbFlpSXZoak1UQkI5d1V6MHl1RE10RGJvdS9ZS2ZFS2pQempldnNBb2FHbG9ZT2ZvNXREVUtQMkpWNzk3MFJpKzdScjIvR2FIZGpibW4zdDM2UDh6MU5XQ1hZMnlzS3RSRnVjZnh1RG56VUhZOWFzdE90UXAvN2wzN1l0MjRNQUJQSG55QkFEUXAwK2ZZajkreXBRcGNrbThUMkhEaGcyNGYvOCtBT0RJa1NNWU1tU0kybzlOVDAvSDlldlgwYnAxYTRTSGg4UGQzUjFKU1VubzM3OC9jblB6MnFHVUthTmVsYlNucDZmUzVZbUppWmc4ZVRJbVRacUVoZzBiS3QwbWY0VnRjV2xwYWNITnpRMHVMaTV3Y1hGQlZGUVVoZzhmTHF6UHpzN0c2OWV2bGU1WFlYSnpjL0g0OFdNRUJRVWhLQ2dJSmlZbVdMWnNtYkIreDQ0ZE9IUG1EREl5TXBDZW5sNWtnbDVIUndkbVptYW9YTGt5dExTMDFLNTYvRmd1WExnQWEydHJoSVdGd2NYRlJlazJ3NGNQbDB1NnlqZzdPNk5HalJwRlBzZXBVNmR3Nk5DaEQ5M1ZEMUtTNDhQRXhBUnBhV21ZT0hFaUprK2VySkRJMzdScFU2R1BWNVowN2RLbEM0NGZQdzVYVjFmczNMa1R1cnE2eFhnVi82T2xwWVZWcTFaaDFxeFptRDkvUHViUG40OWR1M1lKeDZzc3FlanE2aXIzSE8vZXZRTUFqQjQ5V2xqV3NtVkxoZVJoL2ZyMTBiWnRXN1gzWi8zNjlTVjZIVmxaV1pnNWN5WVNFaEt3ZnYxNkdCZ1lxTncySVNFQkZ5NWNRTWVPSGVXV1AzLytIQ1ltSmpBMU5SV1dPVG82SWk0dURudjI3RUZ3Y0RCbXo1Nk55cFVyQyt0Nzl1eXA4bm42OSs4UEFQajExMTlWYnJOMTY5WWlYeHVRVjYwOGZ2eDRHQmtad2MzTnJVVG51TE5uejBJaWtRZ1YvUVZkdkhnUjVjcVZRNk5HamRTSzkvYnRXMlJrWkNoZE4yclVLR3pldkJsQlFVR29YYnUyMG0wTURBeUVpdUtpUkVkSDQ5eTVjNFZ1VTZkT0hWYmZFeEhSSjhHa0s5RVh6a0JIQzhjbnQ4YWdqWUU0Y3VQbEI4ZmJjeVVTWlRRbDhCalZEQnFmdUNwT1RFbnZzekRhOHdhOGZyTkRXeVpjdjFqdGJNeXg1emM3ak5oMkRiY1hkMktyQVJWQ1EwT3hjK2RPMk5uWm9WV3JWaVdLa1g4NDc2ZHc4dVJKK1B2N28wMmJOa2hJU01CZmYvMkZCZzBhb0g3OSttbzkvdEtsUzhqSXlFQ25UcDNRb0VFRDlPclZDOXUzYjBmRGhnMGg2M3hVc0ZLc29NVEVSQ1FsSlgzUTY4ak16RVJpWXFKUVlaV1NrbExvOXRuWjJYTGI2ZWpvWU83Y3VUaHc0QURhdDI4dkxOZlUxRVJzYkN4R2poeXA5cjdjdm4wYkR4OCt4TzNidDVHU2tnSXpNelBVcjE5ZklXR2NsSlNFK1BoNC9QREREOURWMVlXZW5oNzA5ZlZoYUdnSVEwTkRHQmtad2RqWUdDWW1KakF4TVNseGtxMGt4bzRkSzl3OGtNbGZvYnB4NDBZc1diSUVQWHYyUklNR0RRRGtEV00yTjg4N2o3OSsvUnJEaHcrSHRiVzEwdmdXRmhhd3RMUXNjajgrdEdMdVE1WDArS2hac3lZMmJOaUFlZlBtd2NYRkJabVptY0xORk5seE1YRGdRSXdhTlVydWNSNGVIdGkvZjcvU21GcGFXbkIyZG9hdXJxN2NaOEhIeHdkdWJtNUtIMU93OHJSQmd3WllzV0lGVEUxTjRlYm1CazlQVHpSdDJoVGg0ZUZDMGpVNk9obytQajVvMkxBaHlwZi8zMDIydTNmdjR0YXRXMmpUcG8yd1RGbml2RnExYWlxVGZNcVVOT202ZWZObTNMOS92OGlFSzVCWEtaMmJteXVYTUpWS3BRZ0xDME9kT25Ya3R0WFcxc2JFaVJOUnUzWnRyRnExQ2xldVhJR2pvNk93M3NuSlNmalp4Y1VGMzMvL3ZWQ1JHUmtaQ1FCeTJ4ZWtidEpWWDE4ZmYvNzVKOGFORzRjTkd6Wmc4dVRKYWowT0FFNmZQZzBncitLNVlzV0t1SFhyRm03ZHVnVUFzTEt5UXUzYXRSRVZGWVVIRHg2Z1ZxMWFTbTlzV0ZoWUtMVEhjWFYxeFowN2R3cDlibFdmUlFEbzJyVXJwa3lab3RackNBME5SV2hvYUtIYk9EazVNZWxLUkVTZkJKT3VSS1dBanBZR0RvNXZnVCs4Ym1HOVg5Z0h4OXR4NlJuS2FHcGcwL0FtcFRieDZuNzZNVHJYczJEQ3RSUm9aMk9PenZVczRINzZNUmIyVlJ5bVdGcWxaK1VnSVRVTDhhbVplSmVXaWU4cUdNSGNxUGo5UnlNakl6RnYzanhVcmx3WnMyZlBMdllRL2MvaHhvMGJXTGR1SFNwVXFJREpreWNqSlNVRlk4ZU94WUlGQzdCNjlXcFVxVktseUJqSGp4OUh4WW9WMGFSSkV3REF5SkVqOGVUSkUrVGs1Q0FyS3d2YTJ0cEZ0a3M0ZHV3WS92cnJyeUtmYTgyYU5ZV3V6ejlrVjkwcVkyWGI3ZHUzVC9oWmxxUlNOa3g3Mzc1OTJMNTl1OEx5eU1oSU5HdldETC85OWh2cTFxMHJ2SS9idG0zRDdkdTNGWkt2MDZaTlUydGZQNlY1OCtZaE16TVRRRjUxbTVPVEU2Wk5tNFk2ZGVvZ096c2JycTZ1cUZpeElrYVBIbzJnb0NDRnh4ODZkQWptNXVabzNyeTUwdmdUSjA3OHFQc3ZoZzg5UG1TSlRXOXZiN1J2MzE1WS91TEZDd0NBc2JGNkUyMmVPSEZDNVdjLy8rY3lmNlg0K2ZQbnNYdjNicmxsVTZkT0ZaTGlBR0JvYUNqOEhYNysrV2RoK2UzYnQrSGo0NE11WGJvbzlIUzlkZXNXaGcwYnB0WitmMHozN3QzRDhlUEgwYmR2WDlTc1diUEk3VStlUElsS2xTb2hOemNYRHg0OEFBREV4c1lpTFMwTnBxYW13ckw4cWxTcGdxbFRwNkpTcFVyQyttKy8vVmF1YXRuRnhVVnUyWTRkTytSaTdOcTFDNGNPSGNJLy8veFRvdGRadlhwMTlPN2RHNGNPSFVMNzl1MVZWdm9YdEhMbFN1SG5sSlFVdWQvNzlPbUQyclZyNCtUSmt3Q0FSNDhlNGRHalJ3b3hiRzF0WVc5dmoram9hRVJHUnNMVzFoWUFZR2xwcVhKVWdwamF0bTJMUC83NG85QnRQdVdOS0NJaSttOWowcFdvbE5EVWtHRHR6NDFSbzd3aHB1eTloUStkQW0vcitYQm9hVXF3Zm1nVGxNYTg2N0diTDdGMVJMUFB2UnVrcHBIMjFUQm01NDFTbVhSTno4ckI5WWdFQkR5SlJjQ1RPSVJFSmlBdUpSUHZNK1dIZEZjdzBjV3psZDJnbzZXaGR1eFhyMTVoNnRTcDBOSFJ3WklsU3pCaXhBakV4OGNYYS84T0hqd29OOFQxWTd0NTh5Ym16WnNIWFYxZExGeTRFRVpHUmpBeU1vS3pzelArL1BOUHpKZ3hBNjZ1cm9WV0l6NTY5QWdQSHo3RW9FR0RrSjZlaml0WHJnQUFldlRvZ1pjdlgrTFpzMmVRU0NUdzkvZFgrbmd6TXpNaFdRdEE1UVE5OGZIeEdEQmdBQll0V29UdnYvOWU2VFlGSy9wbXo1NWQ2T3MvZnZ3NFFrTkRpOXpPek14TTd2ZU1qQXc4ZS9ZTVlXRmhTcE9ORW9rRVBYcjB3S0JCZytTVzUrYm00dmp4NHloVHBvemFpWlBQS1gvMW1LeVhxcm01T1N3dExiRjU4MlpFUlVWaDllclZTaWRJZS9mdUhjNmVQWXRCZ3dhcFRMaC82ZTBGUHZUNGVQTGtDYXl0cmFHdHJTMzNXWkJLcGRpNWN5Y0F5SDMyWldUdmRmN1dFZlhxMWNQNDhlT0ZiVEl5TXVEaDRhR1F0TTIvTDdMUHJXeFplSGc0RWhJUzBLeFpNK1RrNUNBdUxrNnVpalcvNzc3N0RwczNiNVliVWcvazlWMHRhUVcvMkhiczJJRXlaY29vSEdlcVJFZm50WFpTbHV6MzgvT0RuNStmV25FS1RpNVdsS3lzTEtTbnA2dTl2VElEQnc3RThlUEg0ZW5wV2VTTnAveTZkKzh1MXlZRitGLzdnNVNVRkp3NmRRcHQyclNCczdPendtTjc5ZW9sdElXNWR1MGFObS9lck5DSHVMajllNHVick5YUzBvS2hvV0d4bm9PSWlPaGpZZEtWcUJTUlNJQS9mckRHdDkvb1k4am1JSVdrVDNGdDlIK0tNcG9hV0RXNFVhbEx2RDU5bTRxNmxkV3I5cUhQcjI1bFl6eDlXL2l3N1M5SnJsU0tNM2ZlWUoxdkdQNTk4QmFaMmJsRlB1Wk5ZanBldjNzUHEyOEtINjZhbjdtNU9lcldyWXN4WThaQVZ3SFlaMjhBQUNBQVNVUkJWRmNYOGZIeGNIQndnSjJkSFlDOFllUlBuejVWT3ZuTjJiTm5FUklTb2pSNTliSDQrZmxoeFlvVjBOYld4cElsUytSbTZXN1dyQmxtenB3SkZ4Y1hUSm8wQ2JObXpWSlpyYmhyMXk0QWVVUHpFeElTVlBiMVZMVzhhZE9tQ29tbkxWdTJ3TWZIUjI3WnRtM2JDbDN2N2UydEVOdkJ3UUZBWHZMTHlzcEtvYTlzVUZBUVFrTkQwYUpGQzZYVlV2bVRYdWZPbmNPRkN4Y1FHUm1KbHk5ZlFpcVZRbE5URTNwNmVncVBLMSsrUEs1Y3VZSm16Wm9KY1hOemN4RVlHSWowOUhRMGJkcFU0VEVmTW9IWXFGR2pNSERnd0JJL3ZyaDhmWDNoN2UyTkdUTm1xR3dkSUV1U2R1L2VYV1djTDdtOXdJY2VIMCtlUE1HNGNlTmdaMmVIR1RObXdNaklDRURlZVdEOSt2VzRlUEVpT25mdXJEVHBYS3RXTFFEL3F6elYwZEhCaVJNbjVQcmk3dCsvSDFLcFZLRTFRV0VlUEhnQUhSMGR0R2pSQWg0ZUhqaHo1Z3ltVDU4dVRLSWw1Z1JZY1hGeHVIMzdkb25pcVNNeU1oSzNiOStHZzRPRDJqZXFWcTFhcGJETXc4TURZV0ZoV0xac21kcVRGeXFiRk8xak16RXhRWnMyYmVEdjc0K3dzREMxS251QnZGN2FxbzZmQXdjT0lEMDlIWU1IRDFZNlFWMU9UbzdRRnFaaHc0Ykl5TWdRMmhQSWVIcDZJaU1qQTRjT0hVS2JObTBVSmc5TVMwdURsNWNYcmw2OUNtdHJhNHdiTjA3aGVVNmNPS0Z5LzErK2ZLbHkvYmZmZnF0MkN4d2lJaUl4TU9sS1ZBcjFhVm9aNTJlMVE0OVZsL0UyU2ZuRUJPcGE0L01FdVZJcFZnOXBWS3BhRGFSbVpNTlFsNmV3MHNKUVZ3c3A2ZG1mZXplS2xKR2RDNC96NFZqckc0YkhiNUlMM2RaSVZ3c20rbVZncXE4TkU3MHk2TktnUXJFU3JrRGV4ZTJDQlFzQVFMZ3diZHUyclZBVjV1SGhBVjlmWDFoWldRbVZSakloSVNFQVBzMHd5YXlzTEd6WnNnWEhqaDJEcWFrcEZpMWFCQnNiR3dCNTFhU2FtcG93TVRHQmc0TURkSFIwc0hUcFVqZzdPNk5uejU0WU9YS2tYTXVFME5CUVhMdDJUZmk5UW9VS0NyMG9aODJhQlgxOWZjeVpNMGRoWHlaTW1DQWtRbnYxNmlVa1NjZU1HWU14WThiSWJadS9hbGpaZWlBdkFWQ3c4aTg2T2hxVEprMkNyYTB0NXM2ZEN3ME54ZXJsWThlT3ljMWNMb3QxNU1nUnpKa3pCN2EydGtoUFQwZHFhaXBzYlcxUm8wWU5WS3RXRFZaV1Z2RDI5bFpvTHpCNThtU3NYYnNXNDhhTkUzcDNBbmxEdVIwZEhaVW1Db3FUUEN2b1kxVE4rdnY3SzAyVTUrL3B1bno1Y2l4ZnZod0E1UDYrNzk2OXc3Rmp4OUN4WThkQ0U2WmZZbnNCc1k0UGEydHJqQm8xQ3R1M2J4ZmFFVmhaV1dIbXpKa0lDd3REKy9idFZRNmJidG15SmR6ZDNSRVJFWUhjM0Z5Rk5pVXhNVEhZdTNjdmJHeHMwS1ZMRjdWZlc3ZHUzZEN5WlVzWUdCaWdSNDhldUg3OU91YlBuNDhoUTRaZzJMQmhDaFdJbzBhTndxeFpzNFFFWDF4Y0hLWlBuNDdwMDZmTFRaS2tyQkl4SUNBQUFRRUJhdTliY1YyNmRBa0FoSVN4T2dwV3AyWmxaU0VpSWdKTm1qUXBkdkl1SmlaRzd2ZjM3OThqSmlaRzZVMFlBR29uZEF2VHNtVkwrUHY3SXlBZ1FPMmtxeXBaV1ZtNGN1VUtIQndjVk1iS3lja1J6cytXbHBZd05EUVUvbGZKV0ZwYTR1N2R1d2dORFlXL3Z6K3FWNitPenAwN3c4SEJBY0hCd2ZEMDlJUlVLc1hreVpQUnRXdFhwZTlEWVpXN0R4OCt4TU9IRDVXdTY5NjlPNU91UkVUMFNURmpRVlJLMlZZdmk4QzVIZEJ0NVdVOGVQVmhFOG1zOHcxRDB2dHNlSXhzQmkzTjBwTjRKUkxUbmFoRS9MdzVDSGRmeU04c3I2VXBRZk5xWldGWG95enNxcGVEYlkyeXFGcFdYL1JqSlR3OEhBRGtLdE9HRHgrT04yL2VZTXVXTGNqT3pwYXJURlRXOTlUZjN4OWVYbDZpN1pPbnB5Y2VQbndJZDNkM1JFWkdvbnIxNmxpd1lBRXFWS2dnYkROZ3dBQzU0Wjh0VzdiRW1qVnJzSERoUWh3N2Rnem56NS9Id0lFRDhlT1BQMEpIUndmcjFxM0ROOTk4ZzlqWVdBQ0Fob2FHd3F6VTc5NjlROVdxVlpYT1ZpMlZTb1dMZXRsRVVVRGVSWGpCNnFiOHlWeGw2MzE5ZlpWV1RWcFlXR0RBZ0FIWXMyY1AxcXhabzNRaW1nTUhEcUJIang1Q2N1dlFvVVBZdTNjdnFsU3BJbFE0ZHUzYVZaZ0U2ZFdyVndEeUVpLzI5dmF3dDdjWGxnRkF4WW9Wc1d6Wk1vWG5xVlNwa3NJeUlDOGg4eWtyVmRYUm9rVUx1U1JjYm00dS92cnJMMXk4ZUJHalI0OVdhUEVRRVJFaC9QenMyVE5rWjJjalBqNGUyZG5aQ3BPb2FXaG9RRU5EQTdObnoxYXJhdkQwNmRQdzl2WXVWY2VIdnI0K0Jnd1lnRysrK1FidTd1N1l1blVyWEZ4YzRPenNqTWpJeUNLSDZEZHMyRkJwTWwwcWxXTGx5cFhJeXNyQ2pCa3pGSkpZVVZGUndzOEpDUWtLeTJRSjBrcVZLbUhObWpWWXNtUUpmSHg4MEtOSEQ3bmpSeXFWUWlyOWYremRaMEFVVjlmQThmL1NPMklOS25aUm8ySWhHa1dOSlpab1lqY2FXeEo3NGhNMUpyWUlpQ1VHRktPeHhsNWppN0gzaWhwTmJDQzIyTEVRVVVRcHVuU1dmVC93TW1IWkJSWUY2L2w5MFoyNU0zUFoyVEo3NXR4enRUZzdPeXZMMDkrclJZc1d6VFpEdVV5Wk1yaTd1eHZNblAzcXE2K29WNitlM3BCM1B6OC9DaFVxbE9VK00wdWZYS2xxMVdjdmMzUHExQ25pNHVJb1hMZ3dKMDZjeUxhdGlZbUpVczhVMG1wSFo3UnQyemEyYmR0RzY5YXQ5Y3FSSkNjbkc3elprMXZwZjJ0T0Uwc1p3OXpjbkVXTEZuSC8vbjNHalJ2SG9FR0RkRXBKcEovL2pLTURQdnp3UTBxVktzVzFhOWQwOWxXOWVuVisrKzAzcmw2OXlzR0RCMW0zYmgzejU4L0h6TXlNOXUzYjA3dDM3eHduT2N2TjVGcndmQ01EaEJCQ2lHY2xRVmNoWG1ObGk5aHkzS3NwbldmL1RjRGxoOCsxcnhYSGJ2TWtQcG0xZyt2bHFpYWxFSys3VksyV24zZGZ3MnZqUloweUFtVUsyektvYVRuNk5DcERNY2Y4enlhOWRlc1dscGFXT2tFMk16TXp4bzRkUzhHQ0JYVW1ZWUcwSCtXWlN3dW8xV3FkWU1ueldyRmlCYXRYcjBhcjFkSzJiVnNHRFJwa1ZEbUQ4dVhMTTMvK2ZCWXZYc3oyN2R0WnNHQUJxYW1wcEtTa0VCSVNncmUzTjVNbVRUSzRyVnF0SmpJeWttTEZpbkhod2dXaW9xSjBac0xPbUVtVjBlREJneGs0Y0tET01rdExTNVl1WFVxUklrVndkM2ZYVzUrZHp6Ly9uRHQzN3JCcjF5NUtsaXlwTjZ1NFdxMW00Y0tGZlB2dHQ2eFpzNFpseTVaUnJsdzUvUHo4OUFJb0FGOTg4WVhSeDg3SVVMM2FqRU40WHlVMk5qWktFRG9pSWdKL2YzK3VYNy9PanovK3FCTjhTcGN4NkZxelprMThmSHlZTUdFQ1AvLzhzMDUyYlByNnZYdjNHdDJYZ1FNSDZwM3ZWLzM5MGJWclZ5QXRVT1hrNUtTVUVTaFpzcVF5MFZ0T0NoY3V6TnExYTNXV0xWKytuRE5uenZERkYxL2c0dUxDdkhuemdQK0d2UGZ0MjFkdlB4bVhaU3dGWUdOanc2UkprNGlPanFaZ3dZSnMzYnFWT1hQbTZHdzdaTWdRdmYyTkhEbFM1M0htMS9XaVJZdUlpNHZMY2lKQkJ3Y0h2YklLR2N1SEdDTTBOQlFyS3l1ZFNjRnlLLzAxdUgzNzlod251VEl4TWRGNXpXYjh6UFAyOXVhRER6NmdSWXNXRkMxYWxDTkhqdWhzcTFhcjg2UjBUS0ZDaGJDMnR1YmV2WHRHYi9Qa3lSTnUzNzV0Y0oyMXRUVjJkblpjdkhpUmNlUEdNWHYyYk9XY3BhU2tqV2JKK1BtY1hsUDR3SUVEU2ptQzdJS2ZLU2twYk55NFVhZjBTK2JuVVFnaGhIaWR2SHBYN0VLSVhIR3l0V0RQaUVZTVdIcUdsY2Z2UE5lK05nZmVvKzJNWTJ3ZTZvR3RwWHc4aURlZlZndi9XM21XK1lkdUtzdUsyRnN5NS9OYWRLbFRNdDlMYnB3NGNVSnZDSDNMbGkwTnR0MjhlYlBCNVJsL3dPN2Z2NS8yN2R2bldmK0NnNE01ZE9nUVE0Y09OVmhUTkR2VzF0WU1HVEtFVnExYXNXblRKanAxNnNTQ0JRdnc4UERRQ2FKbWR1UEdEUURLbGkzTGpoMDdPSDc4T0dYTGxsV3k1RkpTVXBRZjljWUcwRElQNnpXa1dMRmlXRmhZS0k5VktoVWpSb3pnMzMvL05UamN2VTJiTnV6Y3VaUG82R2lPSHo5TzllclZtVGh4WXJZVHVIVHAwb1grL2ZzYjFlZkZpeGRuT1JGVWNuS3lUbUFqY3haWmRweWNuSjRyNkpRVHJWYkw5dTNiV2JwMEtiR3hzUUI2RSs0TUd6Yk1ZTjNXZXZYcThmWFhYek43OW15YU5tMUszYnAxOHl3N3JYTGx5c3llUGZ1VmZuOWtsTGxtOGRpeFkxbTNiaDJQSGozU21Sd3JuVWFqWWZyMDZYcVRYTzNldlpzMWE5WUFjT1RJRWNMRHd6bHc0QURmZmZjZHFhbHBONW4yN2R2SHA1OSt5cGRmZnFselh2Nzk5MS82OU9tRHE2dXJ6ajROWmFjdlhicVV5TWhJUm93WXdlVEprM0YyZGdiU01peW5UNSt1TE1zcTIxaWowZEN4WTBjYU5teG9zS3hJWG9pT2pqWjRROFJZWVdGaG5EaHhnc2FORzNQaXhBbSsvUEpMZzZVYUVoTVRHVEJnZ0Y1bWIrWk1iMmRuWjJWWjVxQnJSRVNFVXRQM2VUazRPQ2daek1ZNGVQQmdscE1ZUWxyVzhxaFJvL0QyOXNiZjN4OGZIeC9ndjZCcnhzOVJqVWJEenAwN3VYSGpoczd6OGZubm45T2tTUlBsY1V4TURNT0hEMmZJa0NFNk5jd1BIanlvZHhOQkNDR0VlSjFJVkVXSU40Q0ZtUW5MQjlTbFp1a0NqRnAvbmhTTk51ZU5zckQvWWpndC9ZK3k4N3RHRkxEUnp5WVQ0azJoMWNMd05jRTZBZGN1ZFVveTc0dmFGTEYvTVpOVGxTdFhqbUhEaHBHYW1zcWNPWE9vVnEwYXpabzFVOVkvZXZTSWxKUVVuZUhLNmRhdlgwOVNVaEs5ZS9mT3QvN1ZyRm1UcFV1WEdwd3d4Vml1cnE2TUdUTUdnQTRkT3VRNFpQVE1tVE5BV2kxRmQzZDNUcDgremJScDAvamxsMTlRcVZRNlFWZERHWHJQYXRhc1dUbzFKeUV0cSsvWFgzL0YxTlFVdFZyTjZ0V3JsZUJJdjM3OStQdnZ2emwrL0RnTkdqVEEwOVBUWUFadVJrK2ZQdFVwS1pCVDI2eGt6Z2cwTk5GTVZqcDI3TWpnd1lPTmJwOGIxNjlmWityVXFVcVczUGp4NC9VbXljbnBuTFZ0MjVZZE8zYXdaY3NXNnRhdHE1Y2hhWWkvdnovdTd1NDY3NTNNOG1OaXJieCtmMlMwYU5FaUtsU29vTlFzYnRxMEtVbEpTVXliTmcxN2UzdmVlKzg5bmZhN2QrOG1PVG1aamgwN0tzdE9uRGpCakJremFOYXNHWWNPSFNJOFBKemJ0Mjh6Wk1nUVdyUm93ZGF0V3pFek0wT2xVdUhtNXNiZmYvK3RFM1RkdTNjdkZoWVdOR3pZVU9kWWl4Y3Z4dHpjbk04Ly8xeFo1dUxpb3J4bUN4UW9vQVRZMHV0NVZxNWNHUWNIaHl5RG5tRmhZYVNtcG1aWkxpQStQcDd3OEhDRDYxUXFsVjZ3MlpEazVPVG55aERmc0dFREFIMzY5TUhLeW9yZHUzZlRvVU1IdlgxdTNicVZwMCtmMHJObnoyYysxcTFidDdDM3R5Y29LSWpxMWF2bitObVNIVk5UVXlVZ2Fvd1BQdmhBNTNVRTZKVllxVmV2SHUzYXRXUGJ0bTFzMmJLRkRoMDZrSnljRFB5WDZSb1FFTUNLRlN1NGQrOGVKaVltT2plazdPenNLRnk0c1BJNC9UbTB0N2ZYV1o3ZFRhd0hEeDV3OU9oUm8vOHVJWVFRNG1XUW9Lc1Fid2lWQ29hM2NxVnV1WUowblhPQ3NPajRaOTdYWDljZjA4VDNNSHRITkhvaHc2cUZlQm1tN0x6Q3pIM1hsY2RqMjFiaHg4N1ZlSkh6eVJVdFdwUlBQdm1FZi8vOUY2MVdTLzM2OVhXQ0h1UEhqK2Y4K2ZONGVYbnBaYjd0MkxFREJ3ZUhiR2Q2end2UEUxREtMR1A5djZ3Y08zWU1GeGNYaWhVckJrRFBuajJaUDM4K2UvYnNvWFhyMWlRbEpTbVpWSWFHM21jMFpjb1VybHk1d3JKbHk1NjV6MXF0bGsyYk5yRjY5V3FlUEhtaUhOdk96bzdSbzBjelpzd1k3dDY5aTFxdHpqR0xidS9ldlhreVREWXlNbEl2QzY1Smt5WjYyWktaNWZja1ZJNk9qdHkvZjE4SjhyM3p6anZaMXZFMFJLVlM0ZTd1enE1ZHV3RGR6TzhqUjQ1dzZkSWx2dmppQzUzZ3ZiKy9QNlZLbGNveVN6dy81ZVg3STExY1hCeWJObTJpUm8wYVN0QVYwc29PckYrL25ubno1akYvL256bHRSZ1pHY21pUll1b1dyVXFqUnMzVnRyYjJ0cnkvdnZ2TTNMa1NBNGRPa1MvZnYwSUNBaGc2ZEtsbEM5Zm5vaUlDT1Y1Yk5La0NULysrQ1AzN3QyalJJa1NxTlZxZHV6WVFmUG16ZlZlYTZkUG4wYXRWdXVWekxoNjlTb0F2cjYrK1B2N1U3aHdZYzZkT3dmQTRjT0hhZGV1WFpaL2MvcTJtVzk4cFB2enp6K1ZpYkF5czdLeXluR29QNlJsRnlja0pPVFl6cEN3c0RCMjc5NU53NFlOS1ZHaUJMMTc5Nlp2Mzc2c1c3ZU9YcjE2S2UydVg3L09iNy85UnNPR0RRMlcxREJHU0VnSTBkSFJhRFFhUm84ZXpabzFheWhTcEFqdnZmY2VKVXVXelBYKzR1UGpzeXpiWUVpaFFvWDBKaEF6cEgvLy9wdzhlWks5ZS9mU3JsMDdrcEtTZ1A4eVhRTUNBakF6TStQbm4zL0d4OGRISjVnNmI5NDhwY3hGUmovOTlKUGVzcXhxMjU0OWUxWnZraTRoaEJEaVZTTkJWeUhlTUEwcUZ1YnNwQlowLy9VRWgvNTU5anF2NSs1RzAyaHlBUHRITmFaMFllTXYxb1Y0SFp5OUU0MzNwdjhtRnZuaGs4b3ZQT0Nha2FGSnRDQXR1K2lISDM1ZzdOaXgrUGo0VUw5K2ZXVmRZbUxpY3cyVmZSVUZCd2R6Nzk0OW5RbHoyclZyeDlPblQyblVxSkZTRnpaanJjUFEwTkFjc3llekc2TCs1WmRmR3N4STAycTFIRHg0a09YTGx4TWVIazZGQ2hVWU8zWXMrL2Z2VjRiZTFxcFZpNisvL3BxNWMrZnkvZmZmNnd5ck5xUkxseTRNR2pRbzI3Nm1XN0JnUVpibEJlN2Z2MC9seXBWMWxqazVPV1Vac0hwUmloWXR5b29WSzNqNDhDR0hEaDNpd1lNSE9rT05qV1Z1Yms1Y1hCeXBxYWs2QVpkOSsvYnh6ei8vR0t6Tm0xMjlWZ2NIaDN6SmRNMHZwMCtmSmlVbFJTZUFDbW5aZ045Kyt5MGpSb3pnbDE5K1lkU29VU1FrSk9EajQ0TkdvK0c3Nzc3VG1TU3JhdFdxK1BqNEtGbUUxdGJXVEo0OG1lblRwK1BrNU1UVnExZVZHdEllSGg0VUsxYU0rZlBuTTJuU0pKWXNXVUp5Y3JMZTVFOEpDUW5jdVhQSFlJbVFFeWRPS0dVSFJvNGN5Y1NKRXpsNThpU09qbzdNbVRNbjI3SVdwMDZkQXNoeVp2bGF0V3BsZVZQQjJNQjNrU0pGQ0EwTk5UaFJXMDVtelpxRmlZbUpVaDZrV0xGaTlPM2Jsd1VMRmxDaVJBbWFObTNLZ3djUDhQTHlvbENoUW56NzdiZEc3VGMrUHA1ang0N1JxVk1ucFc1ditnMkhKazJhNkFTVGZYMTlsWklReGtwT1RpWTZPbHFaM0M4dnBiK2Uzbm5uSFV4TVRFaE1UQVJRUHAvNzkrOVA4ZUxGaVlxS1FxMVc2d1NNQncwYXBQTzVIQjBkVGYvKy9SazllalIxNnRSUmx1L1pzMGRuY3I2TVB2endRNzcrK211ais5dWxTNWRjL1gxQ0NDRkVYcENncXhCdm9LSU9sdXdiK1FIak4xL2l4MjJYbjNrLzE4UFYxSnQ0a0czREcxQ25yUDRzNGtLOGpoSlRVdmw4NFNtbERFZW45MG93dVV2MWx4WndoZjhtRk1vY2RIVjBkR1RhdEdrc1hyeFliMWJ5dUxpNExHZTJmMTJ0V0xFQ0N3c0xXcmR1clN3ek56ZFhnckJ4Y1hFQUJnTjVnd2NQVm9aY0h6dDJqS1ZMbDdKbzBTSWxJTk8zYjErKy9QSkxuV0NSb1dDdFZxdmw2TkdqckZ5NWtydDM3MUtzV0RIR2pCbERzMmJOVUtsVWV0bTFIVHAwSURZMmx1WExsek5reUJCR2pScVZaWWJiMDZkUGphNURtMVY1Z2JDd01HSmlZcFJKa1BMYjNidDNTVXhNcEdMRmlrYTFMMVNvRUE4ZnB0M3dHejkrZks2UGw1S1N3dW5UcHlsWXNLQk93RFVzTEl3elo4N1F2SGx6Z3dHei9mdjNaNW41M0tOSEQ2TW5vbm9WL1Bubm41aVltT0RoNGFHM3pzM05qWDc5K3JGNDhXTE16TXk0ZGVzV04yN2N3TWZIUjYrVWc0bUppVjZXb0sydExkN2UzcWpWYWk1ZXZFamJ0bTJCdElEdW9FR0RtREJoQXBNbVRlTG8wYU44L2ZYWFNzWjV1aXRYcnFEUmFLaGF0YXJPOHBDUUVJS0Nndmpzczg5bzFLZ1JpeFl0WXNPR0RTUW1KdUxqNDhQKy9mdjU2YWVmZERKMzA2blZhdjc2Nnk4Z0xSdmMwRTJRSWtXSzZOVkV6YTF5NWNweDU4NGRidCsrVFlVS0ZZemVidGV1WFFRR0J0SzllM2Vkejl6T25UdHo0OFlOZkgxOXVYWHJGdnYyN1VPajBUQmx5cFJzZy94cXRScEl5Lzdkc21VTGlZbUp6SjQ5RzBkSFIyN2Z2czNPblR0eGQzZW5jdVhLZWhtOG16WnQ0dlRwMDR3ZE85YW9Hd2szYjk1RXE5WG02dS9OamRLbFN5di9UODhpVGcrNnByOGVUNTgrRGFDVFBadVFrS0RVZkliL1B0c3pMMDhQNUdhazFXcVpOMjhlcFVxVnd0TFNrdmo0ZUc3Y3VLRUU3TFZhTGNIQndWaGJXK3ZjbkpvNmRhckJVajFDQ0NGRWZwS2dxeEJ2S0ZNVEZaTTZWNk4raFVMMFduQ0txTmlrWjlyUGc1Z0VQcGg4bUZXRDZ0S2xUdTZIdFFueHFwbDM4QVlYLzQwQm9MQzlKYjkrNGY1U0E2NlFObHMwb0pkVmxwR2g0Yk9uVHAxU3NvVzJiZHVHdGJWMS9uVHdCZGkzYng4WEwxNmtTNWN1ZXBQMHBJdUpTVHR2RGc0T2V1c0tGU3FrREdWUHJ3dnA0dUtpa3dWWHNHREJiSWU3UDM3OG1GR2pSbkgzN2wxc2JHem8xNjhmblR0M3pyR2VZcytlUFhGd2NHRHUzTGw0ZW5yU3FsVXIrdmJ0cS9kMzVFVjVnZlFoMWhtendmS0xWcXRsNk5DaE9Eczc4K3V2ditaNisvbno1K3ZOT0c4bzYvaVBQLzRnS0NnSVIwZEh3c0xDaUlpSTBIc3ZMRjI2bE5UVVZJNGRPMGFYTGwzME12ZnlzMWJ0aTVTWW1NaXBVNmR3YzNQTE1xaldyVnMzTGwyNnhPN2R1NEcwaWNseUc1RGN1WE1uS1NrcE9vSGRoZzBiVXFkT0hZNGVQWXFycTZ2QnpOSi8vdmtIUUMvb09tM2FOQndjSE9qU3BRdU9qbzUwNmRJRmIyOXYzTjNkcVZPbkR0V3JWMmZ3NE1IS0RhYU1ObTdjU0dKaUltWExsbVhseXBXVUxsMWFyNDVzWG5CM2R5Y2dJSUN6Wjg4YUhZUzhmdjA2OCtiTm8zejU4Z2JyWnc4ZlBweXJWNjhxa3oxTm1EQkI3K1laUUd4c3JQSTZ2M0xsQ3BBVzZPN1lzU09OR2pYQzFkV1Y2T2hveG84Zmo3bTVPVU9HRE9IU3BVdDYrMUdyMVFRRkJSbWQ4Wm8rL0Q1emVacjhrQjVNdHJMU0xVdTFZOGNPaWhRcG92T2FXYkZpQlN0V3JORGJ4OHlaTS9XV1piNXhzSFBuVHViT25ZdS92ei9WcWxWajJiSmw3TjY5bS9YcjEyTmpZNE5HbzhIWDE1Y1NKVW93WThZTUlLMEV4OWl4WS9IdzhNaTNpZHFFRUVJSVF5VG9Lc1FicmswTlo0SW1OdWZUT1g5ejVwYnhzOWRtbEpDczRkTTVmek81U3pWKytLVEtTdzlRQ2ZHczRwTTBUTjE1VlhrOHZYc05panE4bUVtenN0T3laVXZlZmZkZG85dEhSa2F5Y09GQ0dqUm9RS05HalFERDJaK3ZpN3QzN3pKdjNqeUtGaTJhN2NSZ2dZR0JBUG1XNFZ1d1lFRXNMUzFwM2JvMWZmdjJwVUNCQW5wdHNncDJ0RzNibGpKbHl1RHI2OHZldlhzSkN3dGordlRwT20yZXQ3eEFTa29LMjdkdnAwU0pFbm8xRjJOalk0MmVwTXRZdDIvZkpqWTJsZ1lOR3VUcGZqTnpkWFhsNHNXTFJFVkZVYlJvVVRwMjdFam56cDJWOVFjUEh1VElrU1AwNk5HRE0yZk9NR3pZTUFZT0hNaEhIMzMwWEJNanZZcE9uanhKZkh4OGxrSEh3TUJBMXE1ZHk3bHo1M0IyZHVieDQ4Zk1ueitmQnc4ZTBLRkRCNTI2bVZtSmlvcGkzYnAxbENsVFJzbWdmL0xrQ1FzWEx1VDA2ZE9VTFZ1V2E5ZXU0ZTN0elZkZmZhVlRpL25jdVhOWVdscnFaVnBiV1ZreGN1UklIQjBkU1V4TVpNYU1HUlF1WEpqUm8wY3I2MmZObXNXQkF3ZVVvQ1BBblR0M1dMOStQV1hLbEdIR2pCbDg5OTEzVEp3NGtTNWR1dEM5ZTNlOWVyTFBvMkhEaHN5Wk00ZUFnQUErL2ZUVEhOdUhoWVhoNWVXRnFha3AzdDdlT2pkZlltSmkyTGR2SDVzM2J5WWlJb0o2OWVweCtmSmxKazZjU1BQbXpXbmZ2cjFPZHJpWm1SbnIxNi9IMmRtWjd0Mjc4OEVISCtnOGg2R2hvWGg3ZXhNZUhzNkVDUk1vVWFLRUVuVFZhditiSFBYeDQ4ZVltNXNiL0d3eTVQRGh3OWpZMk9pVXBzbko1czJiMmJ4NXM5SHQwMTIvbmxZalBlTk5zVU9IRG5IOStuVUdEUnFrVS9waTJMQmhPdlhJSXlNajZkYXRHK1BIajlmNXZObTZkYXRPN2RmbzZHaVdMRmxDOGVMRmxYSXFqUnMzWnZQbXpSdzZkSWhQUHZrRU16TXpQdjc0WTM3NzdUZXVYYnVHcTZzckJRc1dwRTJiTm16YnRvMmdvS0FYRW9RV1FnZ2hRSUt1UXJ3VnloUzI1WmhYTTBhc1BjZWNBemVlZVQrZWYxems2djJuTE96N0hwWm1oaWMyRU9KVnR2aklMUjdFcEEyQnJGRE1qaDcxUytXd3hZdFJxVklsS2xXcWxPWDY0T0JnN08zdHNiYTJKakV4VVJtdTJhWk5tMmVlck9WVkVSNGV6dGl4WTBsTVRPVEhIMzlVSm55SmpJeGsvdno1RkNwVUNDc3JLK0xqNDltNWN5ZDJkblpaMW4wMFJreE1ESFoyZHNwTTZCa3pZVlVxRmIvODhvdE9BRnV0VnBPYW1vcWRuUjJQSHovbTBxVkxPalZsTTZwZXZUcUxGaTFpNWNxVk9VNXFsVkZFUkFUVzF0YVltNXRqYW1wS2JHd3NseTlmMWp2T3hvMGJDUThQMTZ2ZENXbVp3dnYyN1RQNm1NWklEL284YTlEMXE2KytNcXFkbTVzYkgzNzRvY0YxcDA2ZDR1ZWZmK2JkZDkrbGQrL2VkT3JVaVlrVEp6Sno1a3lXTDErdUJBMXYzcnpKMXExYmxhdzRyVmFMUnFOUjZnQW5KeWZUdFd2WFYvN214S0ZEaHdCME1sRHYzcjNMbjMvK3ljR0RCd2tORGNYQndZSCsvZnZUdVhObjd0Ky96NXc1YzFpL2ZqMS8vUEVITldyVXdNUERnK3JWcXhzc1FaR1Nrb0t2cnk5cXRScHZiMitpb3FLVUdlaTFXaTNmZmZjZHJWdTNac2VPSFN4Y3VKQytmZnZpNGVGQnExYXRxRm16SnBjdVhjTFYxVlV2KzNEcTFLbEtBTnpTMHBKSmt5WmhiMitQazVNVE1URXhwS2FtWW1scHlZVUxGNVJNeU9qb2FIeDhmRWhKU1dIbzBLSFkydG95YmRvMC9QejgyTEJoQTF1MmJGSGU2emR2M21UMTZ0WEsrelg5L0dvMEdwS1RrMGxLU3FKMzc5N1pCbWx0YlczNStPT1AyYmh4SStmUG44Zk56UzNMdGxxdEZoOGZINTQrZmNxa1NaTW9VYUlFa1pHUm5EeDVrbVBIamhFWUdJaEdvNkZtelpxTUhUdVdhdFdxb1ZhcldiVnFGZHUzYjJmdjNyMlVMbDBhRHc4UHFsV3JocHViRzh1WEw2ZG8wYUk2eDlGb05HemR1cFdsUzVkaWJtN081TW1UbFlCZ2VtQjF3NFlOdUx1NzgrVEpFNDRkTzRhcnE2dmUrOStRczJmUEVoSVNRdGV1WFhNMWtWYlZxbFgxTXFlWExGbWk4M2pEaGcxRVJFVGc3T3lNdmIwOUVSRVJyRisvSGpNek0rVzc3TjY5ZTh5ZVBadlNwVXZUdm4xN280OGZHeHVMbFpVVkdvMkdHemR1NkFTN1o4MmFoVnF0eHNmSFIza3R2UHZ1dXhRcVZJakRodzhyZ2R5UFB2cUkxYXRYczNQblRseGRYUUg0L1BQUE9YRGdBTC8rK2lzTEZ5NDA2amtVUWdnaG5wY0VYWVY0UzFpYW1UQzdkeTA2dXBlZzc1TFQzSGtVOTB6N1dYbjhEaUVSc1d3ZTZrRmgrNWVmSVNpRXNiUmFtSHZ3djVzT285cFV3dFRrOWZqUk5YZnVYRzdmdnEyenpNUEQ0NFVNTWM5dksxZXU1T0hEaDR3YU5Vb25lOVBKeVltVEowOHF0ZjRnYmZLYW9VT0haaG4wVE9mZzRFREZpaFYxZmxSWHJGZ1JSMGRIUm8wYXBVeGNwbEtwOUlaSlp3N0tuVDE3bG9rVEorb3NNMVNYTXAydHJXMnVKbmVCdEt5dmlJZ0l2ZVVmZmZTUnp1UHo1ODlUdG14WldyVnFwZGUyVWFOR09RWTJSb3dZa2F0K1hieDRrZUxGaXovekpEemp4NC9YcXpPYTA2Um5HWjA5ZXhadmIyOUtsQ2pCK1BIak1UTXpVK29jLy9YWFgwb1duWldWRlJjdlh1VDgrZk5aN3F0aXhZbzZzOHkvaWhJU0VqaHo1Z3dWS2xSUUpwMGFQMzQ4eDQ4ZkI5SnFaSDc5OWRlMGJ0MWFLU1hpNHVMQ2xDbFRPSC8rUEJzM2J1VEVpUk1FQlFYUnZuMTd2dm5tRzcxamhJV0ZjZlhxVlhyMDZFSE5talVaTm13WTE2NWQ0OE1QUDZSUG56N0tjVC81NUJQcTFhdkhxbFdyMkxkdkgwK2ZQc1hjM0p6RXhFU0RXZm1aTTQ0elpubWVPWE1HUHo4LzVYSExsaTJCdEVtUzd0MjdSNjlldlpUZ3FyMjlQWk1uVHlZNE9KajkrL2R6L2FhbkRBQUFJQUJKUkVGVStmSmxyS3lzQ0FrSjRlYk5tMWsrZHk0dUxrYVZsK2pWcXhlSERoMWkwYUpGekpvMUs4dkFtMHFsWXNDQUFTUW5KK1B1N3M2QkF3ZVlNbVVLa0RhQlZNdVdMV25idHEzTzMybG5aOGZYWDM5Tmx5NWQrT09QUDlpelp3OXIxNjZsZlBueXpKZ3hReS9nQ21rWjdaczNiNlpHalJxTUhEbFNwNGF1dTdzN0RSbzBZT3ZXcld6WnNnV0FFaVZLR0hVekl6VTFsVVdMRmxHd1lFRzZkKytlWS91TVhGMWQrZXl6ejNTV1pRNjZKaVltNm1YRFdscGE4czAzM3lnVFBENTY5QWdMQ3dzOFBUMXpMTkZpWW1LQ2c0TUQ1dWJtREJzMmpEdDM3aWpyMG05Z0JRY0g4K2VmZjlLeVpVdHExcXlwckZlcFZOU3RXNWRqeDQ2Um1KaUlwYVVseFlvVm8xYXRXanBad282T2puVHExSW5mZnZ1Tmt5ZFBQbmVOWUNHRUVNSVlLbTNHYnlNaHhGdmhhVUlLbzlhZlovNmhySC9BNUtSY0VWdTJEVzlJMVJMNnRSVmZCTlVYRzlDdXlIbDRvSGgxdk94emR2Sm1KUFVtcHMwNmIyOWxSdmpzZGxoYkdEZnI5Y3QyNWNvVkhqNThxTXk2WGJKa3lSYzJrVkpPV3JSb2dZdUxTNVl6VEdkbDJiSmx1THU3NCtycXlybHo1M2ovL2ZmMTJtaTFXaElURTBsT1RzYlUxTlJndGxaTVRBeWJObTJpYWRPbUJtc3BaaFlZR01pOWUvZFFxVlJVckZoUlo2SVZReDQ5ZXNUYXRXdEpTVWxCcFZKUnVuUnAyclJwazJQZ056Ti9mMy9xMUtsRGt5Wk45TllkUFhxVUJ3OGVrSktTUW1wcXFuSWNEdzhQbll6Q21KZ1lIajU4cURlcDFjeVpNNmxWcTViQkdlV2ZwVjI2M3IxNzA3QmhRNk5MSXFUVGFEU28xV3JzN2UzMU1pTGo0K094c0xEQTFOU1V1TGc0SGo5K1RQSGl4UTNPUUsvUmFGaThlREdmZmZhWlVaTUdhYlZhVWxOVDBXcTF5di9UbVpxYXZwUlNCTGw5ZjBSSFJ4TVJFYUdjNDlEUVVBNGNPRUREaGcyTm1zd3NKaWFHVTZkTzBiUnBVNTIvTjcxc1FPSENoZm4zMzMrVm1lUWpJaUxRYURUWlRqQVVHUm1KcWFrcERnNE9YTHQyRFJzYkc2VTI4ai8vL01OZmYvMUYvLzc5cysxVFVGQVFLU2twT0RvNjh0NTc3MkZpWWtKS1Nnb2JOMjZrYTlldVJtVWRwcWFtb3RGb2xQTUxhZWRjcFZMbDZ2d0dCZ1l5ZHV4WSt2WHJSOWV1WFkzYUJ0THFrSll1WFpyNjllc2I5ZjVQU0VqZzJMRmp1TG01R1F5NFF0cjVEZzRPTnZpNWtDNHBLWW1rcENUTXpjMk4vdHhadTNZdHk1WXR3OWZYRjNkM2Q2TzJnYlRYeVR2dnZLTlgrem9zTEF4YlcxdmxmUmdYRjhmRGh3OUpURXhVdnBkY1hGejBQcVBqNCtQMWFvMGZQMzZjQ2hVcTZFM1NsdTdSbzBmRXhzYWkxV3B4Y0hEUXFZMTk4T0JCNnRldnIzZWNxS2dvN096c2RJSzc2YStOak9MaTRnZ09Ealk0U1owUVFnaVJXeW9qTG1BazZDckVXMnoveFhENkxUbERhT1N6WmIzYVdKZ3l1M2N0K2pRcSs4THJ2TDdzQUo3SXZaZDl6djYzTW9oNUI5TnVOUFJwVklhbC9WLy9MRkVoaEJDNWQvandZYTVkdTBhdlhyMXlOZlQrZFJBYkc4dHZ2LzJHcTZ0cnRsbjVRZ2doaEhnK0VuUVZRdVRvU1h3eTM2ODl4K0lqK2pNS0c2dEgvVkw4K2tWdEhLeXpIejZXbDE1MkFFL2szc3M4WjFvdGxQNXVwM0tEWWYrb0QyaGUxWENXalJCQ0NDR0VFRUlJa1IxamdxNHlFNDRRYnprSGEzTVc5WDJQM1NNYVVjTEpPdWNOREZqejkxM2NmUTRRZURzcWozc25STjY0K3VDcEVuQzF0VFRqZzBwRlhuS1BoQkJDQ0NHRUVFSzh5U1RvS29RQTRLUHE3M0R4cDFZTWIrV0ttV251YXdYY0NGZFRmK0loZnRsN0hjbWZGNithL1JmRGxmODNybHdFQ3pQNStoTkNDQ0dFRUVJSWtYL2tWNmNRUWxIQXhwenBQV3B3NmFkV3RLdFZQTmZiSjJ0U0diNG1tSGEvSE9QaGs4Ujg2S0VRejJiZnhRZksvNXRYTlR5aGlSQkNDQ0dFRUVJSWtWY2s2Q3FFME9QNmpqMWJ2MjNBd2RHTmNYUEplY2JvekhZRTM2ZnltRDBzQ0FnaFZkSmV4VXVXbEpKS3dPVUk1YkhVY2hWQ0NDR0VFRUlJa2Q4azZDcUV5Rkt6ZDRzU05MRUZpL3ErUnpGSHExeHRHeFdieEZmTEEvR1lkSWpndTlINTFNTzhwZFZxV2JSb0VlZk9uY3V5emV6WnM1aytmVHB4Y1hFdnNHZDV6OC9QRHo4L1AySmlZcFJsQVFFQmhJV0Z2Y1JlNVkrL2Jqd21OakVGZ0tJT2xsUXJrZnNiQ1VJSUlZUVFRZ2doUkc2WXZld09DQ0ZlYmFZbUt2bzNMa3UzOTEzdzNYNlo2WHV1a1ppU2F2VDJKMjlHNGo3dUFFTmFWR0JpcDZvNFdKdm5ZMitmeitYTGwvbjk5OThKRGc1bTd0eTVoSVNFVUxac1dUSk9TcmgzNzE0U0V4TVpNR0JBcnZjL2UvYnN2T3d1ZGVyVW9WNjllcyswN2NHREJ3SG8wNmNQam82T1hMaHdBVjlmWHl3c0xPamZ2ejhkT25USXk2NitWTHZQMzFmKzM3TGFPK1E4eDZRUVFnZ2hoQkJDQ1BGOEpPZ3FoRENLdlpVWlAzMWFuZjgxcjhETWZkZFpFQkRDay9oa283Wk4xV3FadWU4NkcwNzl5OC9kYTlEMS9aS1l2SUtScnovLy9CT0FoZzBiY3VUSUVYeDlmZW5TcFF2OSsvZFgybWovdjF5Q3FhbHBydmUvYmR1MnZPbm8vN096czN2bW9HdG0xYXBWbzJmUG5xeGV2WnE1YytkeTd0dzVSbzRjaVkyTlRaN3MvMlhhZmU2L2VxNXRhem0veEo0SUlZUVFRZ2doaEhoYlNOQlZDSkVySlp5c21kck5EYTkyVlZoMCtCYS83THZHdjVIeFJtMGJGaDFQOTE5UE1HbWJBMk0rcnN4bjlWd3dOMzExcXB3Y08zWU1TQXU2MnRyYVltZG54L3IxNjZsY3VUSU5HellFSURVMUxjdlgzRHozR2J2NzkrL1BzVTNmdm4wSkRRMDFxbTFlVXFsVWZQSEZGMVNwVW9YSmt5ZHo0c1FKYnR5NGdadWIyd3Z0UjE3N056S2VDLyttbFZBd00xWFJxdm83TDdsSFFnZ2hoQkJDQ0NIZUJoSjBGVUk4RXdkcmM3NXY3Y3JRbGhWWWZ6SVUvMTFYT1I4YWsvT0d3RC8zbnZENXdsTjRiN3JJeU5hVjZQdEJXYXd0Y3A4NW1wZk9uVHZIZ3djUEtGZXVIQzR1TGdCODk5MTMrUGo0TUgzNmRDcFZxa1NSSWtYUWFEUUFtSm5sN3VQVDJOSUNVVkZSdVdvUE1HVElrRnoxSlR0MTY5Wmw1c3laaElhR3Z2WUJWNEJkR1VvTGZGQ3BDSTZ2Y0hrTElZUVFRZ2doaEJCdkRnbTZDaUdlaTdtcENiMDhTdE96Zm1rT1hBckhmL2RWOWw4TU4ycmJPNC9pK0diVldTWnUvWWR2VzdreW9IRlpDdHRiNW5PUERkdStmVHNBTFZxMFVKWjVlSGpRcUZFajd0NjlTMEpDQWlrcEtXaTFXc3pOelhYcXZCb2p0NlVGY3ROK3lKQWh4TVRFMEtWTGwxd2RBNkJYcjE1R3Q1MDBhVktlbFRONEViUmFXQmdRb2p6K3BLYVVGaEJDQ0NHRUVFSUk4V0pJMEZVSWtTZFVLbWhSclJndHFoWGplcmlhMy82NncyL0g3eEFTRVp2anRnK2ZKREoyd3dYR2JicEl5MnJ2MEtOK0tUNnA2ZnpDc2hLam9xSTRmdnc0SmlZbU5HdldUR2Zkc0dIRHNMS3l3dExTa3JpNE9BQXNMWjh0TUd4bFphVUVkN09TbS9JQ2JkdTJKU0VoQVVpck1adWVvV3VNME5CUUFKeWRuWTNPMnJXMnRqWjYvNitDdlJjZkVIZzdMWFBZUktXaW8zdUpsOXdqSVlRUVFnZ2hoQkJ2Q3dtNkNpSHlYTVZpZGt6b1dKWHhIYXJ5MTQxSHJQbjdMdHZPaHVWWSt6VkZvMlhYdWZ2c092ZmZrUEJQNjVha2szdEphcGNwUVBtaWRwaWE1UDBFWEpzM2J5WWxKUVZiVzFzS0ZpekkxcTFiMmJCaGcxNjc5SHF1c2JHeE9XYUllbnA2VXFWS0ZZUHJnb0tDbERJRkdkV3BVMGR2MmVuVHAvV1dtWmlZNE83dXJyUE16czZPcFV1WFp0dW5qTkl6ZXYzOS9TbFdySmpSMjcwdTdqNk9vKy9pLzU2N3p4dVdwa3hoMjVmWUl5R0VFRUlJSVlRUWJ4TUp1Z29oOG8xS0JRMHFGcVpCeGNMTTZWMmJzM2VpMkhZMmpPM0I5emw3SndxdE51ZDliRGoxTHh0Ty9adHZmWXlKaVdITGxpMDZ5OVJxTmVIaFdaZEkwR3ExMmE2SC93SzBodmo0K0NnWnFoa1p5bTRkTzNhczNqSnpjM04yN2RxVmJmOTI3dHhKcTFhdGNwendLeW9xS3N1Z3ExcXQ1dUhEaDVRclZ5N2JmZVRHTC91dTU5bStERW5SYUFtUGlXZmg0VnM4aVU4R3dOYlNqSEh0MzgzWDR3b2hoQkJDQ0NHRUVCbEowRlVJOFVLb1ZGQzdqQk8xeXpneHZtTlZvbUtUT0hidEVVZXZQdUxJbFFpQzcwYVRyTWs2VUpsZjFxMWJSM3k4YmdadXo1NDk2ZG16cDE3Yk1XUEdFQmdZeU9USms2bGJ0NjdCL1EwY09KQmJ0MjVoYXFvN01kaUtGU3VVT3JDclZxM0tOaWliMGZyMTYvV1dwZTluNGNLRmFBMUVybWZObXNXT0hUczRlZklrUGo0KzJaWVBXTDkrUFQ0K1BuckxFeE1UOGZMeTRzYU5HM3ovL2ZjMGJkclVxUDVtNVVsQ0NnRERWd2MvMTM1eXkwU2xZdDNnZXBRdElsbXVRZ2doaEJCQ0NDRmVIQW02Q2lGZUNpZGJDOXJXS2s3YldzVUJTTmFrY3UyQm1ndWhNVnk4RjBQd25XaDJaaWd6a0IvdTNidkh0bTNiTURVMU5UamNQN1BIangrbjlkM0pLY3MyS1NscHdjWE1HYWJGaXhkWC9oOFlHR2p3ZUMxYnR0UmJkdWJNR2IxbEppWW1ORy9lSEdkbnd4TkRkZXJVaWNPSEQzUGl4QWwrK3VrbnZMMjlzNXo0Ni9qeDQ0U0VoT2hrczJvMEduNzg4VWN1WGJxRVNxVWlOamJudXJ3NUNiNFQ5ZHo3ZUJaMlZtYVVLbVR6VW80dGhCQkNDQ0dFRU9MdEpVRlhJY1Fyd2R6VWhLb2xIS2hhd2dIUW5SQktrNnJsc1RxSmgwOFN1UE00anZDWUJQb3QwUTlHNW9aV3EyWEdqQmtrSlNYUnFWTW5ObTNhbE9NMkR4OCtCTElQdXFZSFU3TWIxdi9MTDc4WUxDOWdLT2pxNysrdnQ4emMzSnptelp0bnVYOFhGeGZHangvUG1ERmorUFBQUDVrM2J4Ny8rOS8vRExiVmFyWDgrdXV2eW5GU1VsTHc5ZlhseElrVG1KaVk4UDMzM3h2c1YyNTlVS2tJQUFWczhuZHlOSzBXNHBNMEpQMS8xdlNUK0dRK25IS0V3QW5OSmZncWhCQkNDQ0dFRU9LRmthQ3JFT0tWWjJxaW9xaURKVVVkTEtsVzBoSGd1WU91ZS9mdTVkeTVjeFFvVUlEUFAvODh4NkJyZUhnNGNYRngyTmpZVUtoUUlRNGVQTWlPSFR2dzkvZlhHYjZmSG5UTmJrai85dTNiczF3M2E5WXNuU3hZUTNWZWpWR2pSZzIrK2VZYmZ2bmxGN1pzMlVLSkVpWG8wS0dEWGpzN096dUNnNFBadFdzWEgzNzRJZVBIaitmTW1UT1ltNXZqNmVsSmd3WU5udW40V1luNlZiOFBlUzFGbzJWQndFMkdyemxIc2lhVlIwOFRHYkh1SEwvL3IzNitIMXNJSVlRUVFnZ2hoQUFKdWdvaDNsS1dscFlBREI0OEdGdmJuT3Q5M3JoeEE0QlNwVXFoVXFrSUNncmk0c1dMckZtemhzOC8vMXhwWjZpOHdPelpzL095NjNwTVRVMFpQSGl3M3ZLUFAvNllhOWV1Y2ZYcVZUdzhQQXh1TzNEZ1FLWlBuODZDQlF2WXZYczNWNjVjd2RiV2xva1RKK0xtNXBhdi9jNHZacVlxL3RlOEF0WVdwa3B3ZnNPcGZ3bjhPQXIzTWxsbktRc2hoQkJDQ0NHRUVIbEZncTVDaUxkU28wYU5hTk9tamRFVFJKMDlleGFBS2xXcUFOQzNiMStPSERuQzJyVnJhZDY4dVZLejFWRFFkZHUyYlhuWmRUMG1KaVlHZzY0QVE0WU1RYVBSS0VIbWtKQVFsaTVkcXF5dlhiczJIMzc0SVFjUEh1VEtsU3NVTFZxVXlaTW5VNlpNbVh6dDg0dlFwMUZaRmgrNXhkODMwbXJ4cnY3cnJnUmRoUkJDQ0NHRUVFSzhFQkowRlVLOGxjek16UGoyMjIrTmJuLzY5R2tnTFVnSlVLaFFJYnAwNmNMcTFhdFp0R2dSUGo0K2dPR2dxN0VsQXJSYUxhMWF0YUpidDI3MDY5ZlA2TDVseDh6TURETXpNOExDd2xpK2ZEbUhEeDlHcTlYcXRQbjY2Njg1ZS9Zc2taR1JsQzFiRmhjWGx5ejI5bnBScVdCVW0wcDBuUFVYQU90UGh1TC9tUnVtSm9ZbkZSTkNDQ0dFRUVJSUlmS0t5Y3Z1Z0JCQ3ZDd3FsWEhCdHl0WHJoQVdGb2FscFNVMWF0UlFsbmZ1M0JscmEydU9IVHRHU0VnSUFJbUppVUQyRTJsbEpUWTJGcTFXUzgyYU5YTzliVlllUDM3TXpKa3o2ZHUzTHdFQkFRQjZrM0E1T2pveVljSUVMQzB0T1hueUpGT21UQ0UxTlRYUCt2QXlmZVQyRHZaV2FmY1h3NkxqK2ZQYW81ZmNJeUdFRUVJSUlZUVFid1BKZEJWQ2lCenMyYk1IU0N0SllHMXRyU3kzdDdlblI0OGVGQ2xTaEhMbHlxSFZhZzFtdXFicjBLRURzYkd4T1I1dnpKZ3hSdlhMMXRhV0xWdTJHRnozK1BGamZ2LzlkM2J1M0VsaVlpSXFsWXBHalJyeHhSZGZVTHAwYVE0Y09LRFR2bkxseW93YU5Zb2ZmL3lSZ0lBQVltTmo4ZlQweE1iR3hxaSt2S3FzekUxcFY2czRxLysrQzhDYXYrL1NwSEtSbDl3cklZUVFRZ2doaEJCdk9nbTZDaUZFTmlJaUl0aTNieDhBYmRxMDBWdi8yV2VmS2YrUGo0OEh3TUxDSXRzczJvNGRPK290Mjd4NU0zWjJkclJvMGNMbzVZYUVoNGV6ZnYxNjl1elpRM0p5TWdEdTd1NzA2OWVQaWhVclp0a25nQTgrK0lCdnZ2bUdPWFBtY09yVUtZWU5HNGFucCtkclg5KzE2L3N1U3RCMWE5QTlmdjJpdHBRWUVFSUlJWVFRUWdpUnJ5VG9Lb1FRMlZpMWFoWEp5Y200dWJsUnZYcjFiTnVtQjEydHJLeXliV2RvMHF2Tm16Zmo1T1NrdHk2NzVSbEZSRVN3YXRVcTl1L2ZyMlRidXJxNk1tREFnRnlWSzJqWHJoMEZDeGJFMTllWDI3ZHZNM2p3WVByMDZVUEhqaDB4TTNzOXZ6SmFWaXVHblpVWjZvUVVIajVKNU1UTnh6U29XUGhsZDBzSUlZUVFRZ2doeEJ0TWFyb0tJVVFXenA4L3o1NDllMUNwVlBUdDJ6Zkg5aEVSRVFBVUtGQWd2N3VtSnpFeGtiMTc5NUtTa29LenN6T2VucDdNbVRQbm1lckRObXpZa0tsVHArTGs1RVJ5Y2pJTEZ5NWt3SUFCbkR0M0xoOTZuditzekUxcFc3TzQ4bmhMWU5oTDdJMFFRZ2doaEJCQ2lMZUJCRjJGRU1LQW1KZ1lwazZkaWxhcnBVMmJObFN0V2pYSGJZS0Rnd0VvVWFKRWZuZFBUOG1TSmVuY3VUT0RCZzFpNmRLbE5HblNKTXNTQitrWnVkbXBXclVxaXhjdnBrbVRKZ0JFUjBkVHVQRHJteDNhdWM1LzUyUkwwRDIwMnBmWUdTR0VFRUlJSVlRUWI3elhjNnlvRUVMa282U2tKQ1pNbUVCNGVEakZpeGRuNE1DQk91dnYzYnZIbzBlUEtGS2tDTGEydHBpWm1YSHAwaVYrLy8xM0FOemMzUEs4VHdrSkNXaTFXcXl0clFrSkNRSFFHKzZmdVo4QVdxMlcyN2R2VTdCZ1FXeHNiTkJvTkt4ZHV4WUFsVXFGazVOVGxzZDBjSERBMDlPVHhvMGJZMlptOWxLQ3lYbWx0WnN6TmhhbXhDVnB1Qkd1NW54b05EVkt2ZmlNWkNHRUVFSUlJWVFRYndjSnVnb2hSQVlKQ1FsNGUzdHo0Y0lGYkd4c21EUnBFalkyTmpwdG5qNTl5b2dSSXd4dWIyalNxN3h3L3Z4NVBEMDlVYWxVYVA4L1RiTjgrZkk1YnFkU3FSZzllalJSVVZGNjYycldySW1GaFVXTysyallzR0h1Ty95S3NiRXdwVzJ0NHF3L0dRckFyNGR1TXY5TDk1ZmNLeUdFRUVJSUlZUVFieW9KdWdvaFJBYUppWWs4ZlBnUUt5c3JKazZjU0tsU3BmVGFWS3BVaVZLbFN2SDQ4V01TRXhQUmFEUllXMXRUdVhKbCt2ZnZqNk9qWTY2UDI3cDFhd29XTEpqbDhuTGx5bEc2ZEdtU2s1TUJLRjI2TkY5OTlaVlIreTVidHF4TzBOWEN3b0xhdFdzemRPalFYUGZ6ZFRiNHcvSkswSFhWOFR2ODlHbDFDdHJtSEhRV1FnZ2hoQkJDQ0NGeVM2WFZTbVU3SWNUclIvWEZCclFyUHMyei9TMVlzQUJMUzB1Ky9QSkxRa05EaVltSm9WcTFhbm0yLzVjcEpTV0ZwS1FrTkJvTmtKYU5tMVc5MS95VTErY3N0N1JhcURWdVArZnVSZ013b25VbC9EL0wrMUlRUWdnaGhCQkNDQ0hlYkNvamZsUkwwRlVJOFZwNjJRRThrWHV2d2puYkdoUkdoNW5IQVRBM05lR3lYeXZLRjdWN3FYMFNRZ2doaEJCQ0NQRjZNU2JvYXZJaU9pS0VFRUs4Q3RyVktrN3pxc1VBU05hazBtditLUkpUVWw5eXI0UVFRZ2doaEJCQ3ZHa2s2Q3FFRU9LdG9WTEJyRjQxc2JZd0JlREV6Y2NNV1hVV0dmTWhoQkJDQ0NHRWVGTm90VnFsdkp4NGVTVG9Lb1FRNHExU3BiZ0R5L3JYVVI0dk9oekMxeXNDU2RHOFdaRlhyVmJMN05tejJiZHZuOEgxRnk1Y1lPWEtsYm02R0Z1elpnMlhMbDB5dU83aHc0ZXNYYnVXc0xDd0hQZno1TWtUQmd3WXdJVUxGN0p0MTZKRkMxYXZYbTEwLzk1MmQrL2VaY2lRSVp3NGNTSlgyK1ZscFNtMVdzMnlaY3VVU2YvU3hjVEU0TzN0elpVclZ3eHVNMmJNR002ZVBadG4vWGdXQXdjT1pQTGt5Yys4L1pVclYvajk5OStKam81V2xwMC9mNTZUSjAvbTZqbVd5bDlwbnZkOFpKVFRjNXFhbXNyaHc0ZEpURXpNaytPSlYwZGdZQ0JidDI1VkhvZUdodkwwNmRPWDJDUHhMSktUazBsS1Nub2h4d29LQ21MWnNtV2twajcvU0toVHAwNFJFQkNRQjcyQ00yZk9NR0RBQUI0L2Zwd24rM3RlMTY5Zkp6QXdNTnMyZi83NUoxZXZYbjFCUGNyWm0zdytJaU1qNmRPbkR3Y1BIbFNXblQ5L25vOCsrb2lMRnk4YXRZK1VsQlRpNHVJTXJqdDY5Q2hCUVVFRzF4MDdkb3pJeU1qY2Qvb3RZZmF5T3lDRUVFSzhhTjNlZCtIYzNXaDhkNlFGZ0JZRWhIRG5VUndyQjlXbGlMM2xDK3VIVnF2VkMwNDlEd3NMQytYL3UzZnZadHUyYmZUdjM5OWcyL1BuejdOcTFTbysrK3d6VEUxTmxlWEJ3Y0hjdTNlUGp6LytXS2Y5dFd2WFdMWnNHWjA3ZDZacTFhcDYrenQ2OUNoTGx5NmxjdVhLRkM5ZVBOdCtwcVNrY1B2MmJXSmpZM1B6NXhtazFXcjFKb2E3ZXZVcTE2OWZOM29mbjN6eXlYUDNJenZCd2NHRWhJUTg4L1lWS2xUQXpTM25TZC9zN2UySmlJakF6OCtQQlFzV1VLeFlzUnkzQ1F3TVpQNzgrZnp3d3crVUsxZE9iLzJtVFp1eTNiNVRwMDQ2ajgrZE84ZmF0V3NKQ1FuQng4Y0hNN08wUzAxemMzUHUzNytQbDVjWHMyZlB4dG5aV2RsbXlaSWxCQVlHVXExYU5XclZxcVd6djVTVUZJUHZFWE56YzJYZjY5YXR5N2FQNzc3N2JvN1AzOFdMRjdsMTZ4WjE2OWJOdGwxMmR1M2F4WjQ5ZTJqU3BJbXliTldxVmR5OWU1ZlZxMWNyL2MxT1hwK1BuS2pWYWg0K2ZJaGFyU1k2T3BybzZHaWlvcUo0OU9nUmp4NDlJanc4bk9yVnF6TjgrSERnOVRvZjZmYnMyY1AyN2R2NStlZWZzYkt5TXRqbTh1WExUSjQ4bWU3ZHU5TzNiOS9uUHVhekNBb0tZdlRvMGJuZWJzK2VQVHFmNFMvUzA2ZFA4Zkx5SWprNW1XblRwbUZqWTJQVWRpMWF0SGptWTFhdVhKblpzMmNiM1g3Ly92MGNQSGlROXUzYms1S1NnbytQRHpFeE1Rd2VQSmdQUC96d21mdGhqTU9IRCtkWklDTHplL3R0ZXIwQXJGKy9ubVBIampGejVrd3NMWFd2MDhMRHc3TU55RG80T09EbzZBaEFTRWlJd2MvV2pJS0RnMW03ZGkyOWUvZkd4T1RaYzlSU1UxTlpzbVFKRHg0OG9GYXRXaFFvVU9DWjl3VlF1blJwN3QrL3o4S0ZDL25oaHgrZWExOTVZZVhLbFFRRkJlSG41MGYxNnRYMTFrZEVSREJ0MmpSU1UxTlp2bnc1aFFvVk1yaWY4K2ZQYytQR2pWd2YzOWhybzNSdjh2bElTRWpBeDhlSHNMQXdIQjBkaVlpSUFOSnVlS2YvbTc0c00wZEhSK1gzZzYrdnIzSWRtZkg5bVpxYXlxRkRod2dNREdUbXpKazY3NkhRMEZEOC9Qd1lQSGd3YmRxMHlhOC84YlVtUVZjaGhCQnZwY2xkcW1OcmFZYlh4clM3djNzdVBLREN5TjE0dGF2QzBKWVZzVFRMLzhFZ0owK2V4TnZiTzgvMnQzLy9mZ0RDd3NKWXNHQUJkZXZXcFd2WHJzVEV4TEJreVJLNmRldEdpUklsREc1NzZkSWw1UUs2UUlFQ05HN2NHRHU3L3lZWjI3dDNMeXFWaXZidDJ4dmMvdWpSb3hRcVZJaWFOV3ZtdXQrREJnM0tNaWk1ZlBseWxpOWZycmQ4Ly83OVJFWkdNbTdjT1ByMDZZTzd1N3V5N3ErLy9tTE5talZHSHorL2c2NUhqaHhoeDQ0ZHo3eDl4NDRkamZwaDRlVGt4TWlSSS9IeThpSW9LSWpXclZ2bnVJMmpveU54Y1hFTUhUcVU0Y09INndVaGZ2MzExMnkzenh3SWFOQ2dBUU1HREdEaHdvVk1uVHFWSDM3NEFaVktoWTJORFJNbVRHRHc0TUdNR3plT3VYUG5ZbUZod1lVTEY5aTVjeWNOR3pha1o4K2VldnYvNDQ4L1dMSmtpZDd5Z1FNSDh1bW5hUlB6R1ZxZlViZHUzWEo4L3JaczJZS2xwU1dkTzNmT3RsMVdOQm9OeDQ4ZnAwYU5HaFF0V2hTQSsvZnZjKzdjT1hyMjdHbFV3Qlh5L255c1hyM2E0UHRueXBRcDFLNWRtdzBiTmlqdkZVdExTd29VS0lDVGt4Tk9UazY4ODg0N1ZLMWFsVktsU2luYnZTN25JeU1uSnlldVhidkdMNy84d3BneFl3eTJxVnExS2cwYU5PQ1BQLzZnUTRjT0ZDeFlNTXY5UFUvQU1LUFdyVnZ6M1hmZjZTMzM5UFNrZlBueU9XNi9hOWN1L3Zqamp6enB5N09hTzNjdS8venpEd0NiTjI4MitCNDJaT25TcFFhWHg4VEVNSHo0Y0lZTkcwYU5HalVNdHNsNGN6RzN6TXpNOFBmM3g4L1BEejgvUDBKRFEvbnl5eStmZVg4NTJiaHhvOEhzL21lUjFRMlZ0K0gxRWhrWnlZWU5HNGlMaTlQNXZsNnpaZzFGaWhSaDNMaHgyZDdZN05PbkR6MTY5T0RJa1NQOCtPT1BEQjQ4bUk0ZE8yYlpQajB6M29qNWNiSmxZbUpDdjM3OThQVDBaTVdLRlF3Yk5pekhiYkw2ek03bzBLRkRIRHAwS012MVgzNzVwZEhQN2ZNWVBYbzAvL3ZmL3hnM2JoeXpaOCttWk1tU091dG56SmhCZkh3OFhsNWVXUVpjSVMxTGN2UG16YmsrdnJIWFJ1bGVoZk9SSDk4ZmFyV2FjZVBHS1o4MWhnTEE0OGVQejNKZjQ4ZVBwMEdEQmdCMDd0eVowYU5ITTI3Y09IeDlmVEUzTndmU25qc3ZMeTlHang3TndZTUhkWUt1Ky9idG8zNzkraEp3ellZRVhZVVFRcnlWVkNyd2JGY0ZsMEkyREZoNmhxU1VWSjdFSnpOcS9YbG03NzlCVDQ5U2ZQYStDMjR1QlhqTzYrNHNsUzVkbW9FREJ6N1R0Z3NYTHFSaXhZbzBiZHBVWjNsaVlpS1RKMCttUUlFQ2pCNDlXdm5SY1BMa1NhNWZ2ODZzV2JPVWl5aEl5OFRadm4wN1Y2NWNvVUNCQXZUdjM1KzJiZHNxZDdoMzc5NE5wRjFVT2pzN0V4d2NUSEJ3TUFCbHlwU2hTcFVxaElhR2N2bnlaU3BWcW1Ud1IxMnhZc1g0NElNUHN2eGJKazZjYURCTHBXL2Z2blRzMkpHMmJkc2EzQzQxTlpYbzZHakdqUnZIeElrVGRRS3Y4RjhRT2l1TEZ5OW0vZnIxMmJiSksrYm01dXphdFV0ditieDU4OWk4ZVhPV2ZUVjBnWDcwNkZFbVRacVU3ZkdtVDUvTzlPblREYTdMZUt3S0ZTb3dkKzVjZkh4ODhQUHpJeWtwU1FuV3B2L3cvT3l6eitqWHI1L09Qcko3N2o3OTlGTnUzNzdOL3YzN2FkV3FsWEplU3BRb3dmZmZmMDlzYkN3V0ZoWWtKQ1F3YmRvMEtsU293Smd4WTdMOWdUdHk1RWpsLy83Ky9ucnJ1M1hyWmpDcjI5RHpsOTJQbnE1ZHUyYTVMcDJoYy9YMzMzL3o1TWtUblI4ZG16WnRRcXZWb2xhcmN5eVQwYUZEQjJ4dGJmUGxmQURLNTh6RGh3L1pzbVdMM3ZxdFc3Zm1LdXZzVlQ4ZkdiMy8vdnQ4L1BISDdOeTVrOXExYTFPL2ZuMU9uVHFsMTY1czJiTFkydHBtV2VZaVBRRGVvMGVQYkkrbjFXclp1SEVqU1VsSnRHalJnaUpGaWhoczUrcnFhbkI1c1dMRmNIRnh5ZllZZ0pLNTk3THMzTG1UZ3djUDBxaFJJNktpb2xpMWFoVnVibTRHTTk3U3hjVEU4T1RKaytjNmJsSlNFakV4TWNyZnIxYXJzMjJma3BLaTA4N1MwcEp4NDhieCsrKy8wNnhaTTJXNXFha3AxdGJXejlXM3pITEt5RDE1OGlSZVhsNE1HemJzbVcvK3ZjbXZsM1J6NXN5aGFkT215azBZUHo4L0lpTWpsVXpGQlFzV2tKcWFTdXZXcmZuNjY2L3AwS0VEa0hZejdLT1BQbExPYTcxNjlYajMzWGVaTjI4ZTV1Ym15bk9lbXBxcVU0SWsvVFZqcUI1bTVpemhjK2ZPWmR0M1MwdEx5cFFwUStIQ2hiTnRhMlZsUmFWS2xaVEhtVzlNUEhqd0FBc0xpMnh2Q0FFdk5GUGZ6czVPQ2M1bEhybTBaY3NXVHA4K3pjQ0JBN085L3Nzb3A4L3lqTEw2M25qVnowZCtmSDljdlhvVlUxTlRac3lZb2ZlOWN1SENCY2FNR1lPL3Z6L3Z2dnV1d1gxbC9FM3c3cnZ2NHUzdGpaZVhGNnRXcmFKejU4NGl1bDl5QUFBZ0FFbEVRVlIwNmRKRnAvMzU4K2Y1L2ZmZjlmWnorUEJoNWY4dk02UCtWU1JCVnlHRUVHKzF6eHVVcG42RlFnejc3U3k3eno4QUlEUXlEcjhkVi9EYmNZWEt6dlkwZEMyTW0wc0IzRndjcWU3aVNFSGJaOCsweWNqWjJWbkpEc3V0aFFzWFVxcFVLWjN0MVdvMUV5ZE81TjkvLzJYV3JGazRPRGdBYVJkVXZYcjFZdGFzV1N4YXRJakJnd2NyMi9qNysxTzJiRmtscTg3UzBwS0FnQUJsNkZYR3dKMWFyZFo1M0xGalI2cFVxY0xPblR1QnRBcy9RN1c3NnRhdGEvQ2llOTI2ZFR4OCtKQjI3ZG9SR2hwcTlOK2VQa1M0Y09IQytQcjZNbno0Y01hUEg4L1VxVk9wVXFXSzBmdDUzWDM2NmFjNWxuTEk2TWlSSTByQVBLTUNCUXJnNysvUHhvMGJhZGFzbWJMODMzLy9CVkJlUjdreGJOZ3dtalJwZ3J1N096ZHYzdVNycjc3U1daODVJSnd4NEdEb2gxZkxsaTJWL3hzSzh1VldsU3BWYU5Tb1VhNjJPWHIwYUpaWmExdTJiS0Znd1lMS1BpTWpJNVViRm9hQ25KazFiOTRjVzF0YklIL09SL3JueE9YTGx3MzJKemNCVjNqMXowZG1Bd2NPNU5TcFV5eGV2QmhuWjJmOC9QeXliSnRWSGV6MG9HdWZQbjJ5UGRhT0hUdElTa3FpWXNXS2pCdzVNdGZaY2tPSERzMVYrNWNoTURDUTJiTm44ODQ3N3pCOCtIRFVhaldEQnc5bXdvUUovUExMTDNvWmIrbTJidDNLcWxXcmN0ei96Smt6czEzZm8wY1A1VHhrbDdHWWthRjJHVXRodUxtNThmUFBQeHUxcjd4eTRjSUZWQ29WSGg0ZXo3eVBOL24xQXJCdDJ6Wk9uanpKeXBVcktWU29FSmN2WCtiYXRXdU1IajFhSjFnVUVoSkNhbXFxem5kaWVvRGYzdDRlU0F1NC9mampqd3daTW9SWnMyWmhiMjlQNDhhTmFkKytQUWtKQ1hySE5qUmFKUFAzMDRnUkk0eDZEbkxLbGl4VHBneUxGaTJpWU1HQ2xDdFhUaStRN3UvdlQyUmtKTXVYTDg5MjVFUzVjdVZ5REFRK2o2eUNuZDk4ODQzQjVRc1hMbVRod29VNnk3SzZLWmNYWHZYemtkZmZIeG5QaDZIcnUzUVpiNVFhWW1KaXd0NjllNEcwYTNZdkx5L2VlKzg5ckt5c21ETm5EaHFOQm50N2U1S1RreGswYUJCVHAwNmxjT0hDM0w5L0gwOVBUeVVvZmYvK2ZaeWRuU1hnbW9rRVhZVVFRcnoxS2hhelkrZDNqZGdlSE1iNHpaYzRlK2UvaVhDdTNIL0tsZnU2azI1WW1KbGdiMldHZzdVNTlsWm0yRnVaODVIYk8zaTFlN2tCdnoxNzluRDI3RmtjSFIyWk1HRUNUNTgrUmExV0sxa2JrQllBeWhqYzhQUHowOHNRblQ5L1BqVnIxbFNHS0gzeXlTZDZRekRUNzN5cjFXcDI3ZHBGbzBhTjhQVDAxT3RUKy9idGxSOUdpWW1KakJneFFzbTZjM0p5WXNHQ0JiaTV1VEZnd0FDRGY5UG16WnYxaHAyOTk5NTcrUHI2QXVEaTRzTDQ4ZU1aT1hJazN0N2VyRml4SXNmbjZYa1pxaVA3TW5oNGVGQ3RXaldqMjkrOWUxZnZvdno2OWV0VXJGZ1JDd3NMdW5mdnJpelhhclhLajVMYXRXdnI3U3Y5Z2pvOFBOeGc3VmdMQ3d2cTFLbWpzNnhyMTY3WjF0STdjZUtFVHFaRWZpcGZ2bnl1YjNpRWhvWWFEUEtGaElSdzd0dzVPblRvb1B6NCt1MjMzMGhOVFZXR3YyYkYxOWVYRXlkT0tCbGIrWFUrWG5WNWVUNE1zYkd4WWV6WXNUZzVPVkdpUkFtak1xcDI3OTZOczdOenJrcW1SRVJFc0dUSkVsUXFGVU9IRG4ybXo0bFhmYmg0VUZBUVBqNCtXRmxaTVhIaVJPenQ3YkczdDhmVDB4TXZMeTlHalJyRmxDbFRzczIrek9yNWo0eU1wRnUzYmt5YU5JbDY5ZW9aYkpNNTZETjI3TmhzKzd0dDJ6WXVYcnlZWXpzbko2ZHMxK2VIb0tBZzNOemNuaXRJOWlhL1hrNmZQczI4ZWZObzBxUUpjWEZ4eE1YRnNXTEZDcHlkblhGMWRTVTBOSlNTSlV1aVVxbFl1M1l0TmpZMlZLcFVpY2pJU0V4TlRUbDY5Q2lBem1ld3ZiMDlFeWRPWk1pUUlWeTZkSW5HalJzelpNZ1FuWXpXZ0lBQUxseTRvQlBRL3V1dnZ3eE9VamxqeGd5OVpldldyZVBreVpQNCt2cG1XVWM2TXlzckt6UWFEUjRlSG5oNGVDaTFPQ0V0SS9yeTVjc01HVElreDFyNFU2ZE9CZEt5ZlBNajhKVTVVM1BObWpXVUwxK2U5OTkvWDYvdDZkT251WDc5dXQ0MnVTa0prRnV2OC9sNGx1K1ByRXExUEsrTWlSSUJBUUdjUFh1V3FWT25LbG5qeFlzWDE3bldjSEZ4NFo5Ly9tSDgrUEVNR1RMRXFPejd0NGtFWFlVUVFnalN5ZzIwcTFXY2RyV0tjejQwaGhYSGJ2UGJYM2Q0K0VSL051dWtsRlFlcTVONHJQNXZTUHp4NjQvbzVWR0tNb1Z0bituNDZWbHhXU2xidGl5VksxZk90azJ6WnMwSURnN0d5Y2tKUjBkSENoUW9nSU9EQXdVS0ZNRGUzaDV6YzNOR2poeko2dFdybFl2ZXpFRzdsSlFVb3FLaWRDWTZNamMzejNKbzR1Ky8vMDVDUWdJOWV2UXdlRUdwMFdpVVFGUkVSQVJYcmx4UkxucGJ0V3BGbFNwVmlJMk5OZmdqdkVXTEZrYlZKcXRXclJyRGh3L0gydHBheVJiTUx6NCtQcHc5ZTViSmt5Y2JOU3d5WFdwcXFzRU11cnQzN3dKWlo5ZmxwK3ZYci9PLy8vMlA5OTkvbjFHalJpblpRRStlUEdIT25Ea2NQWHFVbGkxYkd2eEJuejdzcmxldlhrQmFCdEhxMWF0MXlrUmtEamJXckZsVEx4Q2JVVVJFeERNSFhXL2V2UGxjZFhPZng3Smx5d0NVeVYxdTNyekp6cDA3YWQrK3ZjNXpzSHYzYmlwVXFFREZpaFdCdEJzV3g0NGRvMlhMbGxoYVd1YjUrWGhaendlODNQT1JsY3lmZFRkdjNxUnc0Y0lHUDl2aTR1SllzR0FCTGk0dVJrL2FwTlZxbVRwMUttcTFtZzRkT3VUNGVaMlZWM200K0lFREIvajU1NSt4c0xCZzh1VEpsQzFiVmxuMzNudnZNWHIwYVB6OC9CZzJiQmcvL1BCRHR1LzNCUXNXNkgzdUxWcTBLTnYxR3pkdTFOdFBlb21kNjlldlU2Wk1HWjNzUjBnTGtGeThlSkg2OWVzYkRMams5NDBLWTJvNDV0UW11NXNFYi9McnhjbkpDUmNYRnc0ZVBLZ3pJenVnbEZoWnMyWU5LMWFzNE9qUm8wcnd0RnUzYmtxN2N1WEs2VTMrV2FwVUtlYk5tNmZVdU0rWXVROXc0OFlOcmx5NW9wUHBHaEVSWVREb2F1akdaL28xVCszYXRYTTFFZGZseTVlenpWeWVQWHUyMFo5SHMyYk55cGVSUDVrek5kZXNXWU9ycTZ2QkRNNG5UNTV3L2ZyMUhMTTcwK1ZVR3NBWXIrdjVlTmJ2ai9UM2ZuSnk4ak5OMmxlb1VLRWNhODczNnRXTHYvLyttOUdqUjJjNUdpQTBOQlJQVDA4YU5XcEVxMWF0Y3QyUE41MEVYWVVRUW9oTTNGd2MrYmw3RGFaMGRlUEsvU2NFM1lrbTZIWVVnYmVqK09mZUU2TGpra25OVVA4TDRCMUhLNXdMUEhzOXVLenFiNmJyMHFWTGpoZGhCUXNXeE52YjIrQXd1WFRlM3Q1VXJWcFZLZnAvK1BCaEpYTk9xOVVTRUJDQVZxdk5jWFpmU0x2SSsrdXZ2MmphdENrVktsUXcyRWFqMFNnL2doODhlSUNabVpsT1ZrL1hybDJ6L2NHWjFVUmF0V3JWVWpJSVFQOUhVMzY1ZlBreThmSHhoSVNFNUNyb3F0Rm9zaDJHblJkRHRIT3JZc1dLOU92WGp5VkxsaWhEUGN1VUtjUG8wYU81Y2VNR3pabzE0OXR2dnpXNHJZZUhCOU9tVGVQV3JWdWtwcVppWTJPRG41OGZaODZjVWRya3BqNWJUbTdmdnAzdCtqTm56dWdjKzBXNWRPbVMzZy94clZ1M1ltZG5wd1JBMDAyZlBwMGVQWG9vUWRkRGh3NlJsSlNrMUlITjYvT1JHNWtER3BrVkxGaVFXclZxS1k5ZjFmT1IyYjU5KzNReWxOS3phYlZhTFQvOTlCT0ppWWxNbkRoUjcvTnV3NFlOeE1iRzBydDNiNk9QdFh6NWNvS0RnN0cydHVhOTk5NTc1ajYvaXNQRms1T1RXYkJnQVZ1M2JxVkFnUUpNbWpSSitUNUt6eXAwZEhTa2FkT21XRnBhOHROUFArSHA2VW03ZHUzbzI3ZXY4bnBzMzc2OUVpUWROR2dRZ3dZTjBqbE94cUNCb2ZXUWx0bVZ1Y1JHZUhnNHc0WU5vMjdkdW93Yk44NWdZR1hyMXEwNndiajBmVzNldkJsdmIyL3ExcTM3RE0rTWNkemQzWFZHbEp3L2Y1NFRKMDdvMUhRUERnN20xS2xUT3NzQ0F3TUpEQXpNZHQ5djh1dWxRb1VLZUhsNTBiOS9mMlhDdng0OWVyQnQyemJpNCtQcDFxMGJBUUVCN051M2o3NTkrOUt1WFRzQUprMmFSSHg4UE5iVzF0U3FWY3RnVUNtclNVVWg3ZWF6c1pNZkd2TGd3UU9zcmExekZlQ0R0RHFkR2JPUkV4SVMrUDc3NzZsWXNhTEJ6LzVyMTY3aDVlVkZwMDZkK095enozVFdaWndJOVhWaGJHbUEzSG9kenNmemZuOWN2WHFWNGNPSDUzcTd1WFBuS25WZy9mejhkSzRGMHEvaDdPenM4UEh4SVNvcVN1K21WanBuWjJmNjlPbEQyN1p0WDRtUllLOGFDYm9LSVlRUVdUQXpWVkd0cENQVlNqcnllWVBTeXZKVXJSWjFRZ294OGNuRXhDVVRIWmRNSldkN0xNMXlkMEdYV1c0bW44bkttalZybEI4bmh2VG8wWVBhdFd2VHVIRmpEaHc0d0xScDAzVFdtNWlZOE1FSEh4aFZZODdjM0p4Rml4WngvLzU5eG8wYng2QkJnM1IreUdpMVdyUmFyWEtSRmhvYVN2SGl4ZlV1eUo1bGVKUXhROFJ5eXJTN2VmTm1ybzg3WmNvVWJ0NjhTWk1tVFhLMW5ibTV1Y0ZhbWdzWExtVHIxcTFLWGR6TVB2NzQ0MXozTVRlNmRldEc0Y0tGbVRadEdnc1hMc1RQenc5UFQwL3UzTG1qekdhYmxSbzFhdWpNTUY2cVZDaysrZVFURGg4K25PZGxBcklxUDVHdWUvZnVCaWNReWF1WmdnM1JhRFRNbmowYmUzdDduajc5cndUSmtDRkRhTldxVlk2MVY4dVdMVXZuenAyVklDems3Zm5JamV4cW5FTGFUWTZNUWRkWDhYd1lzbUhEQnAwQWNYclFWYVZTOGROUFArSGw1Y1hRb1VNWk5XcVVNcHd5TEN5TURSczI0Tzd1Ym5RZ0xpQWdnTFZyMTFLZ1FBRzBXaTFlWGw3czM3K2YyN2R2RXhZV1p0VG5xWW1KQ1NZbUpvd2RPOWFvbTE2N2QrOW00OGFOT3Arbi85ZmVuWWRGVmJaL0FQOE9JTHVRdUlBcDdwaUpDNVpaNHBZWnBhU1Z1SUFMYXVhYnIzdTVwWktZdUtSaUpscElpbWd1SWFXR2lxWGlyaUNnNkU4RkYwaFJVUlFCa1hGa25XRitmM0ROaVdIT2JEaW12bjQvMTlWMTVlSE1ERFBQNGN3NTkzTS85MzNvMENHOVRkdU1FUkVSZ1N0WHJtRDU4dVc0ZWZNbW1qVnJodm56NThQRnhVWFl4OWZYRjY2dXJzSjUzTlBURXlFaElRZ0tDc0t1WGJ0dzlPaFIrUG41d2R2Ykc0Nk9qa0xHWlVoSWlNWTV1bkl6T0xHZng4YkdpbVoxT2pzN3c5ZlhGMXUyYkVGSVNJaG84T0czMzM1VGF4SzVmZnQyUkVaR29tSERobW9abUU5RDY5YXROY3BuSkNRa3FHMVRLQlJJU2twUzIxWlVWS1ExNlBveUhDKzJ0clo2QTJYZTN0N28wYU1IRWhJUzhNc3Z2MkRreUpISXpNekUyclZycXozeFYxUlVaUEF5OUtxS2k0dHg4K1pOeU9WeWc4NTMyN2R2Ri80bVZNRm9sVFZyMWlBN094dE5telpGWW1JaU9uYnNLRXhhcDZhbVl1blNwVUtXcWFXbGFYb05WSWVwZ214YnRtd3hlTitxazVyYXZBampZWXJ2RDVWMTY5YWhTWk1tZXZkTFMwdkRoQWtUMUxiMTd0MGJiZHEwd1prelp4QVhGd2RBKzNkMjFjOWZsUld1eXZ6dDA2Y1BwazZkYXZEdi9iK09RVmNpSWlJam1Va2tjTENwQVFlYkduQjlldjBLbnNpK2ZmczB0dlh1M1Z2NGZ4c2JHeXhidGd5bHBhWENrbkNKUkFKYlcxdU5EQStwVktvMXM4M0d4Z2IyOXZaSVNVbEJZR0FnVnE5ZUxkelVxbXJKcW9LdUdSa1phTlNva2NaenVMcTZRaXFWcW1XazZWS3ZYajFoS2JmSzdkdTM0ZVRrcEpiaHA2OFpTM1UwYmRyVTZCdDBoVUlCcFZJcGVoR3V1cUdzemcxVGZIeTgzb3pEeWpJeU1rUzM5K3JWQzdWcTFSS1dyVGRzMk5EZzVZQjE2dFJCWkdRa0FBaWRjYXNUek5abjFhcFZ3djlYenV4U0hXUEdackRrNStmajh1WExSajNtNGNPSGF2L2V0bTBicmwyN2hxbFRwNnBscXRlb1VRUHU3dTdJeU1pQVRDWkRtelp0Tkc1S3M3T3prWitmcjlGZ0RERGRlQmhLSXBGb05EY2FQbnc0K3ZidEsyVHJWRDArbjhmeEVLTmFycjVwMHlhTjkranM3SXlRa0JBc1dMQUFDeGN1eFBEaHd6RjA2RkFzVzdZTUVvbEVhMVp4VmNuSnlWaTJiQmxxMUtpQm9LQWdCQWNIQytleTFhdFg0OEtGQytqU3BRc21USmlnczc2dmg0ZUgwTWpFRUY5ODhZVmFWaVJRVWJMQ21LYUUrdnp5eXkvWXVuVXJsRW9sK3ZYcmg3Rmp4MnFjZThVMGI5NGNZV0ZoQ0E4UHg1NDllNFR1OG9NSER4YjJHVDkrdk1idmIyVmxoWWlJQ05TdFd4ZHZ2dm1teHM5MUdURmlCRzdldklrLy8vd1REUnMyMUFoeXltUXlyRjI3Rmw5KytTVisvZlZYYk5pd0FjMmFOY09TSlV1ZVNUM1hKL1d5SFMrVjY0S3FNbHBWbkoyZEVSc2JhM0N0ME9Ua1pQejU1NThZTjI2Y2FFa2lxVlFLR3hzYkZCVVZDZHRVNXpiVk5rdExTOUdTU3RldVhZTmNMa2ZkdW5WMU5ubmJ0V3NYc3JPemRaWkVtang1TWp3OVBaR1ltSWkxYTljaU9EZ1l6Wm8xUS8zNjlYSHExQ20wYTljTzgrYk5lNllCVjhENDg3MDJUNlBNeC9NK0hxYjYvbERSTnlHcWk0ZUhCenc4UENDVHlZU2dhM1ZyeGo3dFVsOHZHZ1pkaVlpSVhrTHIxNjlIVkZRVVltTmpoY0w0UUVWMmFseGNIRHAzN2l4Y1NJdlZVNnVzWHIxNm1EbHpKdWJPbll2ZzRHRE1temNQd0Q4M0thb0wwTTgrK3d5RmhZV2l6N0Zueng2OTNXUlZsaTVkcXRGTWFNdVdMVWhKU2NGUFAvMGtiSXVOamNXbVRadXdaY3NXN04rL0h4S0pCRjVlWGtMbjYvRHdjTFhNcXFkRm9WQVlkT05wcUxLeU1nQVZXWHltVXZYem5ETm5Eclp0MjRiYzNGelJyc1FLaFFJclZxeEF2WHIxREg0TmZZMXNkTkZXQzAxVlNxUHlNV3lJdUxnNDRhYWl1azZjT0FFUER3LzA3dDFidER6SWhnMGJjUEhpUld6YnRrMWovTGR1M1lxREJ3L0MzZDBkdFd2WDFuanN2ekVlcXNkWldGaUkzdXphMmRscHZRbCtIc2VqT214dGJiRnc0VUtzWHIwYW16ZHZ4b0VEQjVDZG5ZMFpNMmFvWmVkcGs1eWNqTURBUUNpVlNzeWVQVnZqY3drTURFUm9hQ2dPSHo2TXMyZlBZdFNvVWVqZnY3OWFFTjVVMmIrdFdyWEM2dFdyOGNrbm41amsrWUNLSmUrSER4L0c1TW1UTlJvdTZtTmpZeU5rZmUvY3VSTStQajRHQi9oeWNuTDA3dVBzN0t3VzNKQklKSmcrZlRwdTM3NHRXci9VMjlzYmUvZnV4Y09IRHhFWEY0ZTJiZHNpS0Nqb2hWdUcvVElkTDVXcGFrbE9tellOb2FHaEtDa3BFVEthQ3dvS2tKYVdocXRYcjZwOUwxYityQ3JYMUV4TVRNVHg0OGN4ZE9oUXRZYUZWVlVON2xiZU5tWEtGUFR0MjFmajUvZnUzUU5Rc1RSZFYzUEFnd2NQd3NyS1NtY1pBMXRiVzdScTFVcVlFTiszYngrdVg3K08rL2Z2bzd5OEhKY3ZYOGJpeFl2UnNXTkh2UFhXVzArOWVaRzJZeThtSmtibnlpS3h4ejJ0bXJOVlBjL2pZWXJ2ajZxV0xGbUNoZzBiNm54ZG9HSVNmdTdjdVhyM1kwTXMwMkRRbFlpSTZIOVE1YXhXUTVTWGwrUFlzV1A0OWRkZmNlUEdEVXlhTkVtNHVlamV2YnRHaGtEVjVadnZ2UE1PUHY3NFkremV2UnZSMGRINDlOTlBoZUNnS3RPMVZxMWFxRldybHM1aS83cVdBMnByYWxCVVZJUzR1RGk0dUxqQTBkRVJuMzMybVpBWktKUEpZR05qSTNxUk9tYk1HTkZ5RHFaV1ZGUUVNek16b1pOeVpWbFpXUUFnK2pOdFpESVpBQ0E4UEJ5Tkd6ZldzL2MvUWtORDhjY2ZmNGorYk4yNmRXalJvb1ZRYjdGbno1NG9MUzNGOHVYTFViTm1UWTBhWTMvOTlSZkt5c3AwWm81VU5YRGdRQlFYRnlNbUpnWmp4NDZGZzRNRGdvT0QwYlZyVjNUdTNGbTRFVGFHS2lQRTJNWk4zYnQzMStpb3JNL216WnZWQW9NREJneEFodzRkUkkrdG5Kd2NKQ1ltd3NmSFJ6VGdQbWpRSU96YnR3L2J0MjhYclZ2NWI0d0hBSlNXbHBwMFF1Qlpqa2QxbVp1Ylk4cVVLVWhMUzBONmVqcHExcXhwVUwzbXc0Y1BJemc0R0VxbEVnRUJBZWphdGF2R1BvNk9qcGc5ZXpaNjlPaUJsU3RYWXMyYU5UaDY5Q2ltVDU4dVpQM1BtREZENzJzRkJ3Zmp6VGZmeEh2dnZhZDFuNmZSS01uRHd3TVJFUkZQMUFXOVpjdVdtRFZyRmdDSWxweW9MckdnamEydExkYXNXUU56YzNQSVpESnMzYm9WeDQ0ZEExRFJlT25VcVZPSWk0dERseTVkRUJBUW9MVSs0ZlBzWlRwZUtxdmMzTE5odzRacVdhaEhqaHhCbzBhTmhBbmYvZnYzSXlvcVNpMUxyL0lFVWtKQ0FseGRYZEc4ZVhPTjF5b3RMY1VQUC93QXBWSUpYMTlmclN0YnROWFl2M1RwRWdDSU5qeXM3UEhqeDBLenhNclMwOU1SSFIyTk8zZnU0T2JObThMM2ZaMDZkZEN6WjArOCsrNjc2TkNoQTdLeXNoQVhGNGY0K0hpRWhZVmh6Wm8xY0hGeHdjU0pFL0gyMjIvcmZPM3FxbnFPbHNsazJMMTdOOXEyYlN0NnpqeDkralRTMDlORnorMTE2dFRSMkdiSVpJdXhudGZ4TU5YM2gycVZtS09qSTlhdFd3ZHpjM09VbHBZaU1URVJQLy84TTZLaW91RGs1SVNjbkJ3TUhUb1VZOGVPeGR0dnY0MEdEUm9JKzJkbVpzTEJ3VUhuT2NIUXlSNXRreEV2T3daZGllaUZaR2RsQVZteEhQYldQSTI5Q0RoV2hybDkrN2JSUVNkdGZ2bmxGNDF0STBlTzFOajI2TkVqSERod0FOSFIwYmgzN3g1Y1hWMHhZOFlNOU9yVlM5aW5kdTNhb2gxaHF4b3paZ3dTRXhPeGYvOStmUHp4eDBMWkFtT1dXbFVuaStmSWtTTW9MaTRXelVxNWMrZU9RUmxyVDlPalI0L3c2TkVqTEZpd1FPcyt1bjVXVlY1ZUhnRGdsVmRlTWVyM0dEZHVuR2lBcjdDd0VEdDM3a1Q3OXUyRklCOVFzY3c5S2lvS29hR2hDQXNMRThieHdZTUhXTGR1SGR6ZDNkR2pSdys5cjl1OGVYTWhtUDdYWDM4QnFHaDhwZ3E2dG1qUkFoOTg4RUcxbXFIZHZYc1hRTVV4Y09USUVZTWY1K0Rnb1BjbVRPd3hsZWs2VnYvODgwOWhpYTBZVjFkWGVIcDZZdS9ldlJnMmJKaGF0dDNUSG8vS0hqMTZaTkpNdjJjNUh0VWxrOG13Yk5reXBLZW5vM1BuemtoT1RzYkVpUk14ZCs1Y2VIaDRhT3l2VkNxRmxRSzJ0cmFZTTJlTzNpQ0hwNmNuM04zZHNXTEZDc1RIeCtPLy8vMHYvUDM5NGVmbnAzYmNIenQyREttcHFSZzVjcVRhOHN6ZzRHQTBhdFRvWDJzWVdObVRCTkNxMGxkamMrblNwYmh5NVFvMmJOaFE3ZGRRS3BYWXVYTW50bTdkQ3FsVUt2eWQyTnZiNCt1dnY4YXNXYk53NjlZdHlHU3lGN0tzd010MHZGU1dtNXNyL1AvOSsvZlZHb1llUG53WTNicDFFN0x5Vk1FanNTeTl2Ly8rRzNmdjNoV3VoeXBmNndBVkFWbWxVZ2tiR3h2Y3VYUEhxSWxacFZLSlU2ZE9BWUJhRFd3eE1wbE1kR1dDazVNVGtwT1QwYkJoUTNoNWVjSE56UTJ2di82NmtMM281ZVVsQkxZR0R4Nk13WU1ISXk4dkQ4ZVBIOGVKRXljTXF1ZFpYVlhMM0tTbHBXSDM3dDE0OTkxM1JhKy9wRklwMHRQVERTNlBZK3pFbXo3UDQzaVkrdnZEbUZWaUFQRHp6ei9qNTU5LzF0aXVXZ0dteTRnUkkzVDJNekRscE5yL0d0NEJFOUVMcVhrOU82VGVrZUx0NXM5cFFVMVNrM3BIaXViMVhxd2xmTStDS1pmWXZ2cnFxd2J0NSt2ckM3bGNEZzhQRDR3ZE94WmR1blNwZGxNRUd4c2JMRnEwQ0M0dUxqQXpNME5KU1FrQUdKVkpwNnQrMUxWcjE3Qm8wU0tON1h2MzdvV2RuWjFHRUV5aFVDQTFOUldkTzNjMitQV2Zocnk4UEhoNGVPQ2JiNzdSK05uR2pSc1JFeE9qMWlHM3NvRURCMnBzeTh6TWhLMnRyZEdaU2hLSlJQU0crUFRwMDVETDVSb0JPd3NMQzN6NTVaZVlQbjA2VnE1Y2laa3paNks0dUJqejVzMkRRcUhBMUtsVDlSNHJKU1VsMkxkdm43Q0U5ZTdkdTdDeXNoTE5LTkZGVzUzWXRMUTBBQkN5T2FyNnR4czNBUlh2ZWMrZVBlalVxWlBPdjhOQmd3WWhMaTRPdTNmdlZydlpmQnJqb2UxenlNN09GdjNjOUhtUnhrT1hwS1FrckZ5NUVubDVlUmd6Wmd4OGZYMXg2ZElsQkFZR1l0YXNXWmd3WVlKYTREdzdPeHRMbGl4QlNrb0s2dFdyaHdVTEZoalV4QWlvQ0FUTm56OGZNVEV4Q0FzTHc1MDdkelRHNjhDQkE3aDA2WkpvTFZOZDlUZjFaU2s5VHpJek0vWGVuT3M2VGthTkdvVmh3NFpwYkZjcWxUaDA2QkEyYnR5STdPeHN0R2pSQW5QbXpFRnNiS3hRSHFkRGh3NFlOMjRjZnZycEoweWJOZzJMRmkxU3k2QjgwYndNeDR2cU9xTHlLcGVxZ2RCWnMyYnBYQlplbVdwaVcxdnc2TGZmZm9PVGt4UDgvZjBSRWhLQ3hNUkVnek5IRXhNVGtaT1RBMmRuWjdpN3UydmRUNkZRNFBIanh4b1RSeVVsSlNnc0xFUndjTERhZHFWU3FUYVcrZm41R21QYnNXTkhkT3pZRWFXbHBjak16SVNUazlOVHI2dDU5ZXBWQURCcXhZMHVTNWN1TlhqZnI3LytXdTgrejl0NHlHUXlrMzkvREJzMlRQUjhlT1RJRVN4ZXZGaGorNXc1YzlRbWN3MmhWQ29CVkt4V1k3bUI2bUhRbFloZVNKKzgwUUFSeHpNWWRIMUJSQnpQd01jZERBc0N2c3g4Zkh6ZzcrOHYrak5qR3lVWUd0enc4ZkdCdDdlM1duRG94eDkvUkljT0hmUjJTeGRUK2VKYmxZbGl5dVhMVlYyNmRBbHBhV25vMzcrL1JyZmhvMGVQNHZIangzbzdrTWZFeE1EVDA5T2c0Rk5oWVNIeTh2SU12dkNVeStXNGUvY3VQRHc4Ukc5eVZjdGJqYmtCdm5MbGl0RlpnYnFjT0hFQ1ptWm1vaDF5MjdWcmg4OC8veHpoNGVHd3NMQkFSa1lHL3Y3N2I4eWJOMCswS1ZwbCtmbjVDQXdNUkhGeHNSQjBUVWxKUWRPbVRmWFdKT3ZldmJ2YTd5UFdjQXFvdUlGdTBxUkp0UUtIVDB0TVRBd0tDZ293WU1BQW5mdTV1N3VqUllzV2lJNk94cUJCZzRSajRXbU1SOVdnVE1PR0RTR1h5M0h0MmpYUlpZMzZ2RWpqSWViU3BVdll2SGt6enB3NUF4Y1hGM3ovL2ZkQ05uL3IxcTJ4YXRVcXpKNDlHNnRXcmNLTkd6Y3dmdng0bUp1YlF5cVY0dXJWcStqV3JSdSsrdW9yb3ljUEFLQnYzNzVvMzc2OVJsT1VyS3dzbkRsekJ1Ky8vNzVvQUNrMk5sWnJwcWdoV1VyUG0vSGp4d3RsTWs2ZVBJbUlpQWhodVN0UWtUVTFhdFFvZE8vZVhYaU1XTEJXcVZUaStQSGoyTFJwRTI3ZHVnVm5aMmZNbWpVTDc3MzNIaVFTaWNabjl1bW5uK0x4NDhmWXVIRWpKazJhaEprelorcjlqcWpzMXExYktDa3BnWnViVzNYZXRzbThMTWVMYWpsM2RIUTBaRElaaGc4Zmp1am9hQlFWRldISWtDRlFLQlNpcTNnQXpldWdBd2NPNE5DaFEyalJvb1ZvM2NzOWUvYmc0c1dMK005Ly9nTnZiMi9zMmJNSFM1Y3V4UTgvL0tBM3NLaFFLSVFNN1lFREIrcjhqcE5LcFFBMHYvZXZYTG1DNmRPbjYzd2RvS0l4NEtaTm0zVHVNMlBHRElNeW5aL2tlRDV5NUFpc3JhMjFsbG93VnRWYTVrL2llUnlQcGsyYm12ejdReWFUR1ZWV2FQSGl4YUxCMk8zYnQ0dGVoMFpGUmVHdHQ5NENVTkdjOW1rMHFIMFpNT2hLUkMrazZYMWFvdjAzc1RoNkpRZnZ0dExmelpHZW5hTlhjaENibW8zekMvLzlaVzR2a280ZE82SlpzMllHTGZWVnpUcnJJcFl4S25iREtyWjBMajQrSGxLcHRGcEIxOHBVTjB0Vmc2RzZHTHM4YWNlT0haQklKQnJOUUhKemM3RjI3VnJVclZzWDNicDEwL2tjWVdGaHVIcjFLcVpObTZiMzlTWlBub3liTjI4aUlDQkE1eklybGF0WHIwSXVsNXNzU0pxUmtZSGMzRnlqYS9acVUxSlNncVNrSkxScjEwNXI0TmZYMXhlcHFhbENhWUFwVTZiZ25YZmUwZnFjcWdacUV5ZE9oRnd1eC96NTh3RlUxT1M5ZVBHaTNqRStjK1lNeXN2TDFZS09QL3p3ZzlvK0xpNHVpSStQeDdWcjEwUkxKandyY3JrYzI3ZHZSN05temZRdVp3UXFBa0RMbHkvSHlaTW4wYk5uVDVPUGg0V0ZCYXl0clVVYmlQejExMThvTEN4RSsvYnRqWGlIRlo3WDhkaThlVE0yYmRxRUJRc1dDSjlKZVhrNTB0UFRBVlFjNytmT25jUGN1WE5oYTJ1TGtTTkhZdkRnd1JxVFdxKysraXBXclZxRmI3NzVCaWRQbm9TZm54L3ExcTBMTnpjM2hJV0Y2WjF3MEVkczBpWWlJZ0xsNWVVNGVmSWtCZzRjcUZGTHNuLy8vaGcvZnZ3VHZlN3pwSGJ0MnNMbm9Hb201K3JxcXBhTjcrVGtwSE9DS3k4dkR6Tm56c1N0VzdkZ2EydUx6ei8vSEFNR0ROQmJxM1hZc0RpUlh4d0FBQkR5U1VSQlZHRndjSERBVHovOWhJQ0FBSHo0NFljWVBYcTAzc2tDcFZLSnlaTW5vMzc5K2xpelpvMmhiL1dwZUZtT2w1czNiOExHeGdaMmRuWkNJMDR6TXpPaDBhZTV1Ym5HOVk1WVRWY0FPSC8rUE83ZnZ5OWFjekl1TGc2aG9hRm8wcVFKZkh4OFlHWm1oamx6NW1EU3BFbVlQbjA2NXMrZmo5YXRXMnY5UFRkdjNvenIxNi9EMWRVVkgzMzBrYzczcENvUlZQVjRhOSsrdldpZy9QYnQyMWkvZmoxU1VsTHc4T0ZET0RrNVFTNlhZL2p3NGVqWHI1L0JXYjVWUGNueG5KeWNqSXNYTDZKMzc5NVBkV0s5dXA3WDhURDE5NGVkblIyMmJObWlzYytwVTZmVUdzdXFmUFhWVjZMWDltTGxlbUppWWhBZUhvNldMVnNDWUhtQko4R2dLeEc5a0J4c2FtRGQ2RGN4UEN3UlcvNzdOZ092ejZtalYzSXdQQ3dSdjN6UkNUVlowMVduNzc3N3p1QjlWVXQ3ZGRWTzA1ZUpxWnIxTHk4dkYyNWVWUC9Pejg5WGF6cnh4eDkvYUczQXBJc3EwR0ZNN1VWakdtbGxabWJpeElrVGVPT05OOUNnUVFOaGUxWldGZ0lDQXZEdzRVTXNXclJJNXdWd1lXRWhTa3BLRE83NnJncDRHeEw0QmlBMGNURWtBR2VJQXdjT0FNQVRCOFJWRWhNVFVWUlVwRFhiTVRrNUdaR1JrVGgvL2p6cTE2K1B2THc4aElXRjRkNjllL2owMDA5Rm0yRmN1SEFCUU1XNEwxaXdBSFhxMUVGV1ZoWVdMbHdJUjBkSGpSdmV5cDlsYVdrcHBGS3BjUHcxYnR3WTc3Nzdya1pONGZ6OGZJU0VoS0IyN2RwYTY2YnFrcEdSZ1owN2R4cjFtQnMzYnVqZHg5emNISk1tVGRJSTRtazdYbnIyN0lsYXRXb0ptWGFtSGc5ZlgxLzQrdnBxUEU5V1ZoYldybDJMVjE1NXhhZzZzTS83ZUZ5NGNBRjJkblpDQm1WWldSa1dMVnFFeE1SRTJOcmFJaWdvQ0xObno4YWNPWFBRcVZNbm5jdHZIUjBkc1h6NWN1VGw1YWxscFQ3cERiT1lRNGNPNGRpeFl4ZzZkQ2pPbkRtREtWT200SXN2dmtEdjNyMnJIVkI1R1RnNU9jSEt5Z3A5K3ZUQjZOR2pSZXRjbDVlWGl6NjJYNzkrYU5La0NiNzc3anZzMzc4ZldWbFpXTEZpaGM3WHUzSGpCaDQvZm15eTgyOTF2VXpIeS9uejU3VTJzMUtwZXIyanJhYXJLdk94OGpsUHFWVGl0OTkrUTBSRUJHcldySWx2di8xVytBd2JOMjZNK2ZQblkrN2N1WmcyYlJyOC9Qemc1K2VuRVdROGVQQWdmdjMxVjFoYVdtTDI3Tmw2Zy82cU9xTzZ1c3dybFVxY08zY09NVEV4aUl1TFE0OGVQUkFlSG82QkF3ZkMzOThmWm1abUNBOFB4N1p0MitEdDdRMHZMeStEeTBxcFZQZDR6c3ZMdy9MbHkyRnBhWWtoUTRZWTlkaC93L004SHFiOC9sQXFsY2pQenhkOWY5ck9BNFdGaFVKbWIyVlNxUlFOR2pTQW1abVpNSEcrYXRVcStQajRDTmV2TEM5UWZmOWJaMlVpZXFtODcrNk1qZjk1QzUrdE80MFAyamhqZFBlbWNHL2d3SVpOejVpc1dJN1VPMUpFSE0vQWdaUnMvUEpGSi9ScWJWaEFpOFJGUmtZaU5qWVdOalkyTURjM0Y0SU5obHk4L2YzMzM3QzJ0c2IxNjljQi9MT2NYVFdqLy92dnY2c3REVHQzN2h6a2NybmFVak4zZDNlTlRMcjE2OWVyL2Z2MzMzOUhUazRPNnRldmo1bzFheUluSndkUlVWR3dzTERBYTYrOVp2eWJSc1h5TUlsRUlnU0Y3OXk1by9ZZVRwNDhDYVZTcWRiQTRjQ0JBd2dORFVWeGNUR21UNSt1MGVYZHhzWUdaOCtlaFllSEI4ek16SkNZbUFnQUJ0ZlZXclZxRlhKeWNneHFWaUdWU3JGLy8zNjBhdFhLb0pzaFZXQk9GUkMvZlBreWdIL2U3NE1IRDdCMzcxNjBhdFVLTFZxME1PajMxZWZ3NGNNQW9KWlZldXZXTFp3NGNRS0hEaDBTdXRxT0dUTUdBd1lNd04yN2QvSGpqejhpS2lvSzI3ZHZSL3YyN2VIcDZZbTJiZHVpV2JObVVDcVZxRm16SmpwMjdJaDU4K2JCd3NJQ3UzZnZ4b1lORzFCZVhvN0ZpeGVyTGFsemNIQkFRa0lDMnJScEF3c0xDNXc3ZHc1S3BWSVlqODZkTzJ2VTVIMzgrREcrK2VZYjVPZm5JeWdvU0xnQkxpOHZoMUtwRkNZalZQWG14RzQrVWxOVGtacWFhcExQc0RLSlJDSjhsZzhlUElDbHBTV3NyYTJSbEpRRVFEUHIyOUxTVW0xcHM2bkhROHlOR3pjd1o4NGN5R1F5QkFZR0dwV2w5RHlQaDF3dXgrWExsOUc5ZTNmaE5lYk5tNGZUcDA5ajZ0U3BjSEZ4UVdCZ0lFYU1HSUV1WGJvZ056Y1g5dmIyc0xDd2dJV0ZCU3d0TFlYSGxaYVdDditWbFpXaHRMUVViN3p4aHNIbkNXTWtKU1hoKysrL1IrdldyZUh2N3c4Zkh4OEVCUVVoSkNRRUd6ZHVGREtScjEyN2hsMjdkZ25uUTZWU0NZVkNnZkx5Y3NqbGNwU1ZsWWxtN2I3b0Nnb0tZRzl2ait6c2JBRHFrNDBTaVFRclY2NVVlODh5bVF6bDVlV3d0N2RIWGw0ZVVsTlR0UjdqYmR1MnhicDE2N0JwMHliNCtQam8vVjFVeCtqVERMb1dGQlRBMnRvYTV1Ym11SGJ0bXNiZnk4dDB2RHg0OEFDSmlZbENxUlp6YzNNNE96dERJcEVnTXpNVEVvbkVxUE9YaDRjSFpES1o4SDJjbHBhRzBOQlFwS2Ftb203ZHVsaTBhSkhhQkM1UU1XRzZiTmt5eko4L0gxdTJiTUhldlh2UnYzOS8rUG41UVNLUklEbzZHcUdob1VKbWJOVmwra0ZCUVNncEtSRnFyT2JuNStQbzBhT3dzckxTT0k1S1NrcVFrcEtDaElRRW5EeDVFcm01dWZEdzhFQklTSWpHRW41dmIyOTA3OTRkTzNic3dLNWR1N0JseXhZMGF0UUlIVHQyUkt0V3JkQzZkV3UxeVhNeDFUbWVzN096TVh2MmJPVG01bUxTcEVsR0Izb3JxMXIrd2RpYTM1VVRBbWJObW9WZXZYcTkwT05ockpLU0VxMmxOUlFLaGVoMmJZMjBnSDlxc2Fla3BBQUFQdnJvSTR3Yk4wNzR1Vmp0V2pJTUl4TkU5RUo3MzkwWjV4ZDZZZmxmYVJpN01Sblg3c3NnSzVZLzYxL3JwV1p2YllIbTllenhjWWRYY1g2aEZ4eHNkTTh3azM2MWE5Zkc3ZHUzaGFCY2pSbzEwS1ZMRjlGdXNWVXRXTEFBV1ZsWkFDcHVVRlUxczd5OHZCQWZINC8xNjllclplRlpXMXZqZ3c4K1VBdjZ0R3paRW41K2ZtclBXelhvV2xKU29wRU5hMlZsaFlrVEoxYTdRM1JHUmdiR2pSc0hLeXNybUp1Ym83Q3dFRFZyMWhTVzZnOFpNZ1JObXpZVmdsYVJrWkdJaUloQTNicDFzV0RCQXJSdDIxYmpPUWNOR29UTm16ZGo1c3lad2paM2QzZU40S3cyZG5aMkJqZW5pSXFLUW1GaG9VRTM4MERGWi9qSko1K2dSbzBhd3ZzRklHUVZidGl3QVVWRlJSZ3hZb1JCejZkUGNYRXh6cHc1Z3hZdFdnaVpmTjkrKzYzUXpLMVJvMFlZTjI0Yyt2VHBBeHNiR3dBVm1VTkxseTdGaFFzWHNHUEhEaVFrSk9EczJiUDQ1Sk5QTUhIaVJFZ2tFZ1FFQkFnM3c2cm5lKzIxMS9EMTExOXJaRW40Ky9zakxDd01NMmJNRUxhOS92cnJPcHVmelowN0YybHBhZkQzOTFlYkRMaHg0d2JHamgwTEN3c0xtSnViQ3cxWXhJNkR2bjM3WXNxVUtVWjlYaXRXckJDVzlCdGk0OGFOYXZ0TEpCS2RHYzlQWXp6RUpDUWtJQ2NuQjJQR2pORmJlc01Rejh0NFhMMTZGU1VsSldvMVFPdlVxUU4vZjMvMDZkTUhBTEIyN1ZwczM3NGRaOCtleGVIRGgxRldWbVpRMXJwRUlzSG16WnVOK3YwTW9TcDEwS0JCQXlIRFRwVmhHeDhmajhPSER5TTlQUjNXMXRaSVNVa1Jzc2pGdUxtNVlmanc0U2IvSGY4TkRnNE9jSE56VTZ1NzZPYm1Ca2RIUjh5Y09WT1lOSlJJSkJvTmNhb0dEYytkTzRlZ29DQzFiYm9heDlqWjJha0ZGblJKU1VuQnE2KytxamZ6VXA5ZXZYcHBaSXQ3ZVhtaGZmdjJXTE5tamRENEMxRC9lM25aanBlRWhBU1VsWlhoL2ZmZkIxQXhXZHltVFJzaG0vNjk5OTdUbThWWTJjY2ZmeXhjTnhVVkZTRXdNQkI1ZVhsNDU1MTNNRzNhTk5GTWFhQ2l6dlBhdFdzUkdocUtJMGVPd05IUkVSS0pCTmV2WDBkWVdCaHNiR3dRRUJBZ1dodll5c29LY1hGeGFoblg5ZXZYeDRRSkV6UldKbHkrZkJuZmZ2c3RsRW9sdW5idENoOGZIMkZwdHhoN2UzdU1IRGtTZm41K09INzhPQTRlUElqbzZHaFlXbHBpMmJKbGVvTjgxVG1lbHk1ZGlzek1UQXdaTXNTZ2ExQmREUDI3TTBUTGxpMWYrUEV3bHJXMU5mYnMyU1A2cytvMjBpb3ZMNGU1dVRtNmRPbWl0cklNTUt4MkxZbVRLQTFkSDBkRVJFVFB2ZE9uVCtQczJiTkNYY1drcENUazVlWEJ3c0lDYm01dUdobWFTcVZTN2VLemFzbUMwNmRQdzhYRlJTTllscFdWQlRzN08yRVpYMkZoSWU3ZnY0K1NraExJNVhKWVdGakExZFVWdHJhMkdyK2pYQzVIYW1vcW1qWnRLcFFlU0VwS3dxbFRwOVFDTDNLNUhOSFIwVkFxbFVJUXIxT25UbG92WEl1S2lyQmp4dzc0K1BpSXZxNktWQ3BGUVVFQmdJcUwxcW9OYlV3bE96c2JZV0ZoQ0F3TTFOckVJU0VoQVNrcEtVSnQzWTBiTnlJL1B4OEtoUUxtNXVidzhQQVFMcEJ2M2JxRlAvNzR3K2pnbEM0UEh6NUVUazZPa0EyU21abUpnd2NQb212WHJnWTExaWdvS0VCU1VoSjY5dXdwbXNHWWxaV0Z5NWN2QzAxdHhCUVdGdUxodzRjQUttNklWUFVkdFVsTFMwTjhmRHhHalJxbHRsMHVseU1pSWdKbFpXVlFLQlF3TXpNVGJRaFg5ZGcxVkVGQkFSNC9maXlhMlRONjlHaDRlM3RqNE1DQndyYWtwQ1FjUFhvVVNxVVMxdGJXOFBUMEZCcFNhUE8weDBQbDRzV0xvc0ZQbFEwYk5xQmR1M1o0ODgwMzliN204eklla1pHUlFzYXY2cjNMWkRLOWRiSlZtWCtxTEVDeFd5TXpNek9kNTVUS1JvOGVqY3pNVEoybFVsUVVDZ1hDdzhQaDUrZG4wUHRYbmErVlNxWG91ZnRaTEMzMzh2S0NxNnVyYUIxeE1RVUZCZGk1Y3lkNjl1eHAwSXFCNU9Sa29WTzNtNXViM3FZOXVibTVpSXlNaEZ3dWgwUWlRZVBHamVIdDdXMlN1cFArL3Y3bzJyV3JVWFdMRnkxYWhHN2R1cWxOQnVqeWYvLzNmemg3OWl3VUNnWHM3T3pRcDA4ZlllTHlaVHhlamg4L3J2YlpTYVZTNU9mbnc4YkdSbXRab0lTRUJCdzRjQUNCZ1lFNm4vdml4WXRHMTYrL2QrOGVYRnhjaEgrZk9IRUNibTV1YXR2RWxKU1VvS3lzVE8rNTVPYk5tNmhkdTdiVzgxYS9mdjB3ZnZ4NFlTS3BLcWxVaWdjUEhoajB0MVdkNC9uNjlldElUMC9IaHg5K3FIZmZvMGVQNHVMRmk1ZzBhWkxCei8ra1h1VHhBSXo3L3REbHdvVUxpSXlNUkVCQUFPenQ3VkZRVUlBbFM1Wmd5SkFoYU5ldW5jN0h5dVZ5bEplWHEwMW9iZGl3QVo2ZW5qcFhyaG15ei84aWlhNHViYXA5R0hRbElpSWlJaUlpSWlJaU1vd2hRVmN6ZlRzUUVSRVJFUkVSRVJFUmtlRVlkQ1VpSWlJaUlpSWlJaUl5SVFaZGlZaUlpSWlJaUlpSWlFeUlRVmNpSWlJaUlpSWlJaUlpRTJMUWxZaUlpSWlJaUlpSWlNaUVHSFFsSWlJaUlpSWlJaUlpTWlFR1hZbUlpSWlJaUlpSWlJaE1pRUZYSWlJaUlpSWlJaUlpSWhOaTBKV0lpSWlJaUlpSWlJakloQmgwSlNJaUlpSWlJaUlpSWpJaEJsMkppSWlJaUlpSWlJaUlUSWhCVnlJaUlpSWlJaUlpSWlJVFl0Q1ZpSWlJaUlpSWlJaUl5SVFZZENVaUlpSWlJaUlpSWlJeUlRWmRpWWlJaUlpSWlJaUlpRXlJUVZjaUlpSWlJaUlpSWlJaUUyTFFsWWlJaUlpSWlJaUlpTWlFR0hRbElpSWlJaUlpSWlJaU1pRUdYWW1JaUlpSWlJaUlpSWhNaUVGWElpSWlJaUlpSWlJaUloTmkwSldJaUlpSWlJaUlpSWpJaEJoMEpTSWlJaUlpSWlJaUlqSWhCbDJKaUlpSWlJaUlpSWlJVEloQlZ5SWlJaUlpSWlJaUlpSVRZdENWaUlpSWlJaUlpSWlJeUlRWWRDVWlJaUlpSWlJaUlpSXlJUVpkaVlpSWlJaUlpSWlJaUV5SVFWY2lJaUlpSWlJaUlpSWlFMkxRbFlpSWlJaUlpSWlJaU1pRUdIUWxJaUlpSWlJaUlpSWlNaUVHWFltSWlJaUlpSWlJaUloTWlFRlhJaUlpSWlJaUlpSWlJaE5pMEpXSWlJaUlpSWlJaUlqSWhCaDBKU0lpSWlJaUlpSWlJakloQmwySmlJaUlpSWlJaUlpSVRJaEJWeUlpSWlJaUlpSWlJaUlUWXRDVmlJaUlpSWlJaUlpSXlJUVlkQ1VpSWlJaUlpSWlJaUl5SVFaZGlZaUlpSWlJaUlpSWlFeUlRVmNpSWlJaUlpSWlJaUlpRTJMUWxZaUlpSWlJaUlpSWlNaUVHSFFsSWlJaUlpSWlJaUlpTWlFR1hZbUlpSWlJaUlpSWlJaE1pRUZYSWlJaUlpSWlJaUlpSWhOaTBKV0lpSWlJaUlpSWlJakloQmgwSlNJaUlpSWlJaUlpSWpJaEJsMkppSWlJaUlpSWlJaUlUSWhCVnlJaUlpSWlJaUlpSWlJVFl0Q1ZpSWlJaUlpSWlJaUl5SVFZZENVaUlpSWlJaUlpSWlJeUlRWmRpWWlJaUlpSWlJaUlpRXlJUVZjaUlpSWlJaUlpSWlJaUUyTFFsWWlJaUlpSWlJaUlpSWlJaUlpSWlJaUlpSWlJaUlpSWlJaUlpSWlJaUlpSWlJaUlpSWlJaUlpSWlJaUlpSWlJaUlpSWlJaWVpZjhINy9zQTVkYWR6UFlBQUFBQVNVVk9SSzVDWUlJPSIsCgkiVGhlbWUiIDogIiIsCgkiVHlwZSIgOiAibWluZCIsCgkiVmVyc2lvbiIgOiAiIgp9Cg=="/>
    </extobj>
    <extobj name="C9F754DE-2CAD-44b6-B708-469DEB6407EB-2">
      <extobjdata type="C9F754DE-2CAD-44b6-B708-469DEB6407EB" data="ewoJIkZpbGVJZCIgOiAiMTkxNDU3NjI4NTg2IiwKCSJHcm91cElkIiA6ICI1MzMzNTcwODAiLAoJIkltYWdlIiA6ICJpVkJPUncwS0dnb0FBQUFOU1VoRVVnQUFBOFFBQUFSdkNBWUFBQURlMEMxVUFBQUFDWEJJV1hNQUFBc1RBQUFMRXdFQW1wd1lBQUFnQUVsRVFWUjRuT3pkZDNoVDFmOEg4SGQyOTBTZzBKWkNDNVNsQ0FnSWlHeGtpRXpaMDRFaUlNTUJDREprQ3JLblZLQllsaUJia1NWRFFFQ1FXU2w3bEFLbGU2WE52TDgvK20xK3BFbFhtcEsyZWIrZXg4Zm0zblBPL1NUMlFkNjU1NTRqRWdSQkFCRVJFUkVSRVZFcEpoS0pSTm1QaVcxUkNCRVJFUkVSRVpHdE1SQVRFUkVSRVJHUlhXSWdKaUlpSWlJaUlydkVRRXhFUkVSRVJFUjJpWUdZaUlpSWlJaUk3QklETVJFUkVSRVJFZGtsQm1JaUlpSWlJaUt5U3d6RVJFUkVSRVJFWkpjWWlJbUlpSWlJaU1ndU1SQVRFUkVSRVJHUlhXSWdKaUlpSWlJaUlydkVRRXhFUkVSRVJFUjJpWUdZaUlpSWlJaUk3QklETVJFUkVSRVJFZGtsQm1JaUlpSWlJaUt5U3d6RVJFUkVSRVJFWkpjWWlJbUlpSWlJaU1ndU1SQVRFUkVSRVJHUlhXSWdKaUlpSWlJaUlydkVRRXhFUkVSRVJFUjJpWUdZaUlpSWlJaUk3QklETVJFUkVSRVJFZGtsQm1JaUlpSWlJaUt5U3d6RVJFUkVSRVJFWkpjWWlJbUlpSWlJaU1ndU1SQVRFUkVSRVJHUlhXSWdKaUlpSWlJaUlydkVRRXhFUkVSRVJFUjJpWUdZaUlpSWlJaUk3QklETVJFUkVSRVJFZGtsQm1JaUlpSWlJaUt5U3d6RVJFUkVSRVJFWkpjWWlJbUlpSWlJaU1ndU1SQVRFUkVSRVJHUlhXSWdKaUlpSWlJaUlydkVRRXhFUkVSRVJFUjJpWUdZaUlpSWlJaUk3QklETVJFUkVSRVJFZGtsQm1JaUlpSWlJaUt5U3d6RVJFUkVSRVJFWkpjWWlJbUlpSWlJaU1ndU1SQVRFUkVSRVJHUlhXSWdKaUlpSWlJaUlydkVRRXhFUkVSRVJFUjJpWUdZaUlpSWlJaUk3QklETVJFUkVSRVJFZGtsQm1JaUlpSWlJaUt5U3d6RVJFUkVSRVJFWkpjWWlJbUlpSWlJaU1ndU1SQVRFUkVSRVJHUlhXSWdKaUlpSWlJaUlydkVRRXhFUkVSRVJFUjJpWUdZaUlpSWlJaUk3QklETVJFUkVSRVJFZGtsQm1JaUlpSWlJaUt5U3d6RVJFUkVSRVJFWkpjWWlJbUlpSWlJaU1ndU1SQVRFUkVSRWRtQkkwZU9ZUHo0OGZsdXI5VnFjZmJzV1pQalo4K2VSVXBLaXNueHYvLytHNWN1WFNwVWpRV2wxV3FoMCtueWJCY1RFd09OUmxPa3RVUkVST0RZc1dQNWJuL3YzajBzV0xBQWp4OC9Mc0txS0M5U1d4ZEFSRVJFTDQrZ1NrWGFxWitnaWpnQ1hmd2pDT3AwVzVkRXBZaEk3Z2lKbHo4VXdXM2czT3dEaUJRdXRpNnBXTnU1YzZmVnh1cmV2YnZKc1lTRUJJU0dobUx3NE1IdzlQUkVkSFEwcmw2OWFqai8rUEZqaElXRlllREFnYWhZc2FKSi85OS8veDNMbGkzRFYxOTloYlp0MndJQTR1UGpNWDM2ZE5Tb1VRTUxGeTQwdEgzdzRBR21UcDJLUm8wYTRmWFhYN2ZhKzhyTHlaTW5zV2pSSW16WnNnVXVMdVovMzVSS0pUNzU1Qk84OWRaYkdETm1qTmsyaVltSitQUFBQL045WFhPZjk3NTkrM0RvMENHMGJOa3kzK01jT1hJRWNYRnhtRE5uVHI3N2tIVXhFQk1SRWRrSjlkMHpTTjQ5R2ZLZ3BuQjdieWFrWmF0Q0pIZXlkVmxVaWdocUpiVFBieVA5NGc3RUxlOEN0NjR6SVE5c1l1dXlpcTFWcTFaWmJhenNBZTM4K2ZPWVAzOCtWQ29WR2pkdWpNYU5HNXYwU1VoSVFFUkVCRDc0NEFPODg4NDdHRFJvRUx5OHZBem5PM2Z1aktOSGoyTHAwcVdvVmFzV0tsU29nTDE3OTBLbjArSFRUejgxR212cjFxMlF5V1E0ZCs0Y2J0NjhpZXJWcTF2dHZlWG00c1dMcUYrL3ZsRVkxbXExZVByMHFWRzcxcTFiNDdmZmZrUHIxcTNoNGVGaGRNN1B6dy9Qbno4djBIK1A3dDI3WStmT25RZ01ETVJycjcyV1k3dUlpQWc4ZXZRb3gvT0JnWUc0Y09FQ3dzTENVTFpzV2JOdGF0U29BVDgvdjN6WFJnVWpFZ1JCc0hVUlJFUkVWTFRVZDg4Z2FlZlhjTys1QVBMS2pXeGREdGtCOWYxelNOcnhCZHg3ZkE5NWxUZHRYVTZKOU9PUFArTFhYMy9GN3QyNzRlam9tSzgrcWFtcENBa0p3ZSsvLzQ1cTFhcGgwcVJKcUZDaEFnQmcwNlpOMkxCaEF3NGZQbXhvZisvZVBmejIyMjg0ZlBnd0JFRkE3OTY5MGF0WEx5Z1VDZ0RBdzRjUDhkbG5uMkg0OE9GbzFhb1YrdmZ2anpadDJtRGt5SkdHTVc3Y3VJSFBQLzhjWThhTXdZRURCeUFJQXBZdVhRcXh1R2lmenRScXRlalZxeGRTVTFPTmpvZUZoV0hBZ0FINUh1ZkZ6d01BZERvZGhnMGJCa0VRRUJJU0FybGNiclpmMjdadDBhVkxGNHdhTlFvQU1ILytmQnc2ZE1ob3ZKVXJWMkxYcmwzNXJzV2N6ei8vSEowN2R5N1VHSlJKSkJLSnNoL2pIV0lpSXFKU1RsQ2xJbm4zWkxqMytnSHlnSWEyTG9mc2hMeHlJN2ozWElEa25SUGhQWEl2cDA5YklDSWlBa0ZCUWZrT3d5ZE9uTUNLRlN1UW5KeU0vdjM3bzMvLy9wQkt6ZjkxLy9idDI5aStmVHRPbkRpQnBrMmI0cWVmZnNLS0ZTc1FHaHFLKy9mdlk4cVVLYmgzN3g3dTM3K1BZY09Hd2NuSkNhdFdyVUo2ZWpyOC9mMXg5T2hSdEc3ZEdscXRGb3NXTFlLL3Z6L2VlZWNkK1BuNVlkeTRjZGk4ZVhPQlFxa2xqaDgvRGs5UFR5eGR1dFRvZUxseTVYRDQ4R0hzM0xrVEJ3OGV4THg1ODR6dUNrK1pNZ1VLaFFLVEowODJPKzV2di8yR0owK2VZTmFzV1pETDVZaUppY0hhdFd2Um8wY1BpKzk4WncvZFZId3dFQk1SRVpWeWFhZCtnanlvS2NNd3ZYVHl5bzBnRDJxS3RGTS93YVgxNTdZdXh6S0NBRzNNWFdnZVhvRG04VlhvMDJLaFZ5WkJTRStFUGowSit2UWt1TDAzRTQ3MWVsaDhpZjM3OTVzOWZ2djJiUVFGQmVWNEhvRFJuY09vcUNoNGVYbGh6cHc1Q0F3TU5HbmJyVnMzZUhsNVlkU29VWWlJaUVEWnNtVXhmUGh3ZE96WUVRNE9EcGcyYlJwT256Nk5vS0FnQU1DcFU2Znc4ODgvbTR5emJOa3lBSm5Ua0pjc1dZSUhEeDVneVpJbEVJdkZxRk9uRHJwMDZZS05HemNpS0NqSTdGUnRhOURyOWRpMmJSdmF0R2xqTXAwNFBqNGVBTkNrU1JOczNyd1plL2Jzd2J2dnZnc2djeXI1MmJObk1XZk9IRU03dVZ4dW1IS2RrSkNBOWV2WG8zbno1bWpZTVBQUFRFZEhSMXk3ZGczMzc5L0hxbFdyY3Z5U29TQjBPaDAwR2cxVUtoWFMwOU9SbnA2TzFOUlVKQ2NuSXlVbEJRa0pDWWlMaTBPelpzMVF0MjdkUWwrUGNzWkFURVJFVk1xcElvN0E3YjJadGk2RDdKUmovWjVJM2pPbFpBVml2UTRaL3gxQ3h0VjkwRHk4QUwweUVRQWdkaXNIaWJzUFJBNXVrSGhXaE5qQkhTSkhOOGdEM2lqVTVaWXNXWkxqdWV2WHIrUDY5ZXM1bm44eEVQZnAwd2Z2di8rK1VXQkxUMC9IK2ZQbmNmTGtTWnc3ZHc1cXRScDE2OWJGNU1tVDhkWmJiNWxNYTI3YXRLbmg1MEdEQm1IUW9FRUFNaGNBVzcxNk5RNGRPbVE0djNYclZ2enh4eC9vMTY4ZmZIeDhzR1hMRnZUdDJ4Y2ZmL3d4cmw2OWlwa3paMkxHakJtb1Y2OWUvaitNZkxwNjlTb2VQbnlJNXMyYkl6MzkveGNIVkNnVTZOMjd0MUhic0xBd2hJV0ZHUjJiT0hHaTRlZlhYMzhkMzMvL1BUUWFEZWJObXdlcFZJclJvMGNienJ1NHVHRGt5SkdZTm0wYXRtN2RXcWc3M3gwNmRJQldxODJ6blV3bWc3dTdPNXljbkJpSWl4Z0RNUkVSVVNtbmkzOEVhZG1xdGk2RDdKUzBiRlhvNG5OZVZLZzRFVFRwU1A5M0o1U25mNEl1NFRFa1pRTGdVS2NUWlA3MUlhdFVEeEwzQ2tWMjdXN2R1bUhFaUJINWJtL3UyVlN4V0F5eFdJd25UNTdnd29VTE9IZnVIQzVkdWdTTlJnTi9mMy8wNzk4ZnJWcTF3cHc1YzNEeDRrVzgvZmJiK2I2ZUlBaDRjZW1oRFJzMllOT21UWGpqalRjd1pNZ1E3Tml4QSt2V3JZTzd1enM2ZHV5SVdiTm1ZZFNvVWZqbW0yOHdmUGh3ZE8zYU5kL1h5bys2ZGV0aXdJQUJHRHAwcU5IeDJiTm5GL2laM2F3dkVHYk1tSUdMRnkraVZxMWFDQWtKUVdKaUloSVRFeEVYRjRlRWhBUUFtVjhDdEczYkZ1WEtsYk9vYnExV2k0WU5HNkpWcTFhUXkrVlFLQlNReStYNDhzc3YwYUZEQnd3ZVBCZ3VMaTZHWjdpcDZERVFFeEVSbFhLQ09wMnJTWlBOaU9ST0VOUktXNWVSSi9XOXMwamE4UVgwS2M4aEQyb0d0eTdUSVE5c0JwaXV3Vk1zM2IxN0YvdjI3Y09sUzVmdzVNa1RBRUJBUUFCNjkrNk50OTU2QzFXcVZERzBiZE9tRFpZdVhZcXVYYnNhSGMvdTBxVkxpSW1KQVpENVBMTklKTUtoUTRlZzFXcHg2OVl0MUt4WkUxT21USUZJSkVLUEhqMXc4dVJKckZtekJvMGFOVUxac21VeGI5NDhUSm8wQ1JjdVhJQ3JxeXMyYmRwa3RmZTdidDA2OU8vZkh4MDZkRUMvZnYzd3lTZWZvSG56NXZEdzhFQmlZaUw2OWV1WHIzRVdMRmhnV0NXNmV2WHFPSGZ1SEo0K2ZRcTFXZzF2YjI4RUJnYmlqVGZlZ0xlM044UmlNUll0V29RZmYvd1JVNlpNc2JqMnlwVXJvM1hyMWtiSFpESVpIQndjNE8zdGJmRzRaQmtHWWlJaUlpS3lYem90VW84dFJkckpOWkNXcndIUFFTR1FsZysyZFZVRkpwZkxjZUhDQmRTdVhSdisvdjQ0ZS9Zc0hqeDRnQWNQSHBoTUY4NHlmUGh3czhmLytPTVBTQ1FTL1BycnJ6aDM3cHpSdWZuejV3UElYSGhLbzlFWUZ2d1NpOFVZUFhvMHZ2LytleVFsSmNIYjJ4c0JBUUdHNmVCbnpweEJaR1NrdGQ0dUFFQWlrZUNWVjE0QkFMaTZ1aHArempKaHdnVFVxRkhEYk4vNCtIaU1IVHZXNkZqZnZuM1JyMTgvd3pUeUxWdTI0UERodzFpM2JwMmhUVVpHaHVIWlltdHljWEZCUmthRzFjZWx2REVRRXhFUkVaRmRFblFhSkczK0ZLcGJKK0hVN0FPNHRCNExrZFQ4Rmp2Rm5aK2ZueUg0YnQrK0hXZlBualVLY2xrU0VoSXdmdng0REI4K0hJMGFtZCtDVFNLUkFBQm16dnovdFFjMmJkcUV6WnMzNDdmZmZqTWNPM3IwcUVuZmJ0MjY0ZWJObTdoNTh5WUFJQ2dvQ0ZXclZzVjc3NzJIOTk1N3ovSTNtSTBnQ0VZQlVxMVdHejFMREFCbHlwUXhiRG1WblV3bU16bVc5YjZ6SkNRa21JVDRidDI2RmJqTzdPUEd4Y1hoeG8wYlJzY1VDZ1VlUDM1c2Nod0FLbFdxQkNjbnp2SXBLZ3pFUkVSRVJHUi9CRDJTZDA2QTZ2WmZjSDkvTVJ6cWRMUnBPYnQyN1NyMGZyWFpaUTlpQUF4M1B5VVNpZG56cnE2dVpzZFNxVlJ3Y0hBd09yWnc0Y0k4YXhnNGNDQ3FWclgrR2dhM2I5L0daNTk5Wm5pOVpNa1N3OTNvckM4Q3BrMmJaamI0QXBtclZHZTNaODhlbzlmMzd0MHplOXpmM3grdnYvNTZ2dXJVYURRbSt4Z2ZPWElFUjQ0Y01Xbjc3Tmt6bzhXOHNydzRyWnVzajRHWWlJaUlpT3hPeXFINXlMaTZEMjVkcHRzOERBT1ppMFFWWkpHckV5ZE80UExseTdtMkdUeDRjSTduVnE1Y2laVXJWNW9jSHpod29HRmw2Ylp0MjVxY3p6b1dIQnlNUC83NHcrellXcTBXWDMvOU5SNCtmSWlXTFZ2bVdxT2xxbFNwZ3MyYk53T0EwVFBFTDVvMmJWcU9RVEltSnNia09lUGx5NWViYlp2OWVMdDI3ZklkaUZOU1VreStaR2pmdnIzSm5lYmZmLzhkKy9mdng5S2xTMDIyZGNycExqZFpCd014RVJFUkVka1Y5Y01MVUo3NkNjN05oOFB4amI2MkxnZEE1a0pMTDI2aGxKZEhqeDdsR1lqTkJkYlkyRmdNR0RBQUV5ZE9OQnZBWDl5RzZjc3Z2elQ4dkdIREJuaDdleHYyODNWM2Q0ZEVJb0ZlcnpmWnVtbjU4dVc0Y2VNR1pzK2ViYkpIc0xWSXBWS2paNFpmZklZNGF5R3c1OCtmNS9qY2N0YXEwUzk2Y1RvNEFQejQ0NC9ZczJlUHlmSHM3emMzc2JHeEtGT21qTkV4RHc4UGszMmltelJwZ3IxNzkwS2owYUI2OWVyNUhwOEtqNEdZaUlpSWlPeUdvRlVqWmM5a1NGK3BBdWVXbzJ4ZFRwSEtXbTM2UlZsQk1ENCszdXg1TnpjM3VMdTdBOGk4RXdwazN1VmN0R2dSdW5mdmJqZ0daRTVibmo1OU9qNzc3RE84K2VhYkFESVhvdHEvZno5R2pCaUIrdlhyVy8wOTVlWFpzMmR3ZEhSRWh3NGRFQklTZ3ZqNGVMUHRuSnljMEx0M2I3aTZ1aUloSVFHZW5wNG1VNXV6Z20vMjR3VVJHUmxwK0d4eTh1REJBN3o2NnF0d2RuYkdpUk1uVUx0MmJjTzU0OGVQdzlmWEYwRkJRUmJYUUxsaklDWWlJaUlpdTZIOE94VGFtSHZ3L0hCemlWMUFLNytHRFJ1VzQ3azFhOVpnelpvMUpzZGZuREtkWmYvKy9kRHI5U1ozbEwyOXZWR3hZa1Y4KysyMzZOU3BFeXBWcW9SMTY5YWhaOCtlQlY1OHlocU9IVHVHeFlzWFk5V3FWUmczYmh5QXpJQWVGaGFHZmZ2MjRkbXpaeGc4ZUxEUk03bDM3OTdGZ0FFRHNISGp4Z0p2ZVhUNDhPRmN6MGRHUmlJbEpTWEhPNzZYTGwzQ3hvMGJFUmtaaVIwN2RxQjE2OVk0ZVBBZyt2ZnZEdzhQRHdDWnp5ODdPVGxoMXF4WkJhcU44bytCbUlpSWlJanNncUJWUTNsbUF4VEJyU0d2MU1EVzVSaTVmLzgrOXUvZlg2RDJlVEVYMkxLZW5aMDBhVksrbnUrTmlvckNsaTFiMExadFc1TnRqYnk4dkRCMzdseHMyclFKR3pkdWhDQUlhTml3SVQ3KytPTjh2NC9DeWxvY0t5d3NERStmUGpYY2FRVXlweXZ2MnJVTGpSbzF5bkdhYzFKU0VqUWFqY2x6dmlxVkNrcGw1djdaKy9idHc5T25UL0hreVJORVJVVkJLcFZpMWFwVkptTUpnbUQwK3ZUcDB3Q0FldlhxR2RWNjU4NGRqQmt6QnVIaDRTaFhyaHlHRFJzR1FSRFFwMDhmSER4NEVJc1hMOGJVcVZNaEVvbnc2TkVqbzd2eVpIME14RVJFUkVSa0Z6S3U3WWMrTlFaT1RZYll1aFFUbHk5Znp2T1o0SUl5OS94czFwVHB1TGk0SEordmRYZDNoNXViRzU0OWU0YUpFeWZDeGNVbHg1QXJFb2t3WU1BQTFLaFJBN05temNLLy8vNkxQWHYyb0d2WHJ0WjdJN25JMmljNUppWUdIMzMwRVhyMTZnV05Sb05EaHc3aHA1OStnbDZ2TjlTZXRlSjBkSFEwZ013QWUrWEtGZmo0K09EczJiTTRjZUlFWW1KaUVCMGRiVFRWZXVuU3BRQXl2d0R3OGZGQnRXclZBR1IrbGxLcEZNN096a2hKU1VGRVJJVGhHbHF0RnZ2MjdVTlFVQkI4ZlgwQkFOZXZYd2NBWEx4NEVWNWVYaGc5ZWpUYzNkMnhZY01HVksxYUZWV3JWc1dvVWFPd1lNRUNUSjgrSFkwYU5VSnljbktSck5KTi80K0JtSWlJaUlqc1F2cTVNRWpMQjBNZTBORFdwWmpvMXEwYlJvd1lrZS8ySzFldXpIT2JKa3VtVEFQQWtDRkQwTFZyVjR3YU5Rb1NpUVR6NXMyRG01dGJydGVxWDc4K1ZxNWNpU2xUcG1ERmloWFE2L1hvM3IxNzNtK2trTHk5dmVIcjY0dXZ2LzRhd2NIQkNBa0p3WjQ5ZTVDUmtZSDY5ZXRqekpneEtGKytQSURNZlltRGc0TXhmLzU4eko4L0gwQm1vQjh4WWdUUzA5UHgxMTkvd2R2YkczNStmbWpjdURGOGZYMVJzV0pGK1BqNG9FS0ZDbEFvRkViWDNyRmpCMzc1NVJlalkxbDdPNTgrZlJyUG56L0hrQ0ZERE9jeU1qSWdsVXJScTFjdjlPdlhEdzRPRGtoS1NvS2JteHZHamgyTEtWT21vSDM3OWxBcWxWaTllalZPbno0TloyZG5OR3hZL0g1ZlN4T1JrUDNlUGhFUkVaVXEwVk9xb2R4M3QyeGRCdG14NHZBN3FFdUlST3pDMW5COVp5S2NtZzYxYVMzWmJkMjZGZFdyVjgvM1ZqNUE1dk9uTjIvZVJKOCtmVXpPN2QyN0Y2R2hvZmoxMTE4TFZkZng0OGZ4NnF1dndzdkxLOTk5bEVvbE5tellnS0ZEaDhMUjBiRlExOCt2RjFlNmZ2YnNHWTRkTzRZMzMzd1RBUUVCWnR0R1IwZERxOVVDK1ArNzRScU5CbnE5M2lUMDV1YmF0V3M0ZXZRbzlIbzlSQ0lSZkh4ODhPNjc3OExaMlJtQ0lHRFRwazNvMzc4L1JDS1JvVTkwZERUS2xTdG5OSTVLcGNLS0ZTdlF0MjlmK1BqNEFNamNBL244K2ZONDQ0MDNURmFrSnN1Slh2eVBrWFdNZ1ppSWlLaDBLdzVoaE94YmNmZ2RURHNWZ3RTRDM2UE1GOGNoY2VlK3JrVDJ5RndnenY4bVdrUkVSRVJFSlpUcXhoSElLdFpoR0NZaUl3ekVSRVJFUkZTcUNacDBhQjVmZ1R5d2lhMUxJYUppaG9HWWlJaUlpRW8xVGVSbFFLK0RySmh0dFVSRXRzZEFURVJFUkVTbG12citlVUFrZ3R3Ly80dFdFWkY5WUNBbUlpSWlvbEpOOCtBOHBPV3FRK1NRKzlaQlJHUi9HSWlKaUlpSXFOUVN0S3JNNTRjNVhacUl6R0FnSmlJaUlvdHc1MFlxQ1RTUHIwRFFxaUVMZU1QV3BSQlJNY1JBVEVSRVJBVjI3dHc1REIwNkZCY3ZYaXlTOFI4L2Zvd0RCdzdnN3QyN1pzLy84Y2NmMkxselo1N2pIRGh3QU1lUEg4K3ozWGZmZllmRml4ZmowYU5IT2JZWlAzNDhCZzhlbk9kWWxvcU1qTXoxK29XMWR1MWFyRnUzRGpkdjNpeXlheFJINm50bkFRRHlLbzF0WEFrUkZVZFNXeGRBUkVSRUpWTlVWQlRXcmwyTGV2WHFRU1FTNWRsZXI5ZERxVlRpK2ZQbmVQandJUjQrZklnSER4NmdUSmt5R0RseXBGSGJ5NWN2WThtU0plalNwUXRHalJwbE1sWllXQmlpbzZQUnZYdjNYSys1Y09GQ2xDdFhEaTFhdE1peFRWSlNFdjc2Nnk4SWdvRE9uVHZuMkM0Nk9oclIwZEc1djBrTGJkbXlCZXZYcjBkZ1lDQldyRmdCc2RpNjl5eFVLaFgyN05rRGxVb0ZOemMzVks5ZTNhcmpGMmZxZTM5RDZsTVRZaWRQVzVkQ1JNVVFBekVSRVJFVldNT0dEUkVRRUlDN2QrL2l5cFVycUZ1M3J0bDJ3NFlOZzFLcFJGcGFHakl5TXN5MlVTZ1UrT2lqajZCUUtBekhuajkvRGdEdzlmVzFmdkhaL1BQUFB4QUVBUlVyVmtSUVVGQ1JYOCtjSmsyYUlEUTBGSGZ1M01IZXZYdlJ0V3RYcTQ1Lzd0dzVxRlFxS0JRS3RHL2YzcXBqRjJlQ09oMmF5TXR3YmpMVTFxVVFVVEhGUUV4RVJGUmNDWHJvTTFJZ3BDVkFyNHlIUGkwZWVtVUNCSFU2QkowYTBLb2g2RFNBVGcxQm0va1BkSm9YenFraGFEVldLV1hObWpWSVRrNDJPaVlTaWVEaTRvTERody9qOE9IRFJ1ZSsvUEpMQUpuVGdGOXM3K1RrQkRjM043aTZ1c0xkM1IxdWJtN3c5UFJFVWxJU3lwWXRhMmo3N05rekFLYUJlTml3WVFDQTJOaFlvOWU1aVkyTk5iUUxDQWpBdDk5K2EzVCs3Ny8vQmdBMGI5NDh6N0dLU3FWS2xkQ3BVeWZzM2JzWG9hR2hhTkdpQlR3OFBLdzIvckZqeHdBQXJWcTFncXVycTlYR0xlNDBqeTRBZWgza2dVMXNYUW9SRlZNTXhFUkVSQytab0U2SExpRVN1dmhIMENVOWhWNlpBSDFhUElUL0JkNnM0S3RYSmdCNm5hM0xCUUQ4OWRkZk9VNFhQblRva01teHJFQU1BQlVxVk1EeTVjdmg3T3ljNzZuQVVWRlJBQUIvZjMrajR5OEdiSE92emRIcGRJWjJEZzRPUnVkU1VsSU1nYmhObXpiNXFxMm9EQnc0RUgvLy9UYzZkdXdJdVZ4ZTRQNkRCdytHVG1mKzl5WHJDNFF6Wjg3ZzMzLy96ZmVZRW9rRW9hR2hCYTZsdUVpL3NnOGlxUnl5U3ZWdFhRb1JGVk1NeEVSRVJOWW1DTkFyRXpJRDcvLyswUnAram9RK05jYldGUlpZV0ZnWU5Cb045dXpaZzg2ZE81c0VTMEVRc0huelpyUnIxdzZ2dlBLSzBUbUpSRkxndTVKUG5qeUJRcUV3dW1zTXdIQW5lc0NBQVlpT2pqYTVNNTFkMjdadFVhNWNPWVNGaFprOWYvVG9VV2cwR3RTcFU4Y2tmQmZXalJzM01IcjA2QUwzQ3cwTnpYY0luVGR2SHVyVnF3Y2c4NjY2WHEvUHRYMVNVaEtTa3BMeVhZdTFuMlYrbWZUS0JLaXUvdzZIdWwwaGtqbmF1aHdpS3FZWWlJbUlpQXBCbjU0RTdkUC9vSGtTRHUyVGNHaGo3MEVYL3dpQ0tzM1dwVm5ka1NOSHNHYk5Hb1NIaDJQcTFLbEc1Mzc5OVZkczJMQUJmLzc1Sjlhc1dRT3B0T0IveFFnSkNjRzJiZHVNanJWcjE4N29kVjRCdUtEKytPTVBBRUNuVHAwQVpBYm92T1RWcG1yVnFsaTVjaVVrRWdtY25aM050aEVFQVVxbEVnRGc1T1NVcjBYSnpESDNPVnZyTThyUFoxR2NwZXlmQVVHbmdWUFREMnhkQ2hFVll3ekVSRVJFK2FSUGlZSG02WC9RUGdtSDVtazR0RS8rZ3k0eHl0Wmx2VFFkT25UQXVYUG5jT3JVS2V6WXNRTTllL1lFQUR4NDhBRHIxNitIczdNenBreVpZbEVZQmdBUER3LzQrZmtoUFQwZHNiR3hjSFYxaFllSEIvUjZQYUtpb2lDVHlVejZ6SjgvMytMM2MrblNKY08yVGxuUEQvdjUrWm0wUzB4TVJFcEtDc1Jpc2VFT3JGUXFoWStQajlseHk1Y3ZEd0NvVnEwYWR1L2ViYlpOVWxLUzRmTUxDd3V6cStkNmk1cWdWU1B0NkdKa1hQc05McTFHUVZxbXNxMUxJcUppaklHWWlJaklERUdWQ3ZYRGk5QkVYc29Nd0UvK0s1RlRuYTF0N05peGVQNzhPUUlDQWdBQWFyVWFzMmZQaGw2dng3UnAwd3pITGRHelowLzA3TmtUdTNmdnhvb1ZLekJ3NEVCMDY5WU5zYkd4Nk51M0w4cVVLV1BTeDl6enkvbTFhZE1tdzg5WllYdmR1blVtN2NhTUdZT0VoQVRvZERwRVIwZWpXclZxdUh2M0xoWXVYR2p4d2xjcWxjcnc4NHVyYTVkbVNic21RQmRmZEY4Z2lhQ0hvRlZEbHhnRmZXb3NIT3AyaFhPTHo0cnNla1JVT2pBUUV4RVJBUkRVU21nZVhvRDYvam1vNzUrRDVrbDRzVm5ReXRhT0hqMkt1WFBuR2gyYk9IR2lTYnNYRjlJQ0xKKzZlL3YyYlFCQVlHQWdnTXc3dEFEZzdlMXQwalkvenhDYkV4NGVqaXRYcnVSWnkrUEhqeEVlSG81ZXZYcmg1TW1UQUlCbXpacmgxcTFiT0hMa2lPRXViMEZsQldLeFdHelJBbG9sa2VyeVhnaDY3VXU1bHRqWkc0cnFMUUZSeVgwR21vaGVEZ1ppSWlLeVM0SW1IWnBILzBKOTd5elU5ODlERTNXVkFUZ0hQajQrSnMveUZzVFRwMC96dFQzU0R6LzhBRTlQVDl5NWN3Y2lrY2l3SjNCQ1FnSUFtQ3pXWlNsQkVQRGpqei9tcTIzV004Wk5telkxQk9KV3JWcGgvZnIxMkxObkQ3cDM3MjdSd2xOWmdkakp5YW5BZlF1aWE5ZXVTRXZMMy9QczFuNCtPN3V5MC84cjB2RWg2S0ZMZWdwTjVCV2tIbDJNcEcyZkExb1ZIT3BhZDA5bklpcGRHSWlKaU1nK0NBSTBUOE9oaXZnVDZydG5NZ093N3VYY3JTcnBhdGFzaVpvMWE1b2MzN1p0R3hJVEV6RjgrUEJjKzJ1MTJueHRqNlRWYXFIUmFQRG8wU1A0K2ZrWndtSk9XekFCbGoxRGZPalFJZnozMzMvdzlmV0ZVcWxFZkh5ODJYWXFsUXFIRGgyQ3A2ZW4wZnN2VjY0YzZ0V3JoNHNYTCtMNDhlTm8xYXBWZ1d2SUNzU3BxYWtGWHJ3cUxDd001Y3FWSzFBZmM4OUdaNG1LaXNwemRlb1NRU1NHeEtNaUpCNFZvUWh1aFlSMUE1QzBheUtrdnEveE9XSWl5aEVETVJFUmxWNDZMZFFQTDBCMTR6QlVONDVBbC9UVTFoV1ZLZ2NQSGtSa1pHU2VnZGpQejgvbzJkeStmZnNpTmpiVzdCM0o4UEJ3YUxWYTFLcFZ5M0FzSzB5YmV6NjVvTThRcDZlbkl5UWtCQUF3YXRRb0xGeTRNTWUydTNmdlJrSkNBdnIzNzIreUNuUzNidDF3OGVKRmJOaXdBYzJiTnkvd1FtSlpkMjJsVW1tK0Y5VEt1bE9lMDhyVnVUSDNiSFNXSGoxNklEazV1Y0JqRm1jaW1RUGMreTVIM0tJMlNEdTZHTzY5bDlpNkpDSXFwaGlJaVlpb1ZCSFU2VkRmT1lXTUc0ZWh2bmtNK3ZUODc3bEsxcFdSa1FHZ1lIdlpYcjE2RlFCUXAwNGR3N0dzWjRxclZLbGkwdjdGVUQxczJEQkVSa1lhSGN0Kzk5WEJ3UUZPVGs1bzNMaXhZZjllYzVSS0piWnQyd2FaVEliMzNudlA1SHlqUm8xUXBVb1YzTHQzRDF1M2JzV0FBUVB5K1E0elBYdjJ6RERPdEduVDhteWZtcHFLYnQyNkFTajZhZGFsaGNTdFBCenI5WUx5L0NhNGRwb01zWXQxcHR3VFVlbkNRRXhFUkNXZVhwa0ExYzFqVU4wNEF2V2RVeEEwR2JZdXFkUnAzNzU5anROcXpVMzVQWHo0TUZKU1VnQ2dRSXRHWlMxMGxSVldWU29WYnQrK2pUSmx5cUJDaFFxR2RoczNib1FnQ0htTzk4Y2ZmeGpkM1JXSlJQamdndy9Rb0VHRFhQdHQzcndaS1NrcDZOQ2hBenc5UGMyMitmREREekZwMGlSczJyUUpqUm8xUXRXcVZmT3NKOHZEaHc4QndPZzk1U2JyanJLam82TkZ6eXpiSzRmNlBhQTh2d21xaUdOd2JQQytyY3Nob21LSWdaaUlpRW9rUWFlQit1WXhwRi9hQ2RXdEU2VjNRU3l4QkdKbnI4eC9uRHdoZHZhQ3lNRWRJcGtDSW9rY2tNb2hrc2doa21iNytZVi9KLzc4WWFITGFOZXVuVWtnUG5YcUZKUktaWTRMYm1VRlloY1hsM3hmNS9uejV3QXluNU1kUFhvMExsMjZCSzFXaTlkZmY5Mm9YWDVEb1VRaU1UbVd0ZWR3VHE1ZnY0NWZmbmRRSjNNQUFDQUFTVVJCVlBrRlVxa1U3NytmYzRoNjQ0MDMwS1JKRTV3NWN3WXpac3pBaWhVcjRPYm1scSs2TGwrK0RBQ29YcjE2dnRxbnBxWUNLTmhuU1lETXB4YkVybVdoaWpqQ1FFeEVaakVRRXhGUnlTRUkwRDY3Z2ZSL2YwWEcxWDNRS3hOdFhaSEZSSEluU0x3clFlcFZDV0lQSDRpZHZQNC8rTDRZZmhXdVFMYm5WMjFoL1BqeDBHcTFVS3ZWaGltN04yN2NnRktwTkd5M3BOUHBqQUpvVnJndHlPclFzMmZQeGxkZmZZWDkrL2NqTFMwTk9sM21GeDF2dnZrbWdKeTNVWHBSYm0zRVlqRU9IanlZNDNtbFVvbTVjK2RDRUFUMDY5Y1B2cjYrdVY1cnpKZ3hDQThQeDdObnp6Qng0a1RNbno4L3p5bk45Ky9meDZOSGp5QVNpZkRhYTYvbC9tYitKK3ZMaGZ3K2Iwei9JeEpCRWR3YUdaZCtoYUJXUWlUbmRITWlNc1pBVEVSRXhaNCtMUTRaVi9ZaS9kSk9hSi9kdEhVNStTWjJkSWZFdXhJa1hwVWc4ZktIMUR2ejN4THZTaEE3ZVJXTG9Gc1FKMDZjd0xKbHl6QnExQ2kwYnQzYWNEd2pJd05MbHk1RlltSWlaczJhWlppaWZQMzZkUURtVjRmT1Nmbnk1YkZvMFNKOCtlV1hPSGJzR0FEQTNkM2RFSWpOclpiOCtQRmpDSUlBaVVRQ25VNEhxVlFLc1Zoc2RpVm1jM2VNczJpMVdzeWVQUnZSMGRIdzkvZEgzNzU5ODZ6WDA5TVRreVpOd3FSSmszRHIxaTJNSFRzV00yZk96UFZMZ0wxNzl3SUFYbjMxVlhoNGVPUjVEUUNHUmE4c0RjUUZYY202TkZFRXQwYjZQMXVndm5NYWlwcjIremtRa1hrTXhFUkVWRHpwdEZEZE9wNDVKZnJtc1dJOUpWb2tsVU5hcmpxa0ZXcERWcUVXcE9XRE0wT3ZvN3V0UzdPcTNidDNRNmxVb2xLbFNrYkg1WEk1bmp4NWd2RHdjR3pmdnQwd3pUaHJnYXo4VGd2TzR1M3RqUVVMRm1Ea3lKR0lpWW1CbTVzYmtwT1Q0ZVhsWmJKYTh1N2R1N0ZpeFFxMGJkc1dFUkVSaUl5TXhJQUJBeEFhR29yQmd3Zmo3YmZmenRjMUJVSEF2SG56Y083Y09jaGtNbno1NVpkNCt2UXBwazZkYW1nVEd4c0xBQ1o3S3MrZVBSdmp4bzNEZ2dVTGNPL2VQWHo2NmFlWU5HbVMyVVc3b3FLaWNPREFBUUJBeDQ0ZDgvMlpaQVhpL0U3SnppNjNiWmRLTzNtVlJoREpIS0M2ZlpLQm1JaE1NQkFURVZHeG9rK0xRL3I1TFZDZTN3eDlhcXl0eXpFaGtqbEM2bE1ETXArYWtGYW9CVm1GMnBDK0VnaElTdmYvVXNQRHd4RVJFWUdtVFpzaUtDakk2SnhZTE1iWFgzK05qei8rR092WHIwZjkrdlhoNnVxS1c3ZHV3Y0hCd1dnTHBmeUtpNHN6N0E4Y0dSbUpUejc1QkZPbVRERmFmZnJreVpOWXRXb1ZmSHg4TUhMa1NJd2NPUklBMEtkUEg1dzlleFp6NTg2RlVxbEVodzRkOHJ6ZThlUEhjZno0Y1loRUlreVlNQUhCd2NHNGUvZXUyZjJUc3gvVGFEUm8xNjRkWkRJWjVzK2ZEMEVRVUw1OGVaTitlcjBlUC96d0EzUTZIU3BWcW9RV0xWcmsrL1BJMm5MSjNkMnlMMWx5MjNhcHRCTkpGWkJYYmdUMW5WT0FJSlM0bVJsRVZMUks5Lys5aVlpb3hOQkczNEx5NzFCa1hOa0RRYXUyZFRrRzBqS1ZJYXZjR0hMLzF5R3RVQnZTTXBVQmNjN1Ria3VyelpzM1F5d1dZOGlRSVdiUCsvajRZTkNnUVZpN2RpMnVYYnVHcUtnbzZIUTZORy9lSERLWnJFRFhTazVPeHN5Wk02SFg2ekZ0MmpRY09uUUlaODZjd2VUSms3Rng0MGE0dTd0ai8vNzlXTHAwS1R3OVBURjM3bHlqNTNZbEVnbG16cHlKc1dQSFl1SENoYmgyN1JxR0R4K2VhNWhzMmJJbGJ0MjZoVmRlZWNXdzZGWmdZS0RSRms0REJneEFkSFMwMmYyVHM4Ync5ZlZGUmthRzJkV2pRMEpDY08zYU5RREFKNTk4VXFEVm9yTzJhU3BvSUc3U3BJbGgreXQ3SnEvMk5sUzNUa0FiZXgvU1YweTM3eUlpKzhWQVRFUkV0aVBvb2JwOUNzb3o2NkcrZTlyVzFRQUFKTzRWSUE5OEUvSXFqU0d2M0JoaU45UG5VTzNObzBlUGNQNzhlWFRxMUFrQkFRR0c0OW0zUGVyZXZUdnExcTBMVDA5UFEzQis5OTEzQzNRdHBWS0p5Wk1uNDhtVEp4Z3laQWlhTm0yS0prMmFJQ1FrQkxWcTFZSk1Kc09jT1hQdzU1OS93c3ZMQzNQbXpERWJQdDNkM1RGLy9ueE1tVElGaHc4Znhwa3paL0QrKysralU2ZE9PWWJLNGNPSEY2aFdjM0xhZW1ucjFxM1l2bjA3QUtCTGx5NTVidnYwSXExV2ExaVYydHlkNTl4ODlkVlhCV3FmSldzeHM5SkNVZlV0cEFCUTMvbUxnWmlJakRBUUV4SFJTeWRvMHBGeGVRK1VmMitBTnVhZVRXc1J1NVRKREw5Vk1rT3d4TU9YVXlxejhmZjN4NnhacytEbjU0ZWtwQ1M0dUxqZ3laTW5lUDc4T1J3Y0hBenRKQklKS2xldWpISGp4a0dsVXFGKy9mcEdVNXp6RWhNVGc2bFRwK0wyN2R0bzFxd1ordlhyQnlCejcrQVBQL3dRUjQ4ZXhiQmh3eEFYRjRlcVZhdGl4b3daS0ZPbVRJN2plWHQ3WS9IaXhWaStmRGtPSERpQTlldlg0NWRmZnNHR0RSdnl2WmhWWVFtQ2dGV3JWbUhYcmwwQU12ZFgvdlRUVDAzYVBYandBTStlUFVPWk1tWGc2ZWtKRnhjWHlPVnlQSC8rSE92WHI4Zno1ODhoRW9sTXRwK3lodFRVVk9oME9qZzZPaHJ1NXYvNTU1OEFMSitpWGR4a0xXeW51bmtjVG04T3RuVTVSRlNNTUJBVEVkRkxvMCtMZy9MdlVLVC9zOVdtV3liSi9PdkJvVVpieUt1OW5mbjhMd053bmhvMmJJanc4SEFNR2pUSTZIajkrdldOWG9lRmhlSEdqUnRRS0JUNDdMUFBDblNOa0pBUTNMNTlHMjNhdE1FWFgzeGhXSzBheUp4R0hSWVdob1NFQlBUczJSTkRodzZGWEM3UGMweTVYSTV4NDhhaFZhdFdXTGx5SlRwMzd2elN3bkIwZERUbXpadG5tQ2I5NnF1dll1clVxWkJLVGYvNkZSVVZoV25UcHVVNlhzZU9IYzJ1bkYxWUJ3OGV4T3JWcXcydlJTS1I0ZTUvdzRZTnJYNDlXM0dvMHhGcEozK0VQam1hTXorSXlJQ0JtSWlJaXB4ZW1RRGxxWitnUFBzekJFMzZ5eTlBTElHOGNpTTQxR3dIUlkwMkVMdVdmZmsxbEFLK3ZyN3c4L09EWHErSFZDcEZsU3BWOE9HSEh4cTE2ZENoQS9idDI0ZVBQLzY0d0NzYmp4Z3hBaFVxVk1DZ1FZT013akNRZWFkeTNyeDVTRWhJUUhCd2NJRnJyMXUzTGxhdlhtM3kzSzVNSml2d004NzVkZW5TSlVNWWJ0MjZOY2FQSDUvanRRSUNBdURrNUlUMDlIU1RxZWp1N3U3bzNMa3pCZzRjV0NSMUJnY0hJeUFnQUZxdEZqcWREbnE5SG01dWJxaGJ0eTRHREJoUUpOZTBCY2Q2UFpGMllqWFNMKytHYy9QQ1Q0OG5vdEpCSkdUL1U1ZUlpTWhLOU9sSlVKNWVCK1hmb1JEVXlwZDZiWkZVRG5uUVcxRFViQWRGY0t0U3R3VlNRVVJQcVlaeTM5MTZhZGVMaVluSmRSL2VTNWN1UWFWU29YSGp4bGE5N3IxNzk2QlNxVkNqUmcycmpsc1lPM2JzZ0x1N2U3NzNBUllFQVNxVkNpcVZDbHF0RmpLWkRLNnVyaVpmRUpRMEwvdDNNQ2NKRzRaQysvdzJ5b3c5QXBITUllOE9SRlNxaU16OFljbzd4RVJFWkhWQ1JqTFN6b1JDZVdZOUJGWHFTN3V1U0txQW9rWnJLR3EyaDZMYTJ4REpuZkx1UkZhWFd4Z0dVQ1RQd1FKQWxTckZiN0drbmoxN0ZxaTlTQ1NDZzRPRDBiUFpaRDB1clVZaGZtMGZwUCt6RlU1Tmh0aTZIQ0lxQmhpSWlZaklhZ1JWS3BSL2IwVGE2WFVRTXBKZjJuVmx2cS9Dc1Y1UE9OVHBDSkdEMjB1N0xoR1ZMREwvZWxCVWI0RzBFNnZnOEdwbmlGMXlYcFNOaU93REF6RVJFUldhb0U2SDh1eEdLRStGUUorZTlGS3VLWGIyZ2tQZHJuQ3Mxd1BTc3VhM3VpRWl5czYxNHplSVc5a1ZTYjkrQmM5QklZQW8vL3RCRTFIcHcwQk1SRVNXRXdSa1hOdVAxSVB6b1V0K1Z2VFhFMHVncU5ZQ2p2VjZRRkd0QlNEaC84YUlxR0FrWHBYZzl0NU1KUDB5RnFuSFZzQ2wxU2hibDBSRU5zU3Z4SWlJeUNLYXFPdUlEK21McE8zaml6d01TN3o4NGRMK0s3enk1VWw0OUY4RlJZMDJETU5FWkRHSE9wM2cxSFFvMG80dFErcmhId0N1TVZ1c3RHM2JGa2VQSHMzeC9PWExsOUdqUnc5RVJrWmFOUDZkTzNjd1pzd1liTnUyemRJU3FSVGgzeWFJaUtoQTlLa3hTRDI4RU9tWGRoYjVYeUpsL3ZYZzNQUURLSUpiQVdKSmtWNkxpT3lMYS9zSkVFbmtTRHU1QnZyVU9MaDIvQVlpaGJPdHl5b1ZVbEpTTUhueVpHZzBHaXhZc0FCT1R0WmQ0RkNqMFNBNU9SazZuYzZpL3I2K3ZvaVBqOGVHRFJ2UXFGRWpCQVFFV0xVK0tsa1lpSW1JS0Y4RXJSckt2ME9SZG1JbEJGVmEwVjFJSklaRHpYWndham9NTXIrNlJYY2RJckp2SWhGYzJvNkgyTWtUS1ljWFFIWDdKRnc3ZmdPSFd1OEFMM0dicTdadDI4TEJ3UUg3OXUyenFGMXVXM3BObXpZTlRaczJOYndlTm14WW9Xcjk0SU1Qak1iTHlZb1ZLL0RmZi84QkFIYnQyb1grL2Z2bjJ2N1pzMmZRYURSR3grTGk0b3p1QUh0N2V4dmFLSldaMi9pbHBxWWlLY2w0M1FwMzk4d3Q5dks3MWRsSEgzMlU2L25EaHcvbmF4d3F1UmlJaVlnb2Q0SUFWY1JScFB3eEY3cjRSMFYyR1pIY0VZNzFlOEhwemNHUWVQb1YyWFdJaUY3azFIUVk1RldiSTNudkZDUnQreHhLMzlmZ1dMOVg1cXIxQ2hkYmw1Y3ZVcWtVSFR0Mk5EbnU0K05qOU5yU0tjWlowdEx5L2pMMHQ5OSt3OUdqUi9IV1cyOGhJU0VCUC8vOE0xNTk5VlhVcVZNbnh6NVRwa3pCZ3djUGpJNnRYYnNXYTlldU5ieHUwYUlGamg4L2J0Um03Tml4Sm1POUdHQjc5KzZOOXUzYkcxN0h4TVRBMWRYVlpGdXpqSXdNcEtTa0dHMFpkL0RnUVU2cHRoTU14RVJFbENOZC9FTWs3NTBHOWQzVFJYWU5zV3RaT0RVZUNNYzMra0RzNkY1azF5RWl5b20wYkJDOFB0aUVqS3Y3b0R5M0djbDdKaVBsOTVsUUJMZUdyRko5eUh4cVFscStCa1J5UjF1WGFwWlVLc1dvVVhrdkRsYlVkenN2WHJ5SVpjdVdvWHo1OGhnN2RpeFNVMU14WXNRSVRKOCtIWXNYTDRhdnI2L1pmaThHWHlEejd1NkVDUlBRdW5Wcnd6R2xVb21SSTBjQ3lIeUdlT2JNbVZpMGFCSDgvTXgvZ1ZxclZpMEVCZ1lhblI4MmJCZysvL3h6ZE83YzJhanQvdjM3c1dUSkVxUFBKekF3RUxWcTFTcllCMEFsRWdNeEVSR1owdXVnUExNQnFVY1hROUNxaXVRU0VyZnljRzc1R1J4ZTd3NlJSRllrMXlBaXlqZVJHQTZ2dlFlSDE5NkQ5dmtkcFArN0E2b2JSNUZ4N1RmRGVXbVp5aEM3dkFLUmd3dEVDaGVJRlM0UU9iakNzVjRQU0x6OGJWdS9qZjM3NzcrWU9uVXFIQndjTUdQR0RMaTZ1c0xWMVJYZmZQTU5KaytlaksrKytncno1czB6RzJBRlFjRGp4NCtOanIwNFpkckh4OGZvT2VTc24xMWNYQXhUcExOYnNHQUJuajU5YW5KWFBDRWh3ZXd4d1BnT2VsQlFFTDcvL3Z2OHZuMHF3UmlJaVlqSWlEYjZGcEozVFlRbTZscVJqQzkyOW9iejI1L0E4WTArRUVrVlJYSU5JcUxDa0pZTmd1czdFK0Q2emdUbzA1T2dmWElkbXNmWG9IMFdBYjB5QWZxa1o5Qm5KRVBJU0lZK0l3VVNMMzg0Mm5FZ1BuTGtDSDc0NFFmSTVYTE1talVMbFN0WE5weHIwS0FCdnY3NmE4eWRPeGVmZi80NUprNmNpRGZlZU1Pb2YxcGFtc256elM5T21WNjNiaDM4L1B3TWdUVTJOaFpBNXJQSEVzbi9MN2pvNU9RRWIyOXZBSm1CMnR3ejB4czNic1RHalJ2TnZvL3M3VmVzV0lGcTFhcmw2ek9na291Qm1JaUlBR1F1bXBWMlloWFNUcTRHOUphdDNKa2JzYU03bkpwOUNLZkdnNHJ0dEVNaW91ekVqdTZRQnphRlBERHZ4YVJzUmF2Vll0bXlaWkRMNVNoYnRpd2FOMjVzOHZ4d1VkQm9ORml6WmczMjdOa0REdzhQZlBmZGR3Z09EZ1lBeE1mSFF5S1J3TjNkSFMxYnRvUkNvY0RzMmJQeHpUZmZvRXVYTGhnMmJKako2dFBidG0yRGw1ZVgwYkVYRjhmS0hsaW5USmxpOVBxdHQ5N0N0OTkrQ3dBb1Y2NmN5UlR4dG0zYjVudktOTmtQQm1JaUlvSW04aEtTZDAyQ051YXUxY2NXeVozZzFIUVluSnNNaGNqQjFlcmpFeEdWZEZtQnRqRDk5KzdkYTNpOWV2VnFEQnc0RUFNR0RMQkdlV1pGUkVSZ3dZSUZlUGp3SWFwVXFZTHAwNmVqZlBueWh2TzllL2VHbjU4ZjFxMWJCd0JvMHFRSmxpeFpnaGt6Wm1EUG5qMDRmdnc0K3ZUcFk3UVlXSFIwTkRJeU1uSzhabFpnL2VlZmZ6QnAwaVNzWGJzMjF5MlRkdTdjaVZXclZoa2RXN0prQ1pZc1dXSzJmZmFWcVJtUTdRTURNUkdSSFJQVVNxUWVXUVRsMlkxVzMxTllKSE9BVTZNQmNIcnJJNGlkUEswNk5oRlJhWkk5MEJiRXRtM2I0T3JxQ3JGWWpMaTRPQnc3ZGd3Yk4yNUVhR2dvS2xhc2lKWXRXeHExeis5MlJObDE2TkFCNDhhTkF3Q0Vob1ppMDZaTkVBUUI3Nzc3TG9ZUEh3NkZJdTlIWUFJREE3RjY5V3FFaElSZzM3NTlXTE5tRGZSNnZTRVVqeDQ5MnFMYWN0S3VYVHVqNmRuRGhnM0RvRUdEMEtKRkM2TjJ4NDhmeDhhTkd3M2huZXdMQXpFUmtaMVMzeitINUowVG9FdU1zdnJZanE5M3k5emYwN1dzMWNlbWdoUEpIU0dvbFJESm5mSnVUR1JsL04zTFczNzNJVGJueFNuR1pjdVdSZS9ldmVIbTVvYUZDeGRpMTY1ZEpvRTRwMVdaOC9MaWRWNTc3VFg4K2VlZkdEMTZOT3JYcjErZ2NSd2RIVEZxMUNpMGI5OGVPM2Z1UlBmdTNRMTNoWE9iTWgwVEUyTm9sOU16eEFEZzYrc0wwZi8ya1haeGNZR0xpL0hXV1o2ZW5pYWZnYWRuNXBlMmxuNDJWTEl4RUJNUjJSdWRGcWwvTGtIYVh6OWEvYTZ3ckdKdHVIYjZGaksvdWxZZGx3cEg0dVVQN2ZQYmtQbStadXRTeUE1cG45KzIreFdZWDdaV3JWcGgwYUpGdUgvL3ZzazVhOXdGclZ1M0x0YXRXMmNTUmd1aVdyVnFtREJoZ3RHeEowK2U1TGpYOGZ6NTgzSHAwaVdqWTltZklRWXlud2RPUzB0RDc5Njl6WTVUa0NuVEFMQjU4MmFqL1ltcDlHRWdKaUt5STdyNFIwamFQZzZheDFldE9xN1kyUXN1N2I2QTQrdmRBWkhZcW1OVDRTbUMyeUQ5NGc0R1lyS0o5SXM3b0FodW5YZERzaHE1WEE2eFdBekJ5bDk2dnFnd1lUZ25ZOGVPemZIY2kxc2dtWHVHK1BmZmY4Zml4WXNobDhzaGs4bE1ndit2di82SzMzLy9IU05HakRDNXEzMysvSG1zV2JNR0gzLzhNUm8xYW1SMEx2c2RheXA5R0lpSmlPeEV4dVhkU040M0RZSmFhYjFCeFJJNE5SNEVsNWFmUWVUZ1pyMXh5YXFjbTMyQXVPVmRvTDUvRHZMS2pmTHVRR1FsNnZ2bm9MNTdHdDZmNVQ0ZG1LenJ2Ly8rZzA2blEyQmdvSzFMeVJlSlJJSmF0V3JodSsrK2c2dXJLOXEyYllzSkV5YWdkZXZXbURGamhzbHExT1lvbFVvNE9qcENKQkpCSkJJWnBqK25wNmRqK2ZMbE9IcjBLTWFPSFl0bno1N2huMy8rUVZCUUVBSURBK0hzN0F3L1B6K2twcVlpSkNRRUtwVUtmZnIwS1pMQVQ4VVRBekVSVVNrbnFGS1J2RzhhTXE1WXRtQkxUdVNCVGVEYWNUS2taWU9zT2k1Wm4wamhBcmV1TTVHMDR3dTQ5MXpBVUV3dmhmcit1Y3pmdVI3ZlE2Und0blU1cFZKNGVEZ3FWcXdJRHc4UHc3SDQrSGdzWGJvVUFJeFdjQzdPWW1Oak1YNzhlQ1FtSmlJeE1SRkE1ajdDa1pHUkdEcDBxQ0hzNWhhTTQrTGk0T1ptL01YczJiTm5zWExsU3FTbXBtTE9uRG1vVnEwYTVzNmRpenQzN2lBMk5oWWlrUWcrUGo2b1ZxMGFhdFNvZ2RHalIyUFpzbVU0ZXZRbyt2WHJoeFl0V2tBcVpWd3E3ZmhmbUlpb0ZOTkVYa2JTOW5IUUpUeTIycGdTOXdwdzdUUTVjd3JrL3hZdW9lSlBIdGdFN3QzbklYbm5STWlEbXNLeGZrOUl5MWJsWWtka1ZZSmFDZTN6MjBpL3VBUHFPNmZoM3VON3lLdThhZXV5U3EyTEZ5L2l5eSsveEd1dnZZWnk1Y29oS1NrSkZ5NWNRRVpHQmxxMWFsVmlBbkgyL1lVQllPM2F0Vmk3ZHEzaDlhUkprMHdXQ0x0ejV3NXUzYm9GbFVxRkkwZU9HUFpBdm5IakJuNzY2U2RjdVhJRkRSbzB3QmRmZkFGdmIyOEF3SGZmZlFjQVNFcEt3dTNidHhFUkVZRWJOMjdnNGNPSEdEdDJMT3JVcVlPbFM1ZGkzcng1V0xGaUJjYVBINDltelpvVjFWdW5Zb0NCbUlpb05OTHJrUGJYajBqOWN5bWcxMWx0V01lRy9lRGE3a3ZlN1NtaDVJRk40RDF5TDlKTy9ZVGtQVk9naTM5azNTbjBaUGRFY2lkSXZQeWhDRzRONzVGN0lWSzQ1TjJKTEZhM2JsMWN2bndaRVJFUnVIanhJcHlkblZHdFdqVjA3TmdSclZzYlA3YzlkKzVjcTF6VDA5TVR3NGNQdDhwWVdiTHY5L3ZpbE9uY3hNWEZJU1FrQkVEbUN0RkRodzRGQUNnVUNzVEh4MlB5NU1sNCsrMjNvZFBwTUdUSUVMaTd1Nk5xMWFvSURnNUc5ZXJWVWI5K2ZUUm8wTUJvVEQ4L1A4eWZQeC9YcmwzRHlaTW4wYmh4WXl1K1V5cU9SRUpSUG0xUFJFUXZuVjZaaUtSZnhrQjk5NHpWeHBSNCtzS3QyMnpJSy9NdkJrUkVKWkdsK3c5blY2RkNCWVNHaHVicmVuNStmaGF0YXAxWElINXhVYTFLbFNvQmdHR3JKWE0wR2czT25UdG51QnQ4OCtaTnFGUXF1TGk0b0diTm1xaFJvd1pxMTY2TjRPQmdPRGc0RkxoZUtqbEVabjVSZUllWWlLZ1UwVDY5Z2NUTkk2eTN0N0JJQktmR0ErSFNaanhFY2tmcmpFbEVSQzlkOXJ1d3BVVnVRVGlMVENaRHMyYk5ERk9mZFRvZDd0MjdoK3ZYcitQNjlldll1M2N2UWtORDRlam9pTTJiTjV2c1hVeWxHKzhRRXhHVkVobFg5eUY1OXpjUU5CbFdHVS9pSFFEM2JuTWdxMVEvNzhaRVJFUXZLTXdkNHBNblR5STRPQmhseTVZMWV6NGhJUUhYcmwxRGd3WU44clVDZFg1RVJrWWlMaTRPZGV2V3RjcDRWRHladTBQTVFFeEVWTkxwZFVnNTlEMlVwOWRiWnp5UkdFNU5oc0NsOWVjUXlYaFhtSWlJaUVvSFRwa21JaXBsOU1vRUpHMzdIT3A3WjYweW5xUk1BTnk3ZncrWkg3OGhKeUlpb3RLUGdaaUlxSVRTUEFsSDBwYVJWbnRlMlBIMWJuRHRQSlhiOEJBUkVaSGRZQ0FtSWlxQk1xN3N6WHhlV0tzcTlGZ2l1UlBjdWt5SHcydnZXYUV5SWlJaW9wS0RnWmlJcUNRUjlFZzlzZ2hwSjlkWVpUaFpoVnB3ZjM4UkpONEJWaG1QaUlpSXFDUmhJQ1lpS2lFRXJSckp1eVlpNCtvK3E0em4xR1FJWE5wK0FaRlVicFh4aUlpSWlFb2FCbUlpb2hKQW41NkVwTTJmUWYzZ2ZLSEhFanQ1d0szN1BDaXF0N1JDWlVSRVJFUWxGd014RVZFeHAwdU1RdUxQSDBINy9FNmh4NUlITklSN3J4OGdkaXRuaGNxSWlJaUlTallHWWlLaVlrenpKQnlKUDM4TWZXcE1vY2R5YnZZaFhOcU9COFFTSzFSR1JFUkVWUEl4RUJNUkZWT3FXeWVSdEcwVUJIVjZvY1lSU1JWdzZ6b0xEcTkxc1ZKbFJFUkVSS1VEQXpFUlVUR1VmbkU3a3ZkK0MraDFoUnBINGxZZTd2MVdRbGF4dHBVcUl5SWlJaW85R0lpSmlJb1RRVURxc1dWSU83YTgwRVBKL092Qm8rOHlpRjFlc1VKaFJFUkVSS1VQQXpFUlVYRWhDRWc1TUJ2S3YwTUxQWlJqZy9maDJ1bGJicWxFUkVSRWxBc0dZaUtpNGtEUUkzbnZWS1JmMkZhNGNjUVN1SFdhQXNjMytnSWlrWFZxSXlJaUlpcWxHSWlKaUd4TnIwUFN6Z25JdUxLblVNT0luVHpnM25jNTVBRU5yVlFZRVJFUlVlbkdRRXhFWkVPQ1RvT2s3ZU9nQ2o5WXFIRWtYdjd3SFB3VEpGNlZyRlFaRVJFUlVlbkhRRXhFWkNPQ0pnTkpXMGRCZGV0RW9jYVJWYXdOajRGcklYYjJ0bEpsUkVSRVJQYUJnWmlJeUFZRXRSS0ptejZCK3Q3WlFvMmpxTlljN3IyWFFpUjNzbEpsUkVSRVJQYURnWmlJNkNVVE1sS1E4UE5IMER6NnQxRGpPTmJyQ2JjdU13QUoveWduSWlJaXNnVC9Ga1ZFOUJJSkdjbEkyREFFbXFqcmhSckh1ZVZJdUxRY3haV2tpWWlJaUFxQmdaaUk2Q1VSMUVva2JQeW9jR0ZZSklaYmwrbHdiTkRiZW9VUkVSRVIyU2tHWWlLaWwwRFFaQ0F4N0JOb0lpOVpQSVpJNWdEMzl4ZERFZHpLaXBVUkVSRVIyUzhHWWlLaUlpWm8xVWpjTWhMcSs1WXZvQ1ZTT01OellBaGtsZXBic1RJaUlpSWkrOFpBVEVSVWxIUmFKRzBmQy9YdGt4WVBJWEp3aGVmZ2RaRDV2bWJGd29pSWlJaUlnWmlJcUtqb2RVamErUlZVL3gyMmVBaXhvenM4aHF5SHJFSnRLeFpHUkVSRVJBQURNUkZSMFJEMFNONzdMVEt1N3JkNENMR1RKenlIaGtKYVB0aUtoUkVSRVJGUkZnWmlJaUpyRXdTay9EWVQ2UmUzV3p5RTJLVk1aaGd1VzlXS2hSRVJFUkhSaXhpSWlZaXNMUFhJUWlqUGhWbmNYK3hhRnA3RGZvYTBUR1VyVmtWRVJFUkUyVEVRRXhGWmtmSmNHTkpPcnJHNHY4UzlBanlIYllURXk5K0tWUkVSRVJHUk9RekVSRVJXb3Zydk1GSisrODdpL2hLUGl2RDhJQXdTajRwV3JJcUlpSWlJY2lLMmRRRkVSS1dCNXRHL1NObytEaEFFaS9xTFhWL0p2RFBNTUV4RVJFVDAwakFRRXhFVmtqYjJQaExEaGtQUXFpenFMM2J5Z09lUVVFZzgvYXhjR1JFUkVSSGxob0dZaUtnUTlLa3hTQXdkQm4xNmtrWDlSUXBuZUF4ZUIyblpJQ3RYUmtSRVJFUjVZU0FtSXJLUW9GWWk4ZWZoMENWR1dkUmZKSE9BeDhDMWtGV29iZVhLaUlpSWlDZy9HSWlKaUN5aDB5Sng2Mmhvbmx5M3JMOUVDbysreXlHdjFNQzZkUkVSRVJGUnZqRVFFeEVWbENBZ2VlKzNVTjgrYVZsL2tSZ2V2UlpCWHJXNWRlc2lJaUlpb2dKaElDWWlLcUMwdjM1RStyODdMTzd2MW0wMkZMWGFXN0VpSWlJaUlySUVBekVSVVFHb0l2NUU2cEdGRnZkMzdUZ1pqcTkzdDJKRlJFUkVSR1FwQm1JaW9uelNQcitEcEIzakxkNXIyTG5aaDNCNmM1Q1ZxeUlpSWlJaVN6RVFFeEhsZ3o0OUNZbWJQb0dnU3JPb3YwUHRqbkJwOTRXVnF5SWlJaUtpd21BZ0ppTEtpMTZIcEsyam9ZdC9aRkYzbVg4OXVQV1lCNGo0Unk0UkVSRlJjY0svblJFUjVTSGxqemxRMy92Ym9yNlNNZ0h3Nkw4YUlxbkN5bFVSRVJFUlVXRXhFQk1SNVNMOTRuWW8vOTVvVVYreHN4YzhCNFpBN09SaDVhcUlpSWlJeUJvWWlJbUljcUI1ZUJISis2WmExRmNrVmNDai8ycEl2UHl0WEJVUkVSRVJXUXNETVJHUkdicWtKMGpjOGhtZzB4YThzMGdFOTE0TElmT3JhLzNDaUlpSWlNaHFHSWlKaUxJUnRHb2tiUmtGZlZxOFJmMWRPMHlDb21aYksxZEZSRVJFUk5iR1FFeEVsRTNxd1huUVJGMnpxSzlqZzk1d2VuT3dsU3NpSWlJaW9xTEFRRXhFOUlLTTZ3ZWdQUHV6UlgxbC92WGcydmxiSzFkRVJFUkVSRVdGZ1ppSTZIOTBzUStRdkh1U1JYM0ZybVhoMFhjWlJCS1psYXNpSWlJaW9xTENRRXhFQkVEUXBDTng2MGdJcXJRQzl4VkpaUERvdHhKaWwxZUtvRElpSWlJaUtpb014RVJFQUZMMno0QTIrcFpGZlYyN3pJRE05MVVyVjBSRVJFUkVSWTJCbUlqc1h2cS92eUw5MzE4dDZ1dlVlQ0FjNi9Xd2NrVkVSRVJFOURJd0VCT1JYZE0rdTRtVWZkTXM2aXNQYUFqWGR5WmF0eUFpSWlJaWVta1lpSW5JYmdtcVZDUnVIUVZCcXlwd1g0bDdCYmozV1FwSXBFVlFHUkVSRVJHOURBekVSR1Mza3ZkTmh5N3VRWUg3aWFSeXVQZGJBYkd6bC9XTElpSWlJcUtYaG9HWWlPeFN4dFY5eUxpeXg2SytycDJtUUZhaGxwVXJJaUlpSXFLWGpZR1lpT3lPTGpFS3lYdW5XdFRYb1U0bk9OWi8zOG9WRVJFUkVaRXRNQkFUa1gzUjY1QzA0MHNJcXRRQ2Q1VjRCOER0dmU4QWthZ0lDaU1pSWlLaWw0MkJtSWpzU3RwZmE2RjVlS0hBL1VSU09UeDZMNEZJNFZJRVZSRVJFUkdSTFRBUUU1SGQwRHkraXRRL2wxalUxN1hqTjVENjFMQnlSVVJFUkVSa1N3ekVSR1FYQkxVU1NkdkhBM3BkZ2ZzNjFPa0l4d1o5aXFBcUlpSWlJcklsQm1JaXNnc3B2OCtDTHY1aGdmdEp2Q3JCN2IyWmZHNllpSWlJcUJSaUlDYWlVay8xM3lHa1g5eGU0SDRpaVF3ZWZmamNNQkVSRVZGcHhVQk1SS1dhUGlVR3lidS9zYWl2UzRkSmtQclV0SEpGUkVSRVJGUmNNQkFUVWVrbENFamUreTMwNlVrRjdxcW85amFjR3ZZcmdxS0lpSWlJcUxoZ0lDYWlVaXZqMm42b0lvNFd1Si9ZeVFOdTNXYnp1V0VpSWlLaVVvNkJtSWhLSlgxcUxGTDJ6N0Nvcjl0N3N5QjJlY1hLRlJFUk9Md3JSd0FBSUFCSlJFRlVFUkZSY2NOQVRFU2xVdkwrNlJaTmxYYXMxd09LbW0yTG9DSWlJaUlpS200WWlJbW8xTW00ZmdDcThJTUY3aWZ4OUlWcng4bEZVQkVSRVZIQmpSZ3hBanQyN0NqVUdCczNia1I0ZUxqWmN6ZHUzTURHalJzTE5UNVJTU2UxZFFGRVJOYWtUNHRIeXY3cEJlOG9Fc085eDN5SUZNN1dMNHFvT05IcGdPaG9JREVSVUtrQXZkN1dGVkZwSWhZRENnWGc0UUdVS3dkSUpMYXVxRVM3ZmZzMmF0ZXVYYWd4ZnY3NVp6ZzZPcUpXclZvbTUyN2N1SUdmZi80Wmd3WU5LdFExaUVveUJtSWlLbFZTZnZzTytyVDRBdmR6ZnVzanlDclZMNEtLaUlxUjVHVGc0VVBBelEyb1ZBbHdkTXdNTUVUV290Y0Q2ZWxBYkN6dzMzK1p2MmR1YnJhdXF0ZzZkdXhZbm0yaW9xSnliZWZvNklqR2pSc0RBQTRjT0dDMlRVUkVoTmx6TjI3Y01OdFBKcE9oVFpzMmVkWkdWQnFJQkVFUWJGMEVFWkUxcUc0Y1FlTG1FUVh1Si9XcENhL2gyeUdTeUlxZ0txSmlJamtaZVBBQXFGd1ovOGZlZlljM1diVi9BUDltSngxMFFnc0ZXc3FRS1ZOUUJKUlJsb0kvbHNLcm9pSytpQU1WQlJFUUJWNEZaUWlJS01wd001U2xDQ2hEUkVCV1pROHB0SVcyMEVGTFoyYVQ1L2ZIUXlPbDZYalNwRTNiNytlNmN0RW16MzF5UjBQcG5YUE9mZURyVzluWlVFMlFrd1BFeGZFOVY0S29xUEwzckFnSkNjRzMzMzdyc3ZFQXdOdmJHNXMzYjNiSldFU2VSQ1lyZW9RSUMySWlxaFpzaGl5a0x4a0FXKzROU1hFeXBScUI0emREV2FlSm16SWo4Z0JXcXpoYkZ4SEJ3b1FxVms2TytFRk15NVpjUGwwTXM5bU1IVHQyNE9HSEg0YjhqaFViVVZGUkdESmtDRjU0b2ZDSHZTZE9uSUFnQ0dqZnZuMnA0MGRGUmVHLy8vMHZSb3dZQVVFUVlMRllJSmZMb1ZRcXNYSGpSbno2NmFmWXVYT25TMThUa2FkeVZCQnp5VFFSVlF1NU8rWktMb1lCd0x2WEJCYkRWUDJscElqTFZsa01VMFh6OVJYZmV5a3BRTDE2bFoyTjg0eEdzYmpYNndHTEJjalBGejlvS3ZnelBCd0lDbkpxNk5PblQyUHAwcVU0ZWZJa3BrNmRDa1VwSHh5Y1BuMGEwNmRQaDFhcnhaZGZmZ2tmSDU4U3IrL2F0U3ZDd3NLUW41K1BtVE5uNHRDaFEramN1VFBlZSs4OTFLdFhEMTI3ZG5VcWI2THFnZ1V4RVZWNTV2aWpNUHk5UVhLY3FsNHJlTi8vckJzeUl2SXdtWm5pTCt4RWxTRTRXTnk3WHBVS1lrRVEvOTVrWkFDNXVXTGhDd0FxRmFCV2k3UGRHbzM0cDFJSmxGS1VscVJqeDQ1NDhjVVhzWFRwVWdpQ2dHblRwaFZiRkI4L2ZoenZ2UE1PZERvZDVzNmRXMm94REFBelo4NkVYcS9IOU9uVGNlclVLVHoyMkdOWXYzNDlGaTVjaUFrVEp0ajNIeFBWVkN5SWlhaEtFNndXNVB6OGp2UkF1UUsxaHN3QjVGekNSeldBeVNRMjBDS3FERHFkK0I2c0NtdzJJRDFkbk5FMm1RQ3RGZ2dJRUF0ZUh4K3hHSGFEUng1NUJOZXVYY1BHalJ1eGZmdDJQUHp3dzBXdVNVeE14TFJwMHhBVUZJUTVjK2FnZnYzNlpSbzdKaVlHNzcvL1B0TFQwekY3OW14MDdOZ1JqUm8xd3J4NTh4QVRFNE5Ka3lZaE1qTFMxUytKcU1wZ1FVeEVWWnIrd0Nya3AxNlNIT2ZkWXh5VW9jM2RrQkdSQjdMWjJFMmFLbzljWGpXTzl5cG9BbWF4aU11OEd6YXMwQTdaNDhhTlE4dVdMZkhBQXc4NGZMeCsvZnFZUEhreTJyWnRpNENBZ0ZMSE14cU4rUGJiYjdGaHd3YUVob1ppeVpJbGFOQ2dBVEl5TXZEQUF3OGdLQ2dJNzcvL1BzYVBINDkrL2ZyaFAvLzVEMEpEUTEzOXNvZzhIcHRxRVZHVlpiMlpnUFFsQXlIa1M1dDVVTlp1ak1BWHRrQ21kTThuL1VRZUp6b2E2TWhqeGFnU2VmSjdVQkNBYTllQTVHVEF5MHRzUGxjQkt5cGMxUkVhQUg3NTVSZW9iODFlbTB3bWJOdTJEV3ZXckVGbVppWUdEUnFFNTU1N0RscXRGdkh4OFhqdXVlZnd3UWNmb0VPSERzakt5c0lubjN5QzMzLy9IWEs1SFBmZGR4LzY5KytQVHAwNlFhbmt2QmxWUDJ5cVJVVFZoeUFnWit0TXljVXdaRExVR3ZJK2kyRWlJaEtMNGN1WGdhd3NJQ1FFQ0FzRGl2Nis3QlpUcDA2MWY3MXIxeTRjT1hMRWZ0L2x5NWV4YnQwNkRCa3lCQzFhdENoMUxKVktCYjFlajdWcjEyTGJ0bTNJeXNwQ3k1WXRNV3ZXTERSdlh2eHFLRDgvUDB5ZE9oV0RCZzNDeXBVcmNlREFBUnc0Y0FBTkdqVEE1NTkvenFLWWFnUyt5NG1vU2pLZCt3Mm1pL3NreDNuZE94cXFCcVVmVTBGRVJEVkFmTHhZREVkR2ludUZLMURQbmozdFg1OC9mNzdRZmQyN2Q4ZWVQWHR3L3Z4NWpCOC9IbmRPYXQyOGVSTXJWNjVFbno1OTBLNWRPd0NBVHFmRDRjT0hFUklTZ2w2OWVxRlJvMGFJaTR0RFhGeWNQUzQ5UFIwQWNQVG9VYVNrcEJRYXMxKy9maGd6Wmd3MmJ0eUkzcjE3c3hpbUdvUHZkQ0txY2dSVEhySi9tUzA1VHVFZkJwOCtyN2toSXlJaXFuSVNFOFV1MGcwYlZuZ3hYQnFsVW9ubm5uc083Ny8vUHRhdVhZdFJvMFlCRUpkRGI5eTRFV3ZYcm9WZXI0ZkZZckVYeERLWkRQUG56NGV2cnk5bXpacUZUWnMyRlR2K2p6Lys2UEQrblR0MzR1Njc3M2I5Q3lMeVlDeUlpYWpLeWQyOUNMYWNWTWx4dGY3dlBjalVYbTdJaUlpSXFwVGNYTEdUZEdnb1VMdDJaV2ZqVU0rZVBmSEhIMzlnOWVyVnFGT25EZ3dHQTc3NzdqdmN1SEVEN2RxMXcralJvOUdtVFp0Q01iNjN6aHFmTVdNR0FDQS9QeDh4TVRIMlpkZDM3aUVHZ0V1WExxRkpreVlWK01xSVBBdGJUaEpSbFdLNWRoYjZROTlJanRPMUh3SjE0NjV1eUlpSWlLb1VRUkRQUmRacVBmNXM1RGZmZkJPTkdqWEMzTGx6c1hqeFlrUkdSbUx4NHNXWU4yOWVrV0w0VGphYkRSOSsrQ0ZlZWVVVm5EdDN6dUUxaHc0ZHd2ang0L0haWjUvQmFyVzY0eVVRZVR3V3hFUlVkUWcyNUd5ZENRalNqdStRYVd2QnA5OWtOeVZGUkVSVlNrb0tZRFFDNGVFVjFrRExHV2F6R2FkUG44YjgrZlBSc21WTCsvMUJRVUZsaXAwMWF4YjI3dDJMMTE1N3JWRDg3ZTY5OTE0ODg4d3oyTEJoQXlaUG5veXNyQ3lYNVU5VVZiQWdKcUlxdzNqcVoxZ1NUa2lPOCszN091VGVwZjhDUVVSRTFad2dBS21wZ0w4LzRPTlQyZGs0ZE9IQ0JYejg4Y2Q0N0xISHNIanhZdmo2K21MKy9Qa1lPblFvamg0OWlxZWZmaG9mZmZRUkxsNjg2REErTFMwTkV5ZE94TEZqeC9ET08rOWd3SUFCOXNjY25iYjZuLy84QjVNbVRjS1pNMmZ3eWl1djRQcjE2MjU3YlVTZWlIdUlpYWhLRU14NjVQdzZUM0tjS3F3TmRCMGZkVU5HUkVSVTVXUmtBQllMVUtkT1pXZFNTSEp5TWdEZzZhZWZSbEpTRWdDZ2VmUG02TmV2SHdEeFdLWHg0OGVqVjY5ZVdMRmlCYlp0MjRadDI3YWhYcjE2YU51MkxVYVBIbzNnNEdBY09uUUlIMzc0SWJSYUxSWXVYSWhtelpyaDZ0V3JVQ3FWVUNnVTJMdDNMd0JBbzlFVWV2NitmZnRDcTlWaXpwdzVtREJoQXBZdVhZcVFrSkNLK3c5QVZJbFlFQk5SbFpDM2I3bjBSbG95R1h3SHpRVGtDdmNrUlVSRVZVdHFLcURUQWJlYVQza0NxOVdLSzFldUFBQ01SaU5Hamh5SmZ2MzZvWDc5K2tXdXZldXV1ekJ2M2p4Y3VuUUp2L3p5Q3c0ZVBJaGp4NDVod29RSkFJREF3RUMwYTljT3I3enlDdno4L0FBQVM1Y3V4ZkhqeCsxajFLdFhEODJhTlNzeWRvOGVQYURSYUJBVEU4TmltR29VbWVCbzdRUVJrUWV4M2t4RStwTCtFUExOa3VLOE9qOE8zMEh2dUNrcm9pb2tPaHJvMkxHeXM2Q2F6QlBlZ3lZVGNPWU1VTDgrNEdFRjM4bVRKNUdkblkzNzc3OGZjbm5aZHpRS2dvQ2JOMjhpTURDdzJHdk9uVHRuWHdhdDArblFybDA3ZUhueHhBV3FtV1IzSHVvTnpoQVRVUldRczJPdTVHSlk3aDBFN3o2dnVpa2pJaUtxY2pJenhUODk3TXhoQUdqYnRxMVRjVEtack1SaUdBQmF0bXhaYkZNdEltSlRMU0x5Y09iWVF6Q2QrMDF5bkcvL055SFgrYmtoSXlJaXFwSXlNd0Z2YjBDdHJ1eE1pTWlEc0NBbUlzOWxzeUpuMi84a2g2bkNPMEhiOWhFM0pFUkVSRldTelFiazVYblUzbUVpOGd3c2lJbklZeG1PclVOK2l1TmpKWW9sVjZEV29IYzkrbXhKSWlLcVlIbDU0cEZMSG5yVUVoRlZIaGJFUk9TUmJJWXM1TzVlSkRuT3E4c1RVSVlVN1o1SlJFUTFXRTZPK0NjTFlpSzZBd3RpSXZKSWVYcy9nVTJmS1NsR3J2T0RkOCtYM0pRUkVSRlZXVGs1NG5GTENoN0RSMFNGc1NBbUlvOWp2WmtJL2VGdkpjZDU5MzZGamJTSWlLZ3c3aDhtb2hLd0lDWWlqNU83NnlQQW1pOHBSbGs3RWw2ZFJyb3BJeUtTWXN1V0xkaXlaUXRzTnB0Ym4rZjQ4ZU13bVV3dUcyLzU4dVdZTjI4ZUxseTRVT1N4RlN0V1lNV0tGY2pLeW5MWjh3SEE0c1dMc1hMbFNvZTVmUHV0OUE4R3lRSHVIeWFpRXZBY1lpTHlLSlpyWjJFODliUGtPSi8rVXdFRmY2UVJlWUtsUzVjQ0FBWU1HQUMxbTQ2NGVldXR0M0RzMkRHTUhEa1N6ejc3YkxuSE01bE0yTFp0Ry9SNlBicDE2MWJrOFhYcjFnRUErdlhyQno4LzE2MUUyYnAxSzRLRGc0dThoaDkvL0JFQkFRRjQ0b2tuSE1ZSmdnQlpNYzBEVjZ4WTRaTGMvUDM5TVh6NGNKZU1WYWtLOWc5emhwaUlIT0J2ajBUa1VYSi9teWM1UnQyMEJ6VE5lcmdoR3lMeVZOMjZkY094WThmdzQ0OC9vbi8vL2dnTEN5dlhlQWNQSG9SZXIwZGdZQ0E2ZCs3c29peGR5MlF5NGUrLy84YisvZnR4K1BCaGZQREJCMmpjdUhHUjZ3cUs5L0pxMEtCQjlTbUl2YndBSlgvdEphS2krSk9CaUR5RytkSittQzhmbEJZa1Y4QzMveFQzSkVUa3FRUkIyczBGenA4L2p3a1RKa2lLZWVpaGg4cDg3WTRkTzZDUTBQQm93SUFCMkx4NU0rTGo0L0hwcDUvaWYvK1RmbWI1N2JadjN3NEFpSXFLa3BSSGdaaVlHSnc2ZFFwRGh3NHROSE83ZmZ0MkxGeTQwT204cmwrL2pxTkhqK0xJa1NNNGNlS0VmWW00djc4L1ltTmpIUmJFZ0ZqTXJscTF5dW5uallxS2NqcldveFRzSDY1VHA3SXpJU0lQeFlLWWlEeURZRU9PRTdQRFh2ZU1oTEpPRXpja1JPUkdOaHRnc1lpMy9IekFhaTE2czlrYzMyKzFWa3JLR28wR0RSbzBLTk8xQ1FrSkFJRDY5ZXNYdTZ6M1RtVzlyb0JjTHNlenp6Nkw1Y3VYNDhFSEg1UVVlNmVZbUJnY1AzNGNDb1VDZ3djUGxoeC80OFlOdlAzMjIwaFBUMGRjWEJ6ZWVPTU4rMlBoNGVFbGp2blRUejhWKzlqTm16Y3hldlJvQUlCV3EwWHIxcTNSb1VNSGRPellFZlhxMVlOT3B5czJOanM3RzJ2WHJwWDhXcXFkM0Z6eFE2RmF0U283RXlMeVVDeUlpY2dqR0UvOWpQenI1eVhGeUxTMTROMUwyb3dWa1Z0WnJZRFovRyt4Vzl6TnpjMm0zQ0V5TXRJKzQzang0a1ZZTEJhMGF0WEs0YlVGczR2TGx5OTN1SWM0SlNVRkowNmNRTDkrL1FyZDc4d3NOQUI4OE1FSCtPQ0REOHAwN2FwVnE0b1U5Z1ZMakx0Mzc0NDZFbWNTVFNZVFpzeVlnZlQwZEtqVjZpTEZiOHVXTGRHeVpjdGk0MHNxaU5WcU5VYU5Hb1YyN2RxaGVmUG1VTjYyNUhmTm1qWFlzMmNQWG56eFJiUnIxNjVJYkZaV2xzTm1YVFZPUmdZZ2s3R2hGaEVWaXdVeEVWVTZJZCtFM0YyTEpNZjU5SHdSY3E4QU4yUkVWQUt6R1RDWi9yM2QvbjIrdE83b1ZkR05HemN3YWRJa3lPVnlMRml3QUpHUmtaTGlzN096OGRaYmJ5RWhJUUhKeWNsNDZxbW43SStwVkNvRUJ3Y1h1dDVvTkNJM054Y2FqUWErWld5S2xKV1ZCWXZGQW05djd5S3pxSGN1aDA1TVRNU2ZmLzRKQUhqa2tVY2t2UlpCRVBEaGh4OGlKaVlHQURCeDRrUTBhOWFzeEJpTHhZTDQrSGhjdW5RSmx5OWZMdkZhblU1WGJGT3RxMWV2SWo0K0hrYWowZUhqWERJTjhlOWpSZ1lRRkFUSWViQUtFVG5HZ3BpSUtwM2g4UGV3WmlaSmlsSDRoMEhYeGZFdmlrVGxaclVDQm9ONE14b0xGOEF1MnBOYlZRVUhCNk5Qbno3NDZhZWZNR1hLRkN4ZXZCaDE2OVl0VTZ6SlpNTGJiNytOaElRRXFOVnEzSDMzM1lVZWI5S2tDZGFzV1ZQb3ZxTkhqMkxxMUttNDY2NjdzR0RCZ2pJOXo5TlBQNDJrcENSTW5qd1pYYnQyTGZIYTVjdVgyNCtIQ2d3TUxOUDRBR0N6MmJCbzBTTHMyN2NQQVBEc3M4K2lkKy9laGE3Sno4L0huMy8raWF0WHIrTEtsU3U0ZXZVcUVoTVRZUzNEc25kZlgxOWtaMmNqUGo0ZUVSRVJoUjdMemMzRmlSTW5JSlBKMEtKRkM0ZnhtWm1aTHVzMlhXVWxKSWgvWDBOQ0tqc1RJdkpnTElpSnFGSUp4bXprL2JGTWNweFBuMWNoVTZqY2tCSFZLSUlnRnJ3RnhXL0J6V3l1N013ODJnc3Z2SUQ0K0hpY09uVUtVNmRPeFpJbFMwcWR2VFdaVEpnMmJSck9uVHNIbFVxRm1UTm5vbjM3OXFVK1Y1czJiYUJVS25IKy9IbVlUQ1pvTkpvU3I4L0l5RUJTVWhKa01sbVJndnRPMGRIUk9IVG9VS2s1M01saXNlRDk5OS9IL3YzN0FRQ2pSbzNDeUpGRnowRlhLQlJZc21RSmNuTno3ZmNGQmdhaVJZc1c5cVhVcjczMm1zUG5hTisrUGZidDI0Zng0OGVqVHAwNjlwbHRRUkNRbHBZR2s4bUV0bTNiRm5zRVZFNU9qc3U2VFZjNWdnQWtKWW16dy9YcUFWcHRaV2RFUkI2TUJURVJWYXE4ZzEvQ1pzaVNGS01NdlF2YXV3ZTVLU09xdG13MlFLOFhPODRhRE9MWFJtT05uL0YxaGtLaHdQVHAwL0g4ODg4ak1URVJNMmJNd1B6NTg0dnR6bXd5bVRCOStuU2NQSGtTYXJVYTc3enpEanAxNmxTbTU5SnF0YmpycnJ0dzl1eFpuRDE3RmgwNmRDangrbE9uVGdFQUdqZHVESjhTOW8zbTUrZmowMDgvTFZNT3Q5UHI5Wmc2ZFNwT25EZ0JRQ3lHeDR3WjQvQmFtVXlHL3YzN3cyS3hvR1hMbG1qVnFoVkN5amhiK2RKTEx3RUFqaDgvam12WHJoVjZUS1BSb0VPSERwZzRjV0t4OFNVdG1kNjllemQrK2VVWHZQMzIyd2dJY0x6dHhDMUxwdVBqeFZVVzdpS1RpWC9QQzdZdkJBVUJaVnk5UUVRMUZ3dGlJcW8wTm4wbTlBZFhTNDd6NmZNNklPTitNQ3FGeVNRV3YzbDVZcWRaZzRIRnJ3c0ZCQVJnK3ZUcG1EeDVNcnAzNzE3cVVVVktwUkphclJhelo4OTIyQVNxSk4yNmRjUFpzMmV4YTlldVVndmlnaVhNcFowbC9PV1hYK0xLbFNzSUNBakF6WnMzeTV6THJGbXprSnFhQ3BsTWh2SGp4MlBJa0NFbFhqOXUzTGdTSDkrNWM2ZkQrd01DQXZEMjIyK1hPYSt5akZuZzNMbHpPSDM2Tk5hdFc0Zm5uMy9lcVRHY2twRlJjWDhIbFVxZ21ObHpJcUxic1NBbW9rcWpQN0FTZ2lsUFVvd3F2Qk0welI1d1UwWlVaUlhNL3VibS9sc0VXeXlWblZXMTE2Wk5HNnhjdVJMMTZ0VXI4VHFOUm9QWnMyY2pJU0VCalJvMWt2dzgvZnYzeDVkZmZvbmZmLzhkLy8zdmYrSHY3Ky93dW95TURCdzhlQkF5bVF3REJ3NHNkcnl6Wjg5aS9mcjFBSUNYWDM0WnMyYk5Lbk11cWFtcDBPbDBlT09OTjlDalJ3OUpyNk80bVdTcEhNMzhIamh3QU8rKys2NmtjVFpzMklBTkd6YVU2VnFYRk1pbGZKamhFbWF6K1BjL0tRbUlqUVVpSXNTWllpS2lZckFnSnFKS1ljdkxnUDdRMTVMamZQdStJUzZMbzVwTkVNUmZlck96Z1p3YzhXdk8vcnFWTTB0b0gzcm9vVEpmMjZsVEo4eVpNOGZoWXo0K1B1alZxeGUyYjkrT0xWdTJGT3BNZmJ0ZmZ2a0ZWcXNWblR0M0xuRnA4aWVmZkFKQkVOQ2pSdzkwNzk2OXhMeE1KaE5Xci81M0pVdURCZzN3emp2dklEdzh2QXl2cXJDQzg1bmRvVjY5ZXFYT1Z0Y0lhclY0OC9NRExsNEVybHdCdkwyNWo1aUlpc1dDbUlncVJkNmZuME13R3lURmFKcjNocXBoQmN3d2tHZlM2OFhpTnp0Ym5BbXVnbWY1Vm1WM250MWJVTnpWcjE4ZnNsc2ZVcVdtcHNKa01pRTRPTGpJY1VlbHFWMjdkb21QUC9yb285aTVjeWZXcjErUFBuMzZJQ3dzck5EamFXbHArT0dISHdBQXc0WU5LM0dzVHAwNklTc3JxOWlHVmdYT25qMkwrZlBuSXpFeDBYN2ZqQmt6bkNxR2I3ZGp4NDVTbDVnN1V0S0hFbzBhTmNJTEw3eFFuclNxRjdrY2lJd0V6cHdCcmwwVHZ5WWljb0FGTVJGVk9GdE9HZ3lIdjVNV0pKUEJwMC9Kdjd4U05XTXkvVnNBNStUVWlETitQZG1keTNRTGlyUGx5NWREclZZREFOYXNXWU5WcTFhaGJkdTJtREpsU3FsamxxVnJkSUg2OWV0aitQRGhXTHQyTFQ3NjZDUE1temZQWG9nRDRxeXZ3V0JBdDI3ZFN0MW5QR2pRSUhUcDBxWFlwbHRwYVduNDhzc3ZzWFBuVGdpQ1VHaWZzVE9GYkVVYk0yYU1TMmFqM2JLUHVDS3AxVUJ3TUpDV0ptNmhVUEZrQWlJcWlnVXhFVlc0dkQrWFE4aVgxbWxVMSs3L29BeHA1cWFNeUdQazVRRlpXVUJtcHRnRWl4eVR5VXEvM1g1ZG5yUzkrczRhTkdnUTFxNWRpejE3OXVDUlJ4NHA5b3pjakl3TXJGNjlHdEhSMFZpMmJGbXhlNEx2OU1RVFQyRDM3dDA0ZWZJa1ZxOWViZCtUKy9QUFArUEFnUVBRYURRWVAzNThxZVBVcmwyNzJCbnA5ZXZYNDZ1dnZvTDUxdEZiL2Z2M3g3aHg0MXk2SExsLy8vNHVHNnNranozMm1GTngyN1p0UTA1T2pvdXpxU1FGQlhGV2x2ZzFFZEVkV0JBVFVZV3laaWZEY0dTTnBCaVpRZ1h2WGhQY2xCRlZLa0VRWjM4ek04VmJUV3FFcFZMOWUxTW9pci9KNVVYdms3cVBQanJhUGEvaERqNCtQbmp5eVNleGZQbHlMRnEwQ0V1V0xDazBBMnd5bWJCNTgyWjgvLzMzME92MUFJRHZ2LysrekV0OU5Sb05wazJiaGpmZWVBTnIxcXhCVUZBUWdvT0Q4ZkhISHdNUWp5cXFVNmRPdVY1RHZYcjFZRGFiMGFKRkM0d2JOdzZ0V3JVcWMyeGNYQnd5TWpMUXJsMjdFbWVTbzZLaUNzMXVsOVZ2di8wbTZmcXhZOGRLZmc0QU9IandZUFVwaUwyOHhMOWptWmtzaUluSUlSYkVSRlNoOHY3NERJSlZXdEdqNi9RWUZQNWhwVjlJVllQVit1OHNjSGEyK0gxMUlaUDkyOVRuOW9KWHFTeGFBRmZUNW5CRGh3N0ZuajE3RUJNVGcvLzk3MytZT1hNbWJEWWJ0bTNiaHUrKyt3NFpHUmtBZ0taTm0rS0pKNTdBZmZmZEoybjhWcTFhWWNLRUNWaTRjQ0UrK2VRVEtKVktDSUtBVWFOR3VXVG10VnUzYmxpd1lBSHV2dnR1eWJGbnpwekJraVZMRUJrWmllWExseGQ3M2V1dnYrN1UwbXVwQmZHS0ZTc2tQd2NBWkdabU9oWG5zZno5Z1JzM3hMNERjaDdaUjBTRnNTQW1vZ3BqelV5Q0lYcTlwQmlaVWczdkhpV2Y0MGxWZ00wbUZzQVpHV0lSWEpVN1Fpc1VnRVlqM3RUcWY3OHUrTDZhRnJwbEpaZkxNV1BHREx6MDBrczRkT2dRWnN5WWdmajRlS1NrcEFBQVdyZHVqVkdqUnBWNlRuQkpvcUtpc0dYTEZseStmQmtXaXdVaElTSDR6My8rNDZxWDRGUXhEQUJaV1ZrQVVPemU1SXEyYnQyNnlrN0JNL2o1aWN1bXM3UEY0cGlJNkRZc2lJbW93dVQ5OFJsZ2xkWVlTZGZwTWNockZYOThDbm13Z3VYUUdSbkF6WnRWcnl1MFdnM29kT0p4TFFWL2FqVGliQytWS0RRMEZETm56c1NVS1ZOdytQQmhBT0taeGM4Kys2eWtKY2lPbkQ1OUdvc1dMY0xWcTFmdDk2V2twR0RzMkxGNDhjVVhKYzg0dTFKQk4rclEwTkFTcjNQM0h1SzZkZXNDY0h4ZWNZRisvZm9oTURBUWE5WVUzY0l5YmRvMFhMOSszVzM1VlRoZlgzRm1PQ3VMQlRFUkZjRi8xWW1vUXRpeVUyQTh2bEZTREdlSHF5aTlIa2hQRjR2Z3FyQW5XS0VRQzk0N2IxV2dtN0NuU2s1T1JsQlFFT2JObTRkcDA2WWhPenNiOGZIeGlJK1BSOHVXTFozYVAzdisvSGw4ODgwM09IcjBLQUJ4Rm5iQ2hBbFFLQlJZdkhneFVsSlNNR1BHREVSR1J1S3h4eDVEang0OW9IVGhoeGN5bVF5Q0lNQlN3bnM2TmpZV0FOQ3dZY01TeDNMM0h1TDMzbnZQL25WS1NncldyMThQblU1WDRwN2lEejc0QUNFaEllamR1M2VoK0dwQkxoZUw0dXpzeXM2RWlEd1FDMklpcWhCNUIxWkszenQ4ejBqSWZjdlhJSWNxaU5rc0ZzRVpHWURSV05uWkZFK2hFSnZzK1BnQTN0Ny9OdHloY2pPYnpUaHc0QUMyYjkrT0V5ZE80SzIzM2tMUG5qMnhkT2xTekprekIrZlBuOGVpUll2dzQ0OC9ZdGl3WVlpS2lpcjF5Q1d6Mll3Ly8vd1RXN2R1eFprelp3Q0loV2xVVkJUR2poMkxnSUFBQU9JeTdCVXJWbURYcmwySWpZM0ZuRGx6c0d6Wk12VHMyUk45K3ZUQlhYZmRWZTdYVjZkT0hhU2twR0RidG0wWVAzNThrVDNBdTNmdlJseGNIQUNnWmN1V0pZN2x6QjVpUVJBazdTRStjK1lNTm0zYWhQMzc5OE5tc3lFd01CQ0RCZzFDU0VqUkZUYzNidHpBeVpNbmtaYVdodSsrK3c1Tm16WkZWRlFVZXZYcUJUOC9QMGw1ZXF4YXRjUVpZcU5SWE8xQlJIUUxDMklpY2p0YlhnWU1SOWRLaXBFcE5mRHUvbDgzWlVRdUlRamlMNWczYm9oL2VpS2RUaXg4dmIzRklwaS9DTHZFN2JPa1o4K2V4ZDY5ZS9ISEgzOGd6OEh4VG5YcjFzVkhIMzJFOWV2WFk4MmFOVWhNVE1UaXhZdngrZWVmbzB1WEx1aldyUnZhdEdtRHdNQkFBSUROWnNPcFU2ZXdiOTgrN04yNzE5N3RXQ2FUb1d2WHJoZzllalFpSXlNTFBVZGdZQ0FtVDU2TTRjT0hZL1hxMVRoOCtEQ3lzckt3ZWZObWJONjhHYlZyMTBhWExsM1FwVXNYZE9qUXdYNXVzaFFQUHZnZzFxMWJoeTFidHVDWFgzNkJsNWVYL1RHVHlRU1RTVHhLcmttVEptamR1clhrOFF2azVlVWhOemNYT3AwT2FyVWFDb1VDTnBzTnYvLyt1LzIxbGhTN2UvZHViTjI2MVY2Y1IwUkVZTml3WWVqZHV6ZFV0ejc4aVkyTmhjMW1zMzhmSEJ5TTc3NzdEc2VPSGNPT0hUdncxMTkvWWRteVpmajg4OC9SdVhObjlPM2JGL2ZkZHgva1Zia2hsWjhma0pBZ3poTHo1d0FSM1lZRk1SRzVuZjZ2THlGWXBNMGFjbmJZZzVuTlloRjg0NFpuTFltV3k4V2kxOWYzM3lLNEt2OEM3OEVLaWpNQW1EeDVzdjNyb0tBZys2eHM0OGFON2ZjckZBcU1HalVLQXdZTXdQZmZmNDlmZi8wVmVyMGVlL2Z1eGQ2OWV3RUFiZHUyeGZqeDQvSG1tMi9hbTFNQjRsRkx2WHIxd3JCaHd4QWVIbDVpWHBHUmtaZzllellTRWhLd2NlTkc3Tnk1RXlhVENXbHBhZGk2ZFN0T256Nk54WXNYTzFVUWp4NDlHbks1SEwvLy9qdFNVMU9SZmR2eVc1bE1oc0RBUUhUczJCRmp4NDUxYWpsMGdkallXRXljT0xIWXg3dDA2ZUx3L3N6TVREejk5TlBJeTh1RFRDWkQ1ODZkTVdUSUVIVHExQWxIamh6QmlCRWo0T1hsQmJsY2p2VDBkQUFvOU1HQ1RDYkRQZmZjZzN2dXVRZloyZG5ZdG0wYmZ2NzVaeHc4ZUJBSkNRbm8ycldyMDYvSkl4UTB2c3ZLQXNwNU5CY1JWUzhzaUluSXJRUmpOdlNIdnBVVXc5bGhEeVFJNHN4S1dwcm56QWJMWkdMUlc2dld2MFZ3RGUvd1hGR010eTJMVnlxVjZOcTFLL3IzNzQ5T25UcVZXQXo2Ky92amhSZGV3RFBQUElQZHUzZGp6NTQ5T0h2MkxBUkJ3Rk5QUFlYR2pSdmozbnZ2eGErLy9vcnc4SEFNR0RBQWZmdjJoYSt2cjZUOEdqUm9nRmRlZVFYUFBmY2M5dTdkaTk5Kyt3M3g4ZkdZTldzV3ZMMjlpMXhmVUJpcVNsZytyMWFyTVdiTUdJd1pNMFpTTGxJMWFkSUVJU0VoTUpsTXNGZ3NzRnF0RUFRQi92Nys2Tnk1TTU1OTlsbUhjZjcrL25qc3NjZVFrWkdCLy91Ly8wTlkyTDlIMVRWdjNoeDZ2ZDQrZzYvVmF1MGZRRGhTcTFZdGpCdzVFbzgrK2lnT0hEZ0FMeSt2Y2hYNUhpTWdBRWhPRmovSTQxWUpJcnBGSmdoVitld0xJdkowZVg5OGl0eGRIMG1LOGVyNk5Id0hUSFZUUmlSSmZyNVlCTis0SWM0TVZ6WXZyMzhMWUI4ZnpnQ1hWWFEwMExHank0WVRCQUZUcDA1RisvYnQwYTlmdjNMdE04M056VVZjWEJ6YXRHa0RRRngrZk9YS0ZUUnIxc3hWNlFJQURBWURkRHFkUzhlVUtpMHREUUJRdTNidFNubCtRUkFnQ0VMbExIMTI4WHZRS1NZVGNPWU1FQllHbE5JSm5JaXFKNW1EVC9kWUVCT1Iyd2htQTI0c2VBQTJmV2FaWTJSS0RZSmYzd081VCtYOHdraTNHSTFBU29yWUtLc3kvNWxRS3NXOWYzNStZaUhNenMvTzhZUmloR28yVDNrUHhzUUFCZ1BRdWpVL1VDT3FnUnpJRmdzTUFBQWdBRWxFUVZRVnhGd3lUVVJ1WXppMlZsSXhETnphTzh4aXVQTGs1b3FGY0thMC8yOHVwZEdJWjRYNiszTVpOQkc1VnQyNndELy9pS3RldUplWWlNQ0NtSWpjUk1nM0kyLy9TbWxCQ2lXODduZnYvanh5UUJERUFqZ2xCWERRSmJoQytQaUlzOEQrL3V3QVMwVHVVL0N6NXZwMWNVOHg5eElUMVhnc2lJbklMWXpITjhLV2t5b3BSdGYyRVNqODZyb3BJeXJDWmhOblNWSlR4YjExRmMzWEZ3Z01GSXRnSmY4NUlxSUswcUFCY1A0OEVCOFBORzFhMmRrUVVTWGpieUJFNUhvMnEvVFpZWmtNWHV3c1hURnNOckVJVGtrUm0yWlZKQzh2c1FnT0NBQ2NPUHFHaUtqY05CcWdZVU1nTGc2NGRnMm9WNit5TXlLaVNzUnVBa1RrY3FaL2ZvYzE0NHFrR0UzTHZsQUdOM0pUUmdSQUxJUlRVb0RUcDRHa3BJb3JoalVhY2Q5ZXExWkFpeFpBU0FpTFlTS3FYSUdCNHMraTY5ZkZuNGRVUkVaR0JsSlQvMTNwWlRLWnNHSERCcHcrZmJvU3MvclhxNisraW0zYnRoWDcyS1pObTV3ZWU5ZXVYVmkrZkxuVDhWUzFjSWFZaUZ3dTc0REUyV0VBM2ozR3VTRVRBdkR2MHVpQzh6Y3JnbElwL3NJWkdDZzJ4aUlpOGpUMTY0dE4rNUtUeFE4STY5ZG5KL3ZiTEYyNkZFZVBIc1UzMzN3RGYzOS9BTUNhTldzUUhoNk9CUXNXbEJpYm41K1BuSndjNU9mbncycTF3bUt4d0dLeHdHdzJ3Mkt4d0dnMHdtUXl3V0F3d0dBd1FLL1hJemMzRjdtNXVjakp5WUZjTHNlMGFkTktmSTZ6WjgraWJkdTJ4VDVXbnFQYlltTmo4ZU9QUDZKOSsvYm8zTG16MCtOUTFjQ0NtSWhjeXBKNEVwWXIwWkppMUkzdmg2cGVhemRsVklOVlJpSHM2d3NFQjR0TG90a2Rtb2c4WFZpWStBRmVVaEtRbFNYdUx3NElxTkFVb3FLaWluM3MzWGZmeGYzMzMyLy9QaUVoQVJzMmJFQjBkRFJ1M0xnQnJWYUwxcTFiWS9UbzBXanFZRC8weFlzWDhjMDMzK0RzMmJNd204MW8yTEFoaGd3WlV1SnpBc0MrZmZ2dzU1OS9ZdkRnd2ZaaVdLUFJZTVNJRVZpeFlnWDI3OStQYnQyNkZSc2ZFeE9EQ1JNbWxQYlNpOURwZFBEMjlvYXZyeStzVmlzVUNnVXNGZ3YrK2VjZmg5ZW5wYVhoekprekRoOUxUMDkzK0ZqcjF1THZHNy84OGd1S08zM1czOThmTXBrTXk1WXRLelJMZnFkbXpacTUvTXgwcW5nOGg1aUlYQ3ByM1Nzd250a3VLU2JnbWEraGpyelhUUm5WUUlJZ0ZzTFhyMWRNSWF4VUFrRkJZaUhNRHRHZXlWUE9nS1dheTlQZmcwWWpjT1dLZVBTY3QvZS9IK3hWd0l4eFZGUVVsRW9sQmc0Y1dPU3hoeDU2Q0pHUmtRQ0FTNWN1NGVXWFg0WkNvVUQ3OXUwUkZCU0UrUGg0bkQxN0ZpcVZDZ3NYTGtUejVzM3RzZEhSMFpnK2ZUcGtNaG51dmZkZXFGUXEvUFhYWHpBWURIanFxYWZ3eEJOUE9Nd25OVFVWNDhhTmc3ZTNOejcvL0hONGVYblpIek9ielJnN2Rpd01CZ00rLy94ekJCVHo0WUhCWU1ER2pSdWhVcW1nVXFtZ1ZxdWhWcXVoMFdpZ1ZxdXhZY01HbkRoeEFpdFhyb1JPcDRPWGx4ZTh2THpnNEloWXBLU2tGSnVyTTNidTNBa0E2TmV2SDJ3Mlc3bkdldkxKSnpGNjlHaFhwRVVWaE9jUUU1RmJXVzhtd25qMlYwa3hxdnAzUTkyb2k1c3lxb0d5c29ERVJQR1hPM2ZqYkRBUlZSZGFMWERYWFVCR2h0aDA4TW9WSUNIaDMvUFF2YnpFbTl3OTdYZVVTaVZlZnZubEVxL0p6czdHQXc4OGdQSGp4OFBQejg5Ky83ZmZmb3V2dnZvS3ExYXR3b2NmZmdoQTNPLzc0WWNmUWlhVFlkR2lSZlpaeklTRUJMejQ0b3Y0OXR0djBhZFBINFNHaGhaNkRwUEpoSGZmZlJkNnZSNnpaODh1VkF3RGdGcXR4cVJKay9ENjY2OWp4b3dabUQ5L1BqUWFUWkZjZFRvZEhuLzg4V0pmeTk2OWV3RUFEUnMyTFBFMUEwQlFVQkJXclZwVjVQNHhZOGJnNFljZnh0Q2hReDArRmhVVmhWR2pScFU0OW9NUFBvaUpFeWM2Zkd6aHdvVm8wNlpOaWJQcEtoN2JWUzJ3SUNZaWw5SC85U1VnU1B1MDFidkg4eXltWEVHdkZ3dmhuQnozUG85Y0xoYkJ0V3R6TnBpSXFwK0MzZ2RHbzdqU0pqTlRMSklMYUxYaTJjVUtSZUZiVUpEWVFOQ05XclZxaFE0ZE9oUzVmL2p3NGZqNjY2OXgvdng1KzMxNzkrNUZSa1lHQmc4ZVhHaEpiNE1HRFRCbzBDQ3NYNzhldTNidEtqVHptcCtmajFtelppRW1KZ2JqeG8yekx5MitVNXMyYlRCMjdGaDg4Y1VYZU91dHR6Qjc5bXg0dTdGWGhGS3BSSU1HRFlyYzM3UnBVMFJHUmpwOERBQjhmSHlLZmF5QVFxR0FUcWR6K05qZXZYdWgwK2t3ZVBCZzZVbFRsY0tDbUloY3dtYklnaUg2QjBreHl0cU5vV25leTAwWjFSQVdpN2ozTFQzZHZjK2pVZ0YxNm9pRk1Kdk9FRkYxcDlXS1RiYnExd2VzVmlBdlQvemdVYThYRzNDWnplTDlCVGVOeHUwRnNhT1oySUw3RlFwRm9mMndSNDRjQVlCQys0OExkT25TQmV2WHI4ZkpreWZ0QmJIWmJNYnMyYk54NU1nUlBQend3eGcrZkhpSnVUejY2S1BJeU1qQWhnMGI4T0tMTDJMNjlPbG8wcVJKb1d0SzZ0SWNFeE5UNmpValJveEFZR0NndzhmMjc5OFBIeDhmZE8zYXRkRDlQL3p3QTVvMGFXSmZGazFVRml5SWljZ2xERWZYUWpBYkpNVjQzVDhHa1BIME42ZlliR0t6ckpRVThXdDM4ZklTanliaHNtZ2lxcWtVQ3FCV0xmSG1Kdm41K2ZqNDQ0K2hWcXRScDA0ZDNIdnZ2YWhidDI2Wll1UGk0cENmbjE5by8zQmNYQndBb0ZHam9zY1pob2VIQXdDU2JoMDNsWkdSZ1prelorTGN1WFBvM2J0M21adGhQZi84OC9EMjlzYlhYMytObDE1NkNjT0dEY09vVWFQZzQrTURBUGp4eHg5TEhhT2thL3IxNitld0lEYWJ6VmkrZkRteXM3T0xmRWp3K2VlZlkvRGd3V2pmdnIzOVBrRVFzSFRwVW5UcDBrVnl4K2p0MjdkaiszYkhmVkZxMWFxRkRSczJTQnFQUEJNTFlpSXFOOEZxZ2Y3UTE1Smk1TjZCME40OXlFMFpWWFBwNmVLc3NEc2Jadm41aVlXd3I2Lzdub09JaUFDSUJmRlBQLzFrLy82enp6N0RrMDgrV2FabVV1dldyUU1nTnVBcWtKNmVEcGxNWnU4UWZUcy9Qei9JWkRMazNOcGlzMkRCQXB3N2R3NkRCdy9HU3krOTVMQ3hWWEdlZlBKSk5HblNCUFBuejhjUFAveUFaczJhNFlFSEhnQ0FFbWRwNTg2ZGk5MjdkenMxazd0NjlXb2tKeWRqOU9qUjl1SzdPQ2FUQ1hQbXpNR0JBd2VRbFpVbHVTQnUxYW9WK3ZUcDQvQXh0Vm90YVN6eVhDeUlpYWpjVEtkL2dTMG5UVktNcnZQamtLbTRCMVVTZ3dHNGVsWHNndW9PTXBtNGR5NDBsUHVEaVlncXlMcDE2K0RyNnd1NVhJNzA5SFQ4L3Z2ditQcnJyL0hWVjE4aExDd01QWHYyTERaMjkrN2QyTE5uRDlxMWE0ZmV2WHZiN3pjYWpWQ3IxY1VXdDJxMUdtYXpHUUR3eGh0djROQ2hRL0QyOWtiZnZuMGw1ZDY3ZDI5TW1USUZxMWF0d3NtVEo5R2pSdzlKOFZLZE9ISENQaXRiMnJMdXBLUWt6Sm8xQzdHeHNSZ3laQWpHang4ditma2FObXlJaHg5KzJLbGNxZXBnUVV4RTVTTUkwUC8xbGFRUW1WSU5yODRsZDM2azI5aHN3TFZyWXVkVGQ1eVVWMUFJMTYzcjlqMXdWRW5rY3ZGOTVLWU91VVFsNG51dlJMY3ZDNjVUcHc0ZWUrd3gxS3BWQ3dzWExzU21UWnVLTFloUG5UcUZCUXNXSURRMEZOT21UU3RVL0NvVUNsaXQxbUtmMDJLeFFIdnJnOCtBZ0FBTUdEQUFpWW1KK085Ly8ydS9adi8rL1RoLy9qekdqaDNyc0xCZXRXcVZmUXcvUHorM0Y4UFhyMS9ILy83M1AvdGU2ZUthWVFIaVV1ZlBQdnNNTnBzTlU2Wk1LZlJoUVFGQkVDVE5obFAxeFlLWWlNckZrbmdDbG10bkpjVm83eDRNdVUrd216S3Faakl6eGFNL2JuMlM3MUlzaEdzT2pVWmNZZURHVHJCRXhUSVkrRE5Hb2w2OWV1R2pqejZ5N3dXKzA0VUxGL0QyMjIvRDE5Y1hjK2ZPTGJJMDJ0ZlhGeGtaR2REcjlVV09Uc3JOellYTlppc1NVNzkrZll3WU1jTCsvZm56NStIbjU0ZEhIMzNVWVE1ZmZQR0Z3MlhEcWFtcDJMUnBVNG12cnl4TnRRcU1HemNPTjIvZXhMUnAwNUNkblkySWlBakV4OGNYZS8ydnYvNktuMzc2Q2MyYk44ZVVLVk1RRmhaVzVCcUx4UUpCRU96L2JaWXRXK1l3NStMMkVBOFpNZ1F2dlBCQ3FibFQxY0NDbUlqS1JYL29HOGt4WGwyZmRuMGkxWTNKSkJiQ1dWbXVINXVGY00zajd5OGVJY09DbUNyRGpSdmllNURLVEsxV1F5NlhGK29jWFNBbUpnWnZ2ZlVXdEZvdFB2endRNGNGWDRNR0RaQ1JrWUdyVjY4V2FyWUZBRmV1WEFIZ3VPSFc3ZUxpNG9vOXRzaHNOa01RQlBzTThlM1MwOVBMMUZBTEtGdmpyWkVqUitMMTExOUhRa0lDSmt5WWdKU1VsQ0lGY1VaR0J0YXNXUU1Ba01sa0dEZHVISVlPSFFwNU1Tc1RzbTc5MnhvUUVGRG8vbGRlZWFYVWZCWXZYbHpxTlZTMXNDQW1JcWZaY3RKZ1BPTzQrMkp4MUUyNlFSblNyUFFMYXlwQkVMdEhKeWU3cDN0MFVCQUw0Wm9vSkFRNGQwNDhwNXFOMHFnaTVlUUEyZGxBeTVhVm5VbVZjdTdjT1ZpdFZqUnUzTGpRL1hGeGNaZ3laUXJVYWpYbXo1OWZiTUhhcmwwN25EeDVFbi85OVZlUmd2anc0Y01BeE9PWGlwT1Nrb0xFeEVSMDY5Yk40ZU5Hb3hHQTQyWExMVnEwS0xWWmxwU21XaWFUQ1VhakVhKzk5aG9HRGh5SUZTdFcyQjlMVGs3R3hvMGJzVzNiTnBoTUpnQkEzNzU5SGU0dlBuSGlCQUlDQWhBZUhvN2s1R1FBS05MSnV5ejdoVmtRVnovYzBFRkVUdE1mWFF2WWl0K2o1SWozL2MrNEtadHF3R0FBTGx3UTl3dTd1aGoyOHhOL0lZMklZREZjRXlrVVFIZzRFQmNuRmloRUZTRW5SM3pQUlVUdy9QSmluRDE3RnBtWm1ZWHV5OGpJd0pJbFN3QUFBd2NPdE45LzllcFZUSjQ4R1dxMUdnc1dMQ2kyR0FiRW9sQ2xVbUh6NXMxSVNFaXczNStRa0lBdFc3WWdNREN3eEdaZFc3WnNBUUIwNzk3ZDRlTjVlWGtBVUdRNXRqdG9OQm9zVzdhczBIOExBTmk0Y1NPZWV1b3BiTnEwQ2UzYnQ4ZW5uMzVhNGpnN2R1ekEyTEZqa1p1YmkwdVhMZ0VvZlphY2FnYk9FQk9SVXdTckJZYWpheVhGS09zMGdicXg0MCtiYTdTQ1dlSHIxMTNmTkV1bkErclhkK3Y1bVZSRjFLb2xGaWJ4OGVMWHdjSGkrNFBOanNpVmJEYnh3NzBiTjhTWjRVYU51Q3FoQk5IUjBaZzBhUkxhdG0yTGtKQVFaR1ZsNGRpeFl6QWFqZWpWcTFlaEluRFNwRW5Jek14RTU4NmRpOTJqKy9MTEx3TVFtM005OTl4eldMWnNHVjU0NFFYY2Q5OTlBSUJEaHc3QllyRmd4b3daRHBjN0ErTCs1RTJiTnFGTm16Wm8xc3p4aXE2Q0l0NjdnclpoT0RvK3FrZVBIb2lMaThQUW9VUExWTmltcHFiQzE5Y1hQajQrK1B2dnYrSGo0OE9DbUFDd0lDWWlKNW5PL2dwYnJyU2pscnk2UGlQdVg2Vi82ZlhBbFN2aW42NmtVZ0ZoWWVKZVlmNDNwd0sxYW9rckJWSlN4UGVkeWVTZXBmbFVjOG5sNGlvVWYzL3h2Y2FaNFJLMWE5Y09KMDZjd0lVTEZ4QWRIUTF2YjI4MGE5WU1Bd2NPTE5JWk9TTWpBd0J3NU1pUllzY3JLSWdCc2ZGVFVGQVExcTlmajRNSEQwS2xVcUZ0MjdZWVBYbzBtalp0NmpEK24zLyt3ZlRwMDZGUUtEQmh3b1JpbitmbzBhTUF4RVpjenNqTXpDeDNoK2ZnNEdDOC92cnJoZTZUeVdUMjQ2UnVaN1ZhRVI4ZmovRHdjR1JsWmVIbzBhUG8yYk5ua1J4eTNYV3NJWGswRnNSRTVCU3B6YlRrWHY3UTNqM0lUZGxVUWU2YUZaYkx4WE9FUTBJNDgwZU9LUlJBdlhyaWpZZ3ExZDEzMzQyRkN4ZVc2ZHF5N0xlOVU0OGVQY3AwSEpMUmFNVDY5ZXV4WnMwYUtCUUt6Smd4QXhFUkVRREVwY2JKeWNudzhmR0JXcTNHdFd2WHNHWExGb1NGaFJVN2czdzdpOFdDdDk1NkMxNWVYdEJxdGNqTnpVVjBkRFJDUTBNbHY1N1NoSVdGWWQrK2ZhaGJ0eTVxM1ZvWlpiUFpFQjBkalp5Y0hMUnYzeDVyMTY1RmZuNCtIbnJvb1NMeFE0WU1jWGxPNVBsWUVCT1JaSlpyWjJCSk9DNHBSdGR4QkdRcXg4dXphaHk5WGx5MmFqQzRkdHpnWUxISVVhbGNPeTRSRVZWYjE2NWR3MHN2dllTY25CeEVSRVRnelRmZlJKTW1UZXlQcDZTazRMdnZ2aXNVMDdoeFkweVpNcVhZTHM2M1U2bFVTRXRMdy9YcjErMW4vOWF0VzdmRUdXaG52ZlRTUy9qb280K3dldlhxUXZkcnRWcjA3TmtUdzRjUHh3c3Z2SUF1WGJxZ1ZhdFdSZUpuejU1ZDZuTzgvZmJiTHN1WFBJTk1jTlRQbllpb0JOa2IzNFRoZU1sbkRCWWlreUg0dGQxUUJEaTN0S3BhU1VrQmtwSmNPeXVzMHdFTkd3SStQcTRiazRpSWFveE5telpCcDlNaEtpb0tpanVXdVF1Q2dMeThQQmlOUmxpdFZ1aDBPdnZzYTJXSWpvN0dxVk9uOE13enpqWHB2SDc5T2xRcUZZS0RnKzMzblQ5L0h2SHg4Umd3WUVDcDhkdTNiMGRFUkFSYXRHamgxUE5UNVpJNVdLdlBncGlJSkxIcGIrTEd2TzRROG92dTBTbU81cTZlOEg5aXVSdXpxZ0lzRm5GV09EdmJkV01XTEgydFhadjdoSW1JaUloSzRhZ2c1cEpwSXBMRWVHS3pwR0lZQUx5NlBPNm1iS3FJckN5eEdNN1BkOTJZZ1lGaTkyZ3VqeVlpSWlKeUdndGlJaW83UVlBaCtrZEpJWXJBY0tpYjFOQ2psZ1JCWEI2ZGt1SzZNYlZhY1hrMGp6RWhJaUlpS2pjV3hFUlVacGJFazhoUGpaRVU0OVhsUDRDc0JuWTdOaHFCdURqWEhhY2trd0YxNjRvZHBMazhtb2lJaU1nbFdCQVRVWmtab24rUWRMMU1wWVcyL1ZBM1plUEIwdE9CcTFkZGQ3NnJseGNRRVNFMnp5SWlJaUlpbDJGQlRFUmxJcGp5WUR5OVZWS005dTVCa092ODNKU1JCN0xaZ0lRRTRNWU4xNHduazRsTnMwSkNPQ3RNUkVSRTVBWXNpSW1vVEl4bnRrRXdTenMzMTZ2TEUyN0t4Z09aemNEbHk2NWJJdTN0RFlTSGMxYVlpSWlJeUkxWUVCTlJtUmlPclpkMHZhcGhCeWpyMXBBeituSnlnTmhZMTNTUjVxd3dFUkVSVVlWaFFVeEVwY3BQdVFoTDRrbEpNYnBPajdrcEd3K1RuQ3gya25ZRkx5K2dVU094a3pRUkVSRVJ1UjBMWWlJcWxlRnZhVWN0eWRSZTBMYnE3NlpzUElUVktwNHRuSm5wbXZGQ1FvQ3dNTTRLRXhFUkVWVWdGc1JFVkNJaDN3emo4VTJTWXJSdEhvSk1YWTMzdmhxTjRuNWhvN0g4WTZsVVlnZnBXclhLUHhZUkVSRVJTY0tDbUloS1pEcS9DelpEbHFRWVhjZmhic3JHQTJSbmkvdUZyZGJ5ajFXcmxsZ01xMVRsSDR1SWlJaUlKR05CVEVRbE1rUkxhNmFsck4wWXF2cnQzSlJOSmJ0eFF6eGZXQkRLTjQ1TUppNlBEZ2x4VFY1RVJFUkU1QlFXeEVSVUxPdk5SSmd2SDVRVW8rc3d2UHJ0Z3hVRXNYRldTa3I1eDlKb2dNaElzWUVXRVJFUkVWVXFGc1JFVkN6RDN4dWtCY2dWMExaN3hEM0pWQmFiRFlpTGMwM3pySUFBOFd4aGhhTDhZeEVSRVJGUnViRWdKaUxIYkZiSjNhVTFkL1dFM0NmWVRRbFZBb3NGdUhRSjBPdkxQMVpZR0JBYVd2NXhpSWlJaU1obFdCQVRrVU9tUy90aHk1YTJSRmpYWVppYnNxa0VlcjFZREZzczVSdEhxUlNYU1B2NnVpWXZJaUlpSW5JWkZzUkU1SkRVWmxweW45clFOSHZRUGNsVXRPeHM4VmdsbTYxODQzaDVBWTBiQTJxMWEvSWlJaUlpSXBkaVFVeEVSZGh5MDJDNnNFZFNqSzc5L3dIeWFyQTM5dVpOY2M5d2VUdEpCd2NERFJvQWNybHI4aUlpSWlJaWwyTkJURVJGR0k1dkJtelN6dG5WdHE4R3k2WFQwc1JqbGNwREpnTWFOaFFMWWlJaUlpTHlhQ3lJaWFnd1FZRGg3eDhraGFnYWRvQ3lkcVNiRXFvZzE2NEIxNitYYnd6dUZ5WWlJaUtxVWxnUUUxRWg1cXZSc042SWx4U2o2empjUGNsVUJFRUFFaExFMmVIeTBHaUFwazNGUDRtSWlJaW9TbUJCVEVTRkdLT2x6UTdMMURwb1d3MXdVelp1SmdqaWZ1R2JOOHMzanErdk9ET3M1STlVSWlJaW9xcUV2NzBSa1oxZ01jQjQ5bGRKTWRyV0F5SFRlTHNwSXpleTJjUk8wdG5aNVJzbktBZ0lEeGYzRGhNUkVSRlJsY0tDbUlqc1RQL3NoV0RXUzRyUmRhaUN5NlZ0TnZHTTRaeWM4bzBURmdhRWhyb21KeUlpSWlLcWNDeUlpY2pPZUhxcnBPc1Z3UkZRTmV6Z3BtemN4R29WaStIY1hPZkhrTW1BUm8yQWdBRFg1VVZFUkVSRUZZNEZNUkVCQUFSakRzd1gvNUFVbytzd3ZHb3RGYlphZ1pnWUlDL1ArVEVVQ3FCeFkzYVNKaUlpSXFvR1dCQVRFUURBZUg0bmhIeHoyUVBrQ3VqYURYRmZRcTZXbnk4V3czcHBTOElMVVNyRlR0SmVYcTdMaTRpSWlJZ3FEUXRpSWdJQUdFOUpXeTZ0YWRvRGN0L2Fic3JHeFZ4UkRQTllKU0lpSXFKcWh3VXhFY0dXbHc1ejdGK1NZblR0aDdvcEd4Zkx6d2N1WGdRTUJ1ZkgwT25FWWxpbGNsMWVSRVJFUkZUcFdCQVRFWXhuZGdBMmE1bXZsMm04b1c3MmdCc3pjaEdydGZ6RnNJOFAwS1NKdUhlWWlJaUlpS29WRnNSRUJPT3BueVZkcjJuZUJ6S1YxazNadUVoQkE2M3lGTU4rZmtCa0pDQ1h1eTR2SWlJaUl2SVlMSWlKYWpocjFqVllydjR0S1ViYjVpRTNaZU1pTmh0dytYTDV1a243KzR2RmNGWHFvazFFUkVSRWtyQWdKcXJoaktkK2tYUzlYT2NIZFpQNzNaU05Dd2dDRUJzTDVPUTRQMFpBZ0hqT01JdGhJaUlpb21xTkJURlJEV2M4TGJHN2RNdStrQ2s4dExtVUlBQnhjVUJXbHZOakJBWUNFUkVzaG9tSWlJaHFBQmJFUkRWWWZsb3M4cStmbHhUajBjdWxyMXdCYnQ1MFBqNG9DQWdQWnpGTVJFUkVWRU93SUNhcXdhVE9Ec3U5ZzZCdTFNVk4yWlJUUWdLUW51NThmSEF3MExBaGkyRWlJaUtpR29RRk1WRk5KUWd3bnBKV0VHdGI5d2ZrSG5qOFVISXlrSnJxZkh4d3NEZ3pURVJFUkVRMUNzOFNJYXFoTE5mUHdwb2VMeWxHMitaaDl5UlRIdW5wUUZLUzgvRUZ5NlNKaUlpSXFNWmhRVXhVUTBtZEhaYlhDb0dxWVhzM1plT2s3R3h4MzdDekFnSllEQk1SRVJIVllDeUlpV29pd1FiVDZXMlNRclJ0QmdJeUQvcVJvZGVMWncwTGduUHhmbjQ4V29tSWlJaW9odk9nMzI2SnFLS1lyMFREbXAwc0tjYWpsa3ViVEVCTURHQ3pPUmZ2Nnd0RVJySVlKaUlpSXFyaFdCQVQxVUJTbDBzckFocEFWYSsxbTdLUktEOWZMSWJ6ODUyTDkvWUdHamNHNVB6eFIwUkVSRlRUOFRkQ29wckdtZy9UMmUyU1FzVGwwaDR3bTJxekFaY3VpVFBFenREcGdDWk5BSVVIZHNvbUlpSWlvZ3JIZ3Bpb2hqRmRQZ2liUGxOU2pNY3NsNDZQQi9MeW5JdlZhSUNtVFFFbFQ1c2pJaUlpSWhFTFlxSWF4blR1VjBuWEsyczNoaktrbVp1eWtlRDZkZURtVGVkaWxVcHhabGlsY20xT1JFUkVSRlNsc1NBbXFrbHNWcGd1N0pZVTRoSExwVy9lQks1ZGN5NVdMaGVMWWEzV3RUa1JFUkVSVVpYSGdwaW9CckVrbm9RdEwwTlNqS2IxUTI3S3Bvenk4c1NsMHM1cTFFaHNwRVZFUkVSRWRBY1d4RVExaVBIOFRrblhLK3UyZ0xKMnBKdXlLUU9MUlR4cjJObmpsUm8yQlB6OVhac1RFUkVSRVZVYkxJaUphZ3BCZ09uY0xra2gyamFWT0R0YzBGSGFZbkV1UGpRVXFGM2J0VGtSRVJFUlViWENncGlvaHNoUHV3eHJ4aFZKTWRyV0E5MlVUUm5FeHdONnZYT3hRVUZBV0poTDB5RWlJaUtpNm9jRk1WRU5ZVG92YlhaWVZhOFZGQUgxM1pSTktWSlNuTzhvN2VzTGhJZTdOaDhpSWlJaXFwWllFQlBWRUtZTDBncGlUZlBlYnNxa0ZEazVRR0tpYzdFYURSQVpXZmxkc1ltSWlJaW9TbUJCVEZRRDJMSlRZRWs4SlNtbVVncGlzeG1JalhVdVZxRUFHamNXenh3bUlpSWlJaW9ERnNSRU5ZRFVzNGNWZnZXZ0RHM3VwbXlLSVFoaU1aeWY3MXg4bzBhQVR1ZmFuSWlJaUlpb1dtTkJURlFER005TEs0ZzF6WHRWL0xMamhBVHh6R0ZuMUs4UCtQbTVOaDhpSWlJaXF2WllFQk5WYzRJeEIrYTR2eVRGYUZwVThITHA5SFFnTGMyNTJLQWdJQ1RFdGZrUUVSRVJVWTNBZ3Bpb21qUEY3QU9zWlYrR0xOTjRReFhSMlkwWjNVR3ZCNjVlZFM3V3g0Y2RwWW1JaUlqSWFTeUlpYW81cWNjdGFabytBSmxDNWFaczdtQzFpdnVHYlRicHNTb1ZPMG9URVJFUlVibXdJQ2FxeG9SOE0wd1g5MHFLMFRUdjVaNWtITGw2RlRDWnBNZkpaR0l4cktxZ3dwMklpSWlJcWlVV3hFVFZtQ1grTUFTVGhFWlZjZ1hVelI1d1gwSzNTMDhITWpLY2l3MExFNWRMRXhFUkVSR1ZBd3Rpb21wTWFuZHBkZmc5a09zcW9GdXowZWo4dnVHQUFEYlJJaUlpSWlLWFlFRk1WRjBKTnVuN2h5dGl1YlRONXZ5K1lhMldUYlNJaUlpSXlHVllFQk5WVTVacloySExTWlVVVXlFRmNXSWlZREJJajVQTHhYM0RDb1hyY3lJaUlpS2lHb2tGTVZFMVpUcS9VOUwxeWpwTm9RaHM2S1pzYnNuTWRQNjg0ZkJ3UUtkemJUNUVSRVJFVktPeElDYXFwanh1dWJURkFzVEhPeGNiRkFRRUJybzBIU0lpSWlJaUZzUkUxWkExUFI3NXFaY2t4V2lhOTNaVE5yZkV4NHZuRGt1bDBRQU5Hcmc4SFNJaUlpSWlGc1JFMVpEcG45OGxYUy8zQ1lhcS90MXV5Z2JpTXVuc2JPbHhNaG5RcUJIM0RSTVJFWG1nclZ1MzR1V1hYM1k2UGk0dURxdFhyNGJSYUhSaFZxTDgvSHhrWkdUQWRxdUpwOGxrUW9henh6MVN0YWFzN0FTSXlQVk1NZnNsWGErNXF5Y2djOVBuWTBhajJFakxHWFhyQXQ3ZXJzMkhxSVl6VzRGVEtVQjhKcEJ0QXZLZGFQaE9WQnlsSEtpbEFTTDhnYnREQURVL3o2eVNmdnZ0TjhURnhXSGN1SEVsWHBlV2xvWUxGeTQ0L1R6eDhmSDQvdnZ2TVd6WU1HaTFXcWZIY2VUNDhlT1lPblVxdnZycUs5U3JWdzg3ZHV6QTBxVkxzWE9udEI0clZQMnhJQ2FxWmdTTEVaYjRJNUppM0xaY1doREVwZExPSExIazR3T0Vocm84SmFLYUxDa2IySGNGcUY4TDZCRU9CT2dBRmRlS2tRdFpiTUJOQS9EUERXRERPZkY5RmxhcnNyUHliRkZSVWRCcXRmajU1NStMUExaaXhRcXNXN2NPVFpvMHdjS0ZDNkc3MVZ3eUtpcXF4REVkRlgwMm13MTc5KzdGM3IxN2NmSGlSV1JtWmtJbWs2RldyVnFJaUlqQXlKRWowYjU5ZXdEQXdZTUhjZkRnUVhUcDBnWHQyclVyOTJ1TXY2T0hTSEJ3TUh4OGZPeXp0MHBsNFpMRVpESWhMeSt2MEgzZTN0N1FhRFFBZ0tTa3BDS0ZlUFBtelJFV0ZsYnVYS25tWVVGTVZNMVlyaHlEa0c4cTgvVXlsUmJxeHZlNUo1bmtaT0NPZjlES1JLRUFJaUxFSmRORTVCSkoyY0RlZUtCbkk2Q2ViMlZuUTlXVlNnN1U4Ulp2MTNLQTMrT0FCeHNCWVh6UFNmYmJiNzloM2JwMUNBa0p3WHZ2dldjdmhnc29sVW9NSERpd1RHTmR1WElGNzczM0h1TGk0cURWYXRHcVZTdlVxVk1ITnBzTjE2NWR3NmxUcDlDcVZTdDdRVHhod2dTY09IRUM4K2ZQeDhxVksrMkZhSEZ1M3J5SmdJQ0FZaDkvN3JubkNuMC9hZElrOU9yVkMyYXpHWUJZckJkOHJWS3BzR2ZQSGl4Y3VMQlF6TVNKRXpGZ3dBQUE0dXp2NHNXTEN6Myt5aXV2SUNRa3hGNWtXNHZwVzFMd1BBQWdsOHVMRk9OVTgvQWRRRlRObUM3OUtlbDZkZVA3SVZPNTRUaWp2RHpnK25YblloczBFSnRwRVpGTG1LM2l6SEN2UmtCZEZpWlVRZXI1aWgvQS9CRVBER3ZKNWROU25ENTlHaDk5OUJGOGZIencvdnZ2STlEQlNRdEtwYkpNKzNmajQrUHgybXV2SVM4dkQ2TkdqY0xJa1NQaDVlVlY2SnE4dkR5azNYWXNZbUJnSU1hTUdZT1BQLzRZMzN6ekRjYU9IVnZpYy96enp6KzQ5OTU3N2QvSHhNVGc1czJiNk55NXMvMitwNTU2Q3QyNmRiTVh4MisvL1RhT0hUc0dBQmd5WklqOXVuZmZmZGYrOWZ6NTh3RUFiN3p4aHNQbjNiRmpCd0NnZi8vK0FJQ3BVNmZpK1BIakplYjYwRU1QMmI5KzhNRUhNVzNhdEJLdnArcVBCVEZSTldPT2tWWVF1K1c0Slp0TlhDb3RDTkpqQXdMRVk1YUl5R1ZPcFlqTHBGa01VMFdyNXl1KzkwNmxBSjNxVlhZMnpydHBCSkp6Z0ZROVlMQUFwbnpBWkFXTStlSUhUdDNEZ2J0YzlFL1h0V3ZYOE82NzcwSW1rMkhXckZsbzJMQ2gwMlBsNStkajFxeFp5TTNOeGFSSms5QzNiMStIMTNsN2U4UDdqcDRkRHovOE1NK1Btd3NBQUNBQVNVUkJWSDcrK1dkczJyUUpJMGFNc0JldkJVSnYyOVowN3R3NWUwRWNHeHVMTjk5OEUxYXJGVjkvL1RYOC9Qd0FBRUZCUVlpSWlMREhQUG5razZoYnR5NSsvdmxudlB2dXU4ak56Y1g4K2ZPaHVLMlJadHUyYlV0OGZZbzdtbTQrL3ZqajlsbmsyTmhZckYyN3Rrak0xS2xUN1YrSGhJU1VPRDdWREN5SWlhb1JhOVoxNmNjdE5lM2gra1NTazhWbVdsS3AxVUI0dU92eklhcmg0alBGdlp4RWxlR3VZT0RQSzFXcklCWUVJQzRUdUpRQkpPZUtoUzhBZUtzQWJ6V2dVUUMrR25IV1c2TUU2dnE0NW5semMzTXhmZnAwNU9Ua1lQcjA2V2pUcGsyNXh0dTllemNTRWhKdy8vMzNGMXNNRjBjdWwrUFZWMStGUXFHQW41OGY1czZkVytqeDNyMTcyd3ZLSTBlT1lNeVlNYmgwNlJLbVRKa0NtODJHV2JObTJZdGhSMXEyYklsTGx5NUJMcGZqL3Z2dnQ4OVF5K1hPTnphNHZZRDI4ZkZ4V0JEMzdOblQ2ZkdwZW1KQlRGU05tQzlKNnk2dHJOTVU4bG91L25UVVlCQUxZbWRFUlBDSUpTSTN5RGFKRGJTSUtrT0FUbndQVmdYNU51Q2ZkSEZHTzhjRStHbUJ4Z0ZBaUE4UTZnUDRxTjMzM0ZhckZiTm56MFpDUWdLZWYvNTU5T2hSL2crczkrN2RDd0FZTkdpUVUvR3RXcld5ZjMxN282NUhIbmtFL3Y3Kzl1OHZYNzZNUFh2MllNbVNKZkQyOXNiOCtmTUx6UVlYeDJxMVFxVlNBWUI5NysrZHM3NUU3c2FDbUtnYWtWb1FxNXQwYzMwU1Y2NDR0MVE2TkJUdzVYcE9JbmZJdDdHYk5GVWVsVnpzUHUzcHJ1VUFlK0lBdlVWYzV0MjlvZmhuUlZtMmJCbisvdnR2REIwNkZNT0dEWFBKbUpjdWlhdkdXclpzNlpMeEFDQTVPUmw2dlI3aDRlRkl2dlVCZUhoNE9PYk1tWU1XTFZwZzVzeVpKVGJZdXAzRllyRVh4QVZOc01wVEVNZkV4Q0F1TGc0QTdIL2U2YmZmZnJOLzNiaHhZelJ1M05qcDU2UHFnUVV4VVhWaHM4SjgrYUNrRUUyVCsxMmJRMXFhYzEybHZieUFlbFZvTFIwUkVWVWJOZ0dJdmdZY1R3YUN2WUFCVFlHZ0NsNVJrWitmajEyN2RnRUE3cnV2YkNjL0dJMUdoOGN2UGZua2t4ZzllalFBSURzN0d5cVZxa2lINnJLS2pZMkZUQ1pEbzBhTjdQY1ZOSzFxM2JxMXZTRHUwYU1IMXExYmgvZmZmeDgrUG1WZlAyNHdHT3k1dWFJZy91T1BQN0J1M2JvU3I1azNiNTc5NnllZmZKSUZNYkVnSnFvdUxFbW5ZVE5rbGZsNm1WSU5WY1E5TGt6QUFpUWxTWStUeTRGR2pYakVFaEVSVlRpYkFQeDZHVWpJQXU0T0FlNEpBeFNWOE0rUlVxbkVHMis4Z2RteloyUG16SmxZdkhoeHFjMjBpanQycVhuejV2YXZ0Vm90OUhvOXJGYXJVNFhtOXUzYnNXWExGcXhjdVJJTkdqUUFBUHorKysrb1c3ZXUvWHNBNk5ldkg3Nzk5bHRzMjdZTmp6NzZhSm5Iejg3T3RoZlFCUVZ4ZVk1QkdqdDJyTDBqOXRHalJ3czEwQ3JnNkl4bXF0bFlFQk5WRTJhSnh5MnB3anU1OXJpbGhBU2dtRFAvU2xTL1BxRFZ1aTRQSWlLaU1oQWduczJka0FYMGpoVDNDbGVtN3QyN1kvVG8wZmpxcTY4d2RlcFVmUHp4eHlVdVBTN0xzVXNoSVNHSWk0dERiR3dzbWpadEtqbW52Lzc2QzZHaG9mYmlOejQrSGlkT25NRGpqejllNUhtNmQrK09OV3ZXb0dmUG5xaGR1M2FaeGs5T1RrYWRPblVBaUxQa1FQa0tZaUpuY0VjUlVUVmhpcW5FL2NPWm1jRE5tOUxqZkgyQk12NmpTVVJFNUVxSEU4VXUwdDBhVm40eFhPQ0pKNTVBejU0OWtaS1NndW5UcDhQb3pJa050K25Rb1FNQXNkdTBWREV4TVVoSlNVSHYzcjN0OTYxWXNRSXFsUXFEQnc4dWN2M28wYU5oTUJnd2QrNWNDR1hzSlhMcDBpV0UzenBkZ2dVeFZSYSs0NGlxQVpzaEM1YkVrNUppTks0cWlLMVc0T3BWNlhFeUdZOVlJaUtpU3BHY0szYVNiaGNLdFBTd3oyWGZlT01OWEw5K0hSY3VYTUI3NzcySG1UTm5PbjBVMFNPUFBJTE5temRqeTVZdGVQREJCd3N0cHk3TnZuMzdBTUJlRU8vZXZSdUhEeC9HcUZHakhNNWNoNGVIWTlpd1lWaS9majBXTGx5SWlSTW5RbmJiZHFpTEZ5OFdPdXM0TVRFUkdSa1o5cHdzRmdzQTJKdHNsY1gyN2RzTGZmL1ZWMThoTlRVVkFIRGp4ZzJITWJmdklRNFBENWUweEp1cUo4NFFFMVVENXRpL0FLSHNMVHpsUHNGUWhqUnp6Wk5mdXlidUg1YXFibDFBbzNGTkRrUkVSR1ZrRllCOVZ3Qi9MZERSQS9zNXF0VnF6Snc1RThIQndUaDA2QkErK2VRVHA4ZXFXN2N1eG80ZGkvejhmTHo1NXB2WXZYdTN3OW5idExRMG5EOS8zdjY5SUFqWXMyY1BtalZyaHZyMTYrUGl4WXRZdEdnUkdqUm9VR1M1OU8yZWZ2cHBOR3ZXRER0MjdNRENoUXZ0UlM0QWJOMjZGYk5uejdaL3YyL2ZQaWlWU3Zzc3RqTUY4Y0tGQzdGdzRVTDc5Nm1wcVVoS1NrSlNVaEl5TWpJY3hoUThucFNVaFBUMDlESS9GMVZmbkNFbXFnYk1NZEwyRDZzYjN3L0lYUEI1V0Y0ZWNPdVRXRW0wV3ZHWUpTSWlvZ3AySmdYSU5BS0Q3NnFjQmxwbEVSZ1lpRm16WnVHMTExN0RUei85aE5EUVVJd1lNY0twc1lZUEh3NUFYTzQ4ZCs1Y2ZQSEZGMmpWcWhWcTFhb0ZnOEdBSzFldTRQTGx5M2ppaVNmUW9rVUxBTURKa3llUm1wcUtSeDU1QkRFeE1YanJyYmNnbDhzeGZmcDBhRXI0TUZ1bFVtSDI3Tm1ZT0hFaWR1ellBUUI0L2ZYWEFRQ3Z2dm9xK3ZmdkQwQThjL2lwcDU3Q3ZmZmVhNTgxTnB2TjlqRUtHQXlHRWw5YlFZT3NnbTdia3laTnNqOVdYRk90UllzV2xUZ20xVHljSVNhcTZnUkI4dm5ETGpsdVNSREVNNGVkRVI3T3J0SkVSRlRockFKd09oVUk5d2RDeTM0NlVLVm8yclFwSmsrZURKbE1oaSsrK01LK2hOa1p3NGNQeDZyL1orKys0Nk1xMC82UGY2YW05NFJBSUNFUUtRSWlpSUxBQTRLS2lHREJoV1ZaVVpFVmQrMnJ5NktpRCtxaW91TENveUFvdU5qNXJRMVJpaFFWUVVvQWtkNGhRQUlKNmIxTysvMXh5SkF3azJUT1pKSk1rdXY5ZXVXVlpPYWMrNXhCaVBuT2ZkL1h0WFFwZDk5OU4wRkJRZnoyMjIrc1diT0d4TVJFTkJvTmQ5MTFGemZlZUtQOStOV3JWd053d3cwMzhQbm5uMU5lWHM2TEw3NUk1ODZkcTQxYlZsWldiVmswS0dGKzNyeDUzSHJyclR6MDBFTUFMRjI2bEdIRGhxSFQ2ZERwZEh6NzdiZGtabWJhd3pwQVlXRWhvRlRHcm5USEhYYzQzYThjRVJGQjc5Njk3ZCtQSFR1Mldtc29JZFNRR1dJaG1qbHpWaEtXL0RSVjV4ZzlFWWpUMDZHT2QyNmRpb3dFRlQwS2hSQkNDRTg1bFFNbEpyaXFUVlBmeVNXMXRRRWFPblFvNjlldlYzVk9UV0ppWW5qNDRZZnJQSzZrcElUdDI3ZlR2WHQzb3FPamVmNzU1MGxPVGlZaElRR2J6Y1k3Nzd5RG41OGZOcHVOZGV2VzJhdEVWeFVXRm1hZkdRYXF0V2c2Y2VJRUgzMzBFVU9IRGlVK1BwNU5temJoNStmSDk5OS9UMGhJQ1A3Ky92WmpseTFiQnNDZi8vem5hdU1QSERpd1dyL21SeDU1eFBVL0NDRXVJNEZZaUdaTzdYSnBmZHZ1YUFQcldVR2t2QnpTMUlWd0FBd0dwYzJTRUVJSTBRUU9aVUNFSDhRRU5mV2RlQzkvZjM4V0xWcGtMMDVsTUJoSVNFZ0FRS1BSY096WU1VNmNPQUVvTTdXUFB2cW95MlBiYkRaZWYvMTFRa05EZWZMSkp6RWFqY3llUFJ1THhZSldxK1d4eHg2emo5dTNiMTk3KzZaQmd3WVJIUjN0eVpjcGhKMEVZaUdhdVhMVnk2VTlVRjA2T1Jtc3JoZnhzdXZRQVhTNitsOWZDQ0dFVUttZ0hESkw0SHA1WDdaT3NiR3gxV1oxcTFxNGNLRzlNTmZseTZYcm90Rm9lUDc1NTlIcjlRUUhCd1B3NmFlZllqS1pDQTRPSnZEaUNyTCsvZnZUdjM5Lysza3Z2L3l5T3k5RENKZElJQmFpR2JPWnl6R2QyYW5xbkhyM0g4N0pnWUlDOWVjRkIwTjRlUDJ1TFlRUVFyanBkSjd5dWJPWDlCeHV6dFFHNGFvdTM0ZGNPUXZzYWRkZGQxMjFwZVYzM25rbmQ5NTVaNE5jU3pSdlVsUkxpR2JNZFBZM2JLWXlsNC9YR0h3eGRPem4vZ1d0VmpoM1R2MTVXaTNFeGJsL1hTR0VFS0tlenVSQlZBQUVHcHY2VG9RUTNrUUNzUkROV01XcGJhcU9OOFQzUjZPdlIrL2Y5SFRwT1N5RUVLTFpNVnNoc3hqYXk5NWhJY1JsSkJBTDBZeFZuTjZoNnZoNnRWc3ltZURDQmZYbitmbUJGTUlRUWdqUmhOS0x3V3J6L2xaTFFvakdKNEZZaUdiS1ZsNkVLZldRcW5QcXRYLzQvSG4zQ21sSnoyRWhoQkJOTEUxcGNTdUJXQWpoUUFLeEVNMVV4ZG5md1dweCtYaHRVQnYwVVZlNGQ3R1NFc2pPVm45ZVZCUUVCTGgzVFNHRUVNSkQwZ3FWZGt0R2FYUWdoTGlNQkdJaG1pbTExYVY5cnZnZjkyZHEzU21rWlRCQSsvYnVYVThJSVlUd0VJc1ZNb3FocmV3ZkZrSTRJWUZZaUdaSzdmNWhZOElnOXk2VWx3ZUZoZXJQaTRtUm5zTkNDQ0dhWEVZeFdHelFUcFpMQ3lHY2tEN0VRalJEdHZKaVRLa0hWWjFqNk5TLzdvTWNMbVJ6YjNiWXp3OGlJdFNmSjRRUVh1eUREejRBNE82Nzd5YThubjNWMTY5Zno3Rmp4MmpUcGcwVEpreHcrVHlyMWNxYU5Xc0FHRE5tak9ycmxwU1VzRzdkT3VMaTR1alhyeDV0K0pxUjh4ZmYwNDJSR1dJaGhCTVNpSVZvaGt3cDZ2WVA2OEppMFFXM1ZYK2h6RXdvTDFkL1hvY09Va2hMQ05Hc25ENTltdTNidC9QSFAvNFJ2ZDd4MXlPYnpjWVhYM3dCd0kwMzNsaXZRSnljbk15OGVmTXdtODM0Ky92VHZYdDNycjc2YXBmT05adk52UDMyMjRCN2dUZzVPWmxGaXhiUnNXTkhGaTllaktZVi9LeE9MWVJJZi9DVjMzcUZFRTdJandZaG1xR0swK3IyRHh2ZG1SMDJteUUxVmYxNXdjSEtoeENpUlJvNWNxUkh4eHMxYWhSLy8vdmZIUjYvL2ZiYktTc3I4K2kxQUpZc1dVSjhmTHpENDIrOTlSYkhqeC9ueHg5LzVLbW5udUtxcTY2cTlyeTFTcFY5cmJaK084N2VmdnR0ekdZendjSEJGQlFVTUdQR0RKNS8vbmtHRFhKemE0c0szYnQzWitEQWdXemJ0bzB0VzdZd1pNaVFCcjltVXpKZjNEOThWWnVtdmhNaGhMZVNRQ3hFTTZSMi83QWgzbzFBbkpZR0Z0ZG5vZTA2ZEZCL2poQ3RpTlVHRlJZd1djRmtVVDRzTnVVWGQ0dE5LUUJrc2RiK21OVUdOcFJkRGZiUGx6MVc5UmlQM3I4NzdkZnFNVjVzYkt4SHIyY3dHSncrUG1QR0RPYk1tY09oUTRmNHh6Lyt3ZWpSbzVrNmRTcisvdjZBTWtOY3FUNnpxbDkvL1RYNzkrOG5NRENROTk1N2o2Ky8vcHJseTVmejhzc3Y4L1RUVHp1ODRUQml4QWg4ZlgxWnVYSmxuV1BQbVRPSDlldlh1M3d2Ly9yWHYxdzZic09HRFM2UDZXMHVGQ24vRnRyTCs3UkNpQnBJSUJhaW1iRlZsR0E2ZjBEVk9jYjQ2OVJkcEt4TVdTNnRWbVNrc245WWlCYk1ab055QzVTWmxZL3lpNS9MTEplK3JneTdWWU52UlpYdzI1elZGWTV1dSswMlRDWVRIMzMwRWUwOVVHbCs2ZEtsOVI3REZlM2J0MmZldkhsOC9mWFhmUGpoaDZ4YXRZcWRPM2Z5ajMvOGcydXV1YVphSUhaM2h2alFvVVAyZmNoUFBmVVVVVkZSUFB6d3cvajcrL1BaWjUveDczLy9tL0x5Y3U2NDR3NjN4aDh3WUFCaFlXSFZybmZvMENGR2pScEZVRkR0RzJndEZnc3JWNjRrSkNTRTRjT0h1M1Y5YjNReUIzUWE2VDhzaEtpWkJHSWhtaGxUc3NyOXd5SHQwSVdxL0tYMC9IbjEwMHBhclZKWldvaG15R3FERWxQTkgxWERiN2tiQ3lkYWkvTHlja3dtRXdBaElTRWVIZnY1NTU4bkxTM043Zk5kQ2RZYWpZYng0OGR6elRYWDhPcXJyNUtTa3NLenp6N0wvUG56aVl1THN4L25iSTl4WGRMVDAzbmxsVmV3V0N5TUhUdVdvVU9IMnArNy8vNzc4ZmYzWi9IaXhjeWZQeCt6MmN6ZGQ5K3QraHBEaHc2dE51N3JyNy9Pd1lNSCtlMjMzM2pwcFpmbzBxV0wwL01xS2lxWU5Xc1c1ZVhsQkFRRThLYy8vWW5Bd09hZklNdk1jQ29IdWtTQVh2cXFDQ0ZxSUlGWWlHYkdyZVhTYXBiM0ZSWXFyWmJVYXR0VzZUMHNoSmV4V0tHb0Fnb3JMbjR1aDJJbmdWZlVYMUZSRVFBNm5ZNkFnQUNQanAyV2xrWktTb3BIeHdUSXpNd2tLaXFxMm1NSkNRa3NYTGlRK2ZQblk3Rlk2TmF0bS8yMWdmcEFuSk9Udy9UcDA4bkt5cUpQbno0ODlOQkREc2VNSHo4ZXE5WEtCeDk4d0tKRmk3QllMSXdmUDk2OUYzWFJzODgrUzRjT0hmamtrMC80NUpOUG1EVnJsdFBqNXMyYlIySmlJcjE3OStibGwxOXVFV0VZWUd1S3NpS2pkM1JUMzRrUXdwdEpJQmFpbWFrNHMwdlY4YXFYUzd2VFpzbG9oR2o1alVNMERZdE5DYmtGNVplQ2IyR1ZyMHROVFgySHJVZHViaTRBNGVIaERWYTkyTm1TN1lrVEo1S1ZsZVgwdVNsVHB0UVlwRk5UVTNuNDRZZnAzYnMzanovK09HM2FYS3E4NU92cnl6Ly8rVThzRjJzcFZNNThneEw0WFpXUmtjSHp6ejlQYW1vcThmSHh2UGppaXpVRzZna1RKbUN4V1Bqd3d3L0p6ODkzK1JxZzdEV3VUV0ppWXAzSDdOKy9uN0ZqeHpwOXJudjM3c3lmUDEvVlBUVVZpdzErTzYvTUR2ZUxnVkRmcHI0aklZUTNrMEFzUkROaXF5akZkRzZmcW5PTWFncHE1ZVpDU1luS3UwSlpLbDNQcXF0QzFNWnFVOEp0ZnBrU2ZQTXVmczR2VTRKdk05K1cyMktrWHF4TTc0bTl3NDBoSXlNREh4OGZFaE1UMmJ0M0wvZmZmejkzMzMxM3RUM0NsZUhYYkw2MGpNREh4OGVsOFk4ZVBjck1tVFBKemMwbE5qYVdOOTU0bzg3WjF6Ly8rYzkwN3R5WjY2Ky9YdFZyVWRQTDJCMVYzeXh3MTZZenlwdFZEY1dtVVZhRUZKWkRxVmxaS24xTnU0YTduaENpWlpCQUxFUXpvcmIvc0RZd0NsMUVSOWN2NE03K1BIOS9pSWhRZjU0UVRwaXRrRnNHdWFXUVU2b0UzL3d5SlF4YkpmVjZ2ZlBuendQUW9RR3J6VStaTXNYaHNjcVphV2ZQMWJidnVFK2ZQbnp3d1Fjc1dMQ0FqUnMzOHY3Nzc3TnAweWFtVDUvdVVOMjZhZ3NvVndQeHdZTUh5YzNOSlNZbWh0TFNVcVpObStiU2VlKysrNjVMeDFYMTRJTVAycjgrZCs1Y3RRRHZMbWZ0cWVyamVJN25xNTdYeEU4UEhVT2c1WGRaRmtMVWx3UmlJWm9SMWYySDQ2OXpmZjl3Ymk2VWxxcS9LUSszUkJHdGc4V21CTjJjMG92aDkySUlMbWpBMlNQaHZxU2tKQjU3N0xFNmo2dGNYcnhtelJyV3JWdW42aG92dmZRUy9mdlh2YUtsdG4zRTd1d3hEZzRPWnNhTUdRd2JOb3k1YytkeTlPaFIvdmEzdi9IQUF3L3doei84d2I3MHV6SVFhelFhbC9jUTMzMzMzU1FsSmZIZ2d3OHljZUpFbDF0V3VScTRhL0xzczgrU25wNWVyekhBOCsyV3BsN2owZUVjMklEaUNrZ3ZWcFpNLzVnRXcrT1ZtV0loaEtpSkJHSWhtaEhWQmJVNnFkZy83TTdzY0dnb3RKRGlLNkxobUN5UVhRcVpKWkIxOFNPdnJQRm1pa1Q5Mld5MmFudG82MksxV2xYM0s3NzhlS3ZWNnJTOWtTZjNFRmMxYU5BZ3VuZnZ6cHR2dnNudTNiczVmUGd3NDhhTnN6OWZHWWo5VkxTVzAycTFUSjgrdmM3N3J6Um16QmhzTnB2YmJaMHVWMU1ScmJyTW1UT0hnb0lDajl4RFk5SUFnVWJsbzJNSXJEb09tODVDVklEc0l4WkMxRXdDc1JETmhNMVVpdW44ZmxYbnVMeC8ySjNaWVkwR21zaytRZEY0S2l5WFFtOVdpUktDODh2cVBrOTR0NFNFaERwbkM5UFMwcmp2dnZ2dzkvZG4rZkxscWdwUE9XT3hXT285aGxyaDRlSE1uajJibFN0WE92VGlyYXd5clNZUXEyRzFXaWt2THljME5OUmpZNnJkaDF6SmFEUjY3QjZhaWw0TEl6ckRmdy9DYjZsd2MrZW12aU1oaExlU1FDeEVNMkZLMlFzVzEvZUVhZjFEMFVjbHVIYXdPN1BEa1pIZ0syKzV0MlpXbTdMTU9iMzQ0a2VSTEhsdXpYNzk5VmNBZXZYcVZlOGdhN1Bac0Znc1RzT25KL2NRTzZQUmFMampqanNjSHE4TXhQNysvcXJHYzFYSnhZS0dubXhYVlZkVjZaWXV3QWpkSXVGd3B0SmV6Vjg2QXdvaG5KQkFMRVF6b2I3LzhIV2djV0habmJ1encyM2JxanRITkh0bFpzaW9FbjR6aXBVaVdFTFliRGJXcmwwTHdNQ0JBd0ZsaWZIczJiTUJlUG5sbDFXTlYzcnhaNUt6UU95cFBjVE93bk50S2dQeGhRc1hYRHEzVjY5ZVBQMzAweTZQWHhuY3c4UERWZDFYYlZ6WjkrM01SeDk5VkszdmNuUFcvV0lnVHM1WHZoWkNpTXRKSUJhaW1WQWJpRjFlTHUzdTdIQUxXRkluYWxkY0FhbEZrRllJYVVXeTlObFR0Qm93Nk1DZ0JlUEZ6M29kNkRTZzB5cWY5ZG9xMzFkNVRGdmxzMGFqN0psMDVmUHE0dzM3bW5idDJrVktTZ29HZzRGaHc0WUJTcHVpYmR1MnVUVmVZV0VoUUxVV1JlM2FLZjF6bGk1ZDZuQjhiWHVJMzNyckxUSXlNaHdlZDZjQUZ5ajlpRjA1TjdxVzN1eEZSVVg0K3ZyYWkzT1p6V2ErK09JTEFEcDJWTkVab0E1MzNubW5XK2Y5OTcvL2JUR0JPTkpmbVJrK2t5ZUJXQWpobkFSaUlab0JtN2tDOHptMSs0ZGRLS2dsczhPaWlxb0JPTFZRbGovWFJLc0JIeDM0Nk1GWHIzejIwVjM2MmxjSFJuMlZ3SHRaK05XMXNKYmROcHVORHovOEVJRGh3NGZYMldmWEZUazVPVUQxMmRKWFgzM1ZyYkZxYW5Xa3BvSnlabVltOTkxM0gyYXptWmRmZnBsQmd3YTVkUzlWcjcxbzBTS0NnNFB4OS9jblB6K2ZrcElTTkJvTlk4YU1xZGZZVlgzKytlZHVuVmZpVGo5Nkx4WWZDc2V5d0dSVi9nMEtJVVJWRW9pRmFBYk1hWWV4V1Z5djhLcnhEVUlmM2EzdUEyVjJ1RlVyTThPNUFpWDh0dllBck5Nb3MwaitCdkF6WFByYS9wZ2VmQTFLOERVMmJwMG5yN2RtelJwT25qeUpWcXZsbm52dVVYMStjWEV4UGo0KzFWb1puVHQzRG9BMmJkcDQ3RDdyWTlHaVJaak5aZ3dHQXoxNjlLajNlSjA2ZFFJZ1B6K2YvUHg4ZERvZDhmSHhQUERBQXlRa3VGajd3UVVmZmZTUng4WnF6anFHS011bXp4Y280VmdJSWFxU1FDeEVNMkJLMmFQcWVHUEhhMEZieDIvdE1qdmM2bGh0eXI3ZmxBSkl5VmVxUUxjR09zM0ZWaXcreXVjZzQ2WFdMSldCVjBLdWU4NmZQODk3NzcwSEtNdHpZMkppVkkreGUvZHUzbm5uSFI1KytHRnV1dWttQUU2ZVBBbEFYRnljL1RoWENrVFZkc3l3WWNONC92bm5WZC9mNHNXTDdRWERUQ1lURHp6d0FCTW1UT0N1dSs3QzE4M0NnbjM2OUdIOSt2V1l6V1lzRmd0NnZkNWVpQ3dwS1lsang0NXh3dzAzNE8vdnowMDMzZVJ5MVdlYnpZWkdvMkhZc0dFVUZCVHc5Tk5QYy96NGNTd1dDMWRlZVNVQUJ3NGM0SjEzM3VHSko1N2dxcXV1Y2pyT2tpVkxLQ3dzcEtLaW9rVlVuSTRKVXJZYXBPUkxJQlpDT0pKQUxFUXpZRXJacCtwNGwvWVB5K3h3cTFCVW9jd0NwK1REK1VLbExWSkxvOUVvSVRmRUI0SjlMd1hleXM5K1VsbTJRUlFWRmZIU1N5OVJWbFpHZEhTMDZpSlZWY2ZKejgvbndvVUw5c2YyN0ZIZUJLdzZHeHNiRzF2akdLbXBxVmdzbGxxUGlZeFV0NEUwUHorZmVmUG1zWFhyVmdCR2poeEpibTR1TzNmdTVELy8rUS9MbHk5bjRzU0pqQmt6Qm9QQnZiOWtlcjIrMnN3NHdQSGp4NWs3ZHk3YnRtMWoxcXhaUFB2c3N5NlA5L1BQUC9QcHA1OHlaY29VaGc0ZENzRDA2ZE1wTGk2Mkx4SDM5ZlVsTXpPVDZkT244OXh6ejltUEE5aTJiUnQ5K3ZSaDZ0U3ByRjI3bG9rVEovSy8vL3UvOU9uVHg2M1g1eTEwV2lVVXB6Uy8xc3BDaUVZZ2dWaUlaa0R0RExFaC90cmFENURaNFJiTGhqSUxmRFpQK2NodElZV3dMZys5SVQ0UTdBTWhGd093VnRQVWQ5aTZsSlNVTUhQbVRNNmNPWU9Qanc4elo4NTBlN2EwY3I5d1ZGUVVBTW5KeVp3K2ZacUFnQUM2ZGJ1MDljTlpNYTFLbFVXMWFqdkdWUmFMaGRXclYvUHBwNStTbDVjSHdMaHg0M2pvb1lmUWFEVHMzYnVYeFlzWGMrTEVDUll1WE1oWFgzM0Y1TW1UR1RGaUJCcE4vZjhpcHFhbUF1NFYxMXE5ZWpYbno1K3ZkVmEzUzVjdXZQcnFxenp6ekRPODl0cHJ4TWZIRXhjWGg4MW00L1hYWDBlbjA3RjgrWEp5YzNNcEtDamdoUmRlNEpWWFhtbjJvVGcyV0trMG5WY0dvZEl4VUFoUmhRUmlJYnljdFNBZFM3N3JzN2thdlJGOXV6cjJ1TW5zY0l0aXRpcDdnTS9rd2RsOEtIVjl1N25YMFdxVWtCdm1DMkYrbHo2SCtFam85UmE1dWJrOC8venpuRGh4QW8xR3c3UnAwK2phdGF2RGNWVkRXV0ZoSVVGQlFVN0hxMnczMVBiaUcyN2ZmZmNkQUVPR0RLbDNQMk0xaW91TCtlR0hIMWl4WWdYcDZla0FCQWNIOCtTVFQxYWJSZTNUcHcvdnZ2c3VQLzMwRXg5KytDRVpHUm5NbVRPSGI3NzVocWxUcDNMdHRjN2ZrTlJxdFZpdFZpd1dTNjJ2NjlpeFl3QjA3OTdkNmZNbWsvTi80TW5KeVJ3NGNJQ1ltQmdHREJoZ2Y3d3lwRmN1cHdibzJiTW56ejMzSEdWbFpmWmw2V2ZQbnFXMHRKUWVQWHFnMFdpWU9IRWlHUmtackZxMWlwa3paL0xHRzIvWWwxMDNSN0VoUUlxeVlrWUNzUkNpS2duRVFuaTVDcFd6dy9wMlBkSG9hbG0rSjdQRExVS1pXWm50T0pPbi9JTFhIUHNCaC9oQ2hOK2w0QnZ1cDh6NlN2RDFYbnYyN09IMTExOG5KeWNIclZiTDlPblQ3VzJXTG1jMEdna1BEeWNuSjRkUFB2bUV5Wk1uRXhBUVlIL2VZckZ3NE1BQnRtelpna2FqSVQ0K25xeXNMTmF0V3dmQWJiZmRodFZxNWNFSEg2enp2bkp6Y3dIWGVndFBuanpaSG5ETHk4dlp2WHMzUC8zMEU0bUppVlJVVkFES1V1YmJicnVOKysrL24rRGdZSWN4TkJvTk45OThNME9IRHVYLy9iLy94NWRmZmtsU1VoTFBQZmNjMTF4ekRRODk5SkJEY2F5b3FDalMwdEpZdjM0OUkwYU1jRmdxWFZKU3dxWk5tOWk3ZHk4R2c0SGV2WHRqczlrb0t5dERwOU9oMVdxeFdDeXNXclVLd09HK3Z2cnFLd0RHang5ZmJhWTZPRGlZb3FJaTl1elp3elhYWEdOL2ZQRGd3ZmF2cTdaOXFqb1QvTmhqajVHYW1zcnZ2Ly9PdSsrK3k0SUZDK3I4OC9WV3dSZFhsU1RuUXkvdnFOVW1oUEFTRW9pRjhIS3FsMHZIMXJHc1RXYUhtNjF5c3hLQVQrVXErNEZ0dHFhK0k5ZG9OVXJnamZCWGVvSkcraXRCMkNDRnJKcU4vUHg4L3ZPZi83QjI3VnBzTmhzQkFRRTgrK3l6WEgvOTliV2VOMmJNR0Q3NTVCTldyRmpCaWhVcmFqeHU2TkNoQkFjSDg4VVhYMUJlWGs3djNyMjU4c29yc1Znc3F2b0Z1M0pzY1hFeFpyT1oyYk5uczJQSERzckxMNVZYOS9mMzU1WmJibUg4K1BFdVZiZzJHbzNjZi8vOWpCZ3hnb1VMRjdKanh3NSsvLzEzcGsyYnh1ZWZmNDYvdjcvOTJCdHZ2SkhQUC8rY3VYUG5NbmZ1M0ZySEhUOStQTUhCd1poTUp2N3doejg0blJXdVdoRExack54NXN3Wm9xS2l1UFhXVzZzZGQrMjExL0w5OTkvejdMUFBFaDBkN2JEZjJXYXprWk9UUTBsSkNVYWprWkVqUjlxZjArbDAvTy8vL2krZmYvNDU5OTU3YjUxL0h0NHVJUXoyWG9CaUV3UkliUUVoeEVVU2lJWHdjbW9MYWhsaXI2NzV5Y0pDbVIxdVppb3NTZ2hPeWxWbWdxMWVIb0kxUUxnL3RBbUFxSXZoTjh5MzVmWGViVzF5Y25MWXZIa3pOcHVOaElRRVhuamhCVHAwNkZEbmVaTW1UU0lvS0lodDI3YVJuWjJOcmNxN09GcXRsckN3TVByMTY4ZllzV01CK01NZi9zRG16WnVaT25VcW9BUXlOZjJDMWVqUm93ZWJOMjlHbzlIUXExY3ZSb3dZd2JCaHcvRHo4MU05Vmt4TURLKzg4Z3JidG0xajRjS0ZUSm8wcVZvWUJyajMzbnNKREF4a3g0NGRaR2RuTzR5aDArbUlpb3JpaGh0dTRKWmJiZ0hBWUREUXNXTkhlOVZ0VVA3Y2V2YnN5Y01QUDJ4L1RLUFI4TTQ3NzNEaHdnV0htZWNwVTZaZ01wbElURXlzVnJpc0toOGZIN3AzNzg1Zi92SVhoMHJoZ1lHQi9QV3ZmMVgzQitLbHVrWENuZ3R3SWh2NnlQL1doQkFYYVd5MjVqTEhJRVRyWTdPWXlIeWxMelp6aGN2blJFNzdCVjFJRGExUFRwNkUvSHgxTnhFVkJWVmFuNGlHWjdaZW1nbE95ZmZ1RU95bmgraEFKUUJIQjBCa0FCZ2svSHFkeGJ2aG9YNzFHMlBIamgyY09uV0tDUk1tTk9qZTNwS1NFb2N3MlJCc05ocy8vZlFUMTF4ekRlSGg0UjRiMTlPdGlrcExTekdiemRoc052dnMvT1dodHpud3hOOUJUMWh6QW5KSzRVKzlsRlpNdkRKSUFRQUFJQUJKUkVGVVFvaldSZU9rK21Ieis0a3FSQ3RpVGp1c0tneHJnNkxRQmJkei9tUlptZm93TExQRGpTcWpHSTVtS1VIWTVLWHRrU0w5b1cyZ0VuN2JCQ29WbmtYck1HREFnR3JGbWhwS1k0Umh1TFFQMk5NODNiZlhuUmxyVWJOKzdlQzdZM0FrQzY2U3ZjUkNDQ1FRQytIVlRNbHU3Qit1cWUzSHhhcXBxc2plNFFaWGFsYVc3eDNMOHI0V1NScU5zdXk1WFNDMEMxS0NzRkgyL1FvaG1ySG9RSWdMZ1QxcGNFV1k5Q2tYUWtnZ0ZzS3JtYzd0VlhXOG9VTU4rNGZOWm5DeVo2MVdNanZjWUt3MlpUL3dzU3lsVFpLM0xJbldhcFNsejVVQk9EcFFsajhMSVZxZVFiSHd6UkhZZUFaR2RWRnFId2doV2k4SnhFSjRNVk95eWtCY1U0WHB6RXoxSlluRHdtUjIyTU1LeXBVbDBjZXpvY1JMZWdXSCtFQ0hZT2dRQWpHQlV2bFpDTkh5QmZ2QTBEajQ2VFQ4bmdyOWFpaTdJWVJvSGVTOWZ5RzhsTFV3QTB0K3F1c25hTFFZWXE1eWZOeHFoWXdNOVRjUUhhMytIT0hBYkZVQzhNcGo4TitEU3N1UHBnekRSaDEwQ29VaGNUQ3hGMHpvQllQam9HT0loR0VoUk91UkVBNjlvMkYzR3V3ODM5UjNvMWk5ZWpValI0NTAybWJMVlFVRkJmYSszTFhaczJjUGMrYk13V3cydXpUdXE2Kyt5dmJ0MjJ0ODNtUXk4Y1VYWDFCWVdPanl2VHJ6d2dzdnNHYk5tbnFOMFZRMmJ0eElVbEpTdmNhd1dxMnNXYk9Hb3FJaTFlZm01K2VUbXVyNGUrUDA2ZFA1OXR0djYzVmZMWjNNRUF2aHBkVHVIOWEzN1liRzZLVDRTazZPc21SYWphQWdhS1RDTmkxVlJyR3lKUHFrRnhUSUN2T0ZqcUhLdnJrMkFjclNhQ0dFYU8ydTc2RDhQTng3UWFubk1LaEQ0Nzh4dUh2M2JrSkRRMGxJU01CbXMyRzFXdTN0eWViUG44L3c0Y1BwMGFOSGpTRnh4SWdSK1BqNEFHQTJtM255eVNjSkN3dGp6cHc1dFZhRFQwNU9adjM2OVR6NTVKTXUzZWN2di94Q1FrSUNBd2NPZFByOHFWT25XTHAwS1FjUEhtVFdyRmt1amVuTWpoMDdIRnAvTmFYeThuSXlNek5KVDAvbnpKa3pKQ1VsY2ZyMGFXYk5ta1ZFUkVTMVkxOTc3VFVtVEpoQTU4NmQzYjdlMXExYm1UZHZIanQzN3VTbGwxNVNkZTdLbFN2NStPT1BtVHQzYnJVKzVYdjI3S0Y5Ky9adTMxTnJJSUZZQ0M5VmthS3lvRmFIR3BaTHUxTk1TMmFIM1dLMUtlMlM5cWNyZ2JpcGFEVEtQdUNPSVVvUUR2WnB1bnNSUWdodjFyODkrT3FWV2VLVWZHVi9jZWV3eHJ2K2UrKzlSKy9ldlhuODhjY2RudnYrKysvcDFLa1RYYnQyNWUyMzMzWjYvcUJCZyt5QldLL1hjL3Z0dDdObzBTSSsrT0NEUnUwZjNiMTdkOGFQSDg4WFgzekJ1blhyR0RseXBNTXhHemR1ZEduMnV6S3MxNmF5Vnpjb0lYTHQyclVjUFhxVXdzSkMvUDM5dWZMS0t4ay9mang5K2pqLzNlajQ4ZU44K3VtbkhEcDBpSXFLQ3VMaTRoZzdkaXdqUm95d0h6Tno1c3hxcytMQndjRmNjY1VWOU9yVmk3S3locW1DT1dUSUVBWU1HTURXclZ0SlRFemsrdXV2ZCtrOG04M0crdlhyaVlpSW9HZlBuZzF5YnkyWkJHSWh2SlFweFFQN2gvUHpsWFpMYXZqNlFraUl1bk5hT1pOVm1RMCtrQTZGcm5mSjhpaURGbUpESUQ0VVlvUEJSMzY2Q3lHRVMzcEhLejgvZnowTFB5WXBLMm02UnlyQjJKc3E2ei8yMkdQY2VlZWRBUHowMDArOC92cnJEc2ZjZmZmZDdOMjdsMisrK1laKy9mcHg3YlhYVWxKU1F2WmxoVFVybDFXZk8zY09nNkY2cWUzWTJOZzY3Nlc0dUpqVHAwOVhlNnh2Mzc3czNMa1RQejgvRGg0OFdPMjVYcjE2c1dEQkFnb0tDdW9jZS9mdTNlemV2YnZXWTZvRzRnVUxGbUEwR3VuWHJ4Kyt2cjRrSnllemMrZE9kdTNheFFzdnZNRFFvVU1keG4vaGhSZlFhRFJjZi8zMUdBd0d0bS9menB0dnZrbDZlanFUSmswQzRKNTc3bUgwNk5GRVIwY3pkZXBVL3ZTblB6RisvUGhxWTUwNmRZcU9IVHM2OUFZL2ZQZ3dCb09CTGwyNk9MMy8rZlBuMS9qYTlIbzlvYUdoOXRmZ3pLQkJnK2pYNzFKajd5MWJ0cENXbGtiMzd0MzU1cHR2SEk0L2Rlb1VYMzMxbGRPeE9uZnVYRzJzMWtoK1pSTENDOWtzSnN5cEIrcytzQXFuRmFiZG1SMXVJNDBaWFZWaWdvTVpjRGdUS3BwZ1diUkJxOHdBZHc1VFFyQk9xa0lJSVlSYnduemg5bTV3TWdjT1o4RG1zN0F0UmZrWjJ6WkE2Y0VlNFEvNlp2Qno5cW1ubnVMQkJ4OWt5WklsOU92WGp4MDdkdkRhYTY4NVBkYlpMUEtHRFJzQVNFcEtJcU5LRFpLVWxCUVNFeE1CcGQvMk04ODg0M1JNWjB1bU4yelk0RFNvWFc3RWlCR01IVHVXUng1NXBNNWpLNzN3d2dzT3M2SS8vUEFEYytmTzVkTlBQNjBXaU12THkzbnp6VGZSYURUODMvLzlIMTI3ZHJXL3RrY2ZmWlRQUHZ1TW0yKyttYlp0MjlLdFc3ZGFyMXRXVnNhamp6N0tYLy82VjhhT0hXdC8zR3ExTW0vZVBLeFdLKysvLzc1RFdBWmw5cjh1SzFldXJQRzVxS2dvZTRpMVdxMTgvUEhIQUJ3OWVwU2pSNDg2SEgva3lCR09IRG5pZEt4Um8wWkpJRzdxR3hCQ09ES25IY0ZtZG4ycVVlTWJqRDR5dnZxRHBhV2d0cmlGWGcrWDdZa1JqbkpLbFdYUkozTWF2MldTUWFjc2haWVFMSVFRbnFVQnVvUXJIN2xseXNxZk0zbHdLdWZTOHlHKzRHOVFabzZOT3VWbnNsRUgzU0xjMzU3eS9mZmZWd3RJbzBlUHJ0ZnJDQXNMWTlhc1djVEd4cUxSWENvYThlMjMzeElZR0FqQWQ5OTl4NElGQzFpOWVqWEdpeDBsVnExYVZXMXA5b29WSy9qaGh4L3MzNjlmdjk2K2xQbmJiNy9scmJmZXF0ZDllb3F6SmNJMzNYUVRjK2ZPZFpnWi8rV1hYOGpKeWVHT08rNndoMkZRWnNWdnYvMTJ2dnp5UzM3ODhVZjdMSEZ0RGgwNmhNVmljVmlXcmRWcWVlU1JSNWcrZlRwZmZmVVZFeWRPZEhwK2ZIdzhTNVlzY2VVbDFtckZpaFdjUFh1V1NaTW1jZi85OXpzOFAyTEVDTWFNR2VQeWZ2SFdTQUt4RUY3SXBIci84TldndVN3WnVUTTdIQlVGV2tsWU5UbFhvQVRoYzNXditQSW9yVVpaQ24xRnVJUmdJWVJvREdHK1N0R3Q2enRBdVFVeWl5R3pCTEpMb053TVJSWEt5cURLajJBZjl3THhyRm16YXR4WE8yWEtGTGZ2djBlUEhtNmZXK25oaHgvbUwzLzVDd0RqeG8xajBxUkozSFhYWFFBRUJnWnk5ZFZYazV1Ymk0K1BELzZYRmVLMDJXeWNQMytlRGgwNk9JeGJHY1pyOHUyMzM5WllGYmx5OXJvdTU4OHJwY012bitYZHVYTW5BSU1IRDNZNFo4Q0FBWHo1NVpmczI3ZVBTWk1tVmR0UERMQjQ4V0lXTDE0TXdCdHZ2TUZ2di8xR2FHZ284Zkh4RG1QMTdkdVh3WU1IczJ6Wk1rYU9IRWw0ZUxoTDk2MVdUazRPUzVjdXBVT0hEalVHYjFFM0NjUkNlQ0hUdVgycWpuZllQMnd5S2RXbDFkQm9sRUFzcXJIYWxKbmcvZW5LekhCaml2U0hicEZ3Ulpqc0NSWkNpS2Jpbzd2WXJ6M1k4Mk8zYmR1Mnh1Y3F3MTlGaFdzcnhyWnUzVXBXVnBiOSs4cjl4dTd5OC9QRHorOVM5d29mSHg5Q3F0UVlTVXBLNG05Lyt4dlRwazJydHFjWDRNeVpNenowMEVPTUd6ZXV4dUplanovK09MNit2aTdkeS9idDI5bXlaVXV0eDloc05nb0tDdGkvZno4ZmZQQUJJU0VoRHRldTNQZmNxVk1uaC9NN2R1d0lYQXJUUzVjdUJaUUEvOTEzM3pGaHdnUjdzYkEyYmRydzl0dHZjODAxMTFTYmhhOXE4dVRKYk51MmpZOC8vcGlubm5yS3BkZXBWbmg0T0RObnppUXNMTXcrMHkvVWsxK3hoUEJDSnBYN2g0MnhsKzBmenN3RW04cTF2T0hoY0ZsaGpkYk1aRlgya1IzSWFOeSt3YjU2WlNhNFd5UkVPT21pSllRUW91VzRmQmJ5Y3Q5Kys2MDk2TlFVdkNvdFg3NmMvZnYzMjcrL1BCQ2ZQMy9lUHBQcnJLaVdLLzJMcTRxUGo4ZlB6NC85Ky9jN0JPSkRodzRCdGM5VTMzampqZllsM0hYSnpNeXNOUkRmZGRkZEZCY3I3UjAwR2cxRGhnemg4Y2NmSnpRMHROcHgyZG5aYURRYWg4Y0JRa0pDMEdnMDlsN0tsY1hGS25zTGg0U0VWSHNzTlRXVnlaTW4xM2hQOGZIeERCczJERzBEcmJ6THo4OW4zTGh4TGgyN2F0VXFWcTFhVmVzeHJzNit0MFFTaUlYd01yYnlJaXhaWjFTZG82OWFVTXRtZ3lydkVMdE1XaTBCWUxIQmtVellrNmIwcFd3TUdwUUtwOTBpbEFJdTBpZFlDQ0ZhaDhwWnlNdjk5Tk5QZlA3NTV3RDJ2c1IxQmF0Ly8vdmZBSHo0NFljc1c3Yk00Zm5ISG52TTRURTFyWmtLQ3d0SlRFems2TkdqeE1iR2N0Tk5OOUd6WjA4T0hEamdjT3podzRmUmFEUTF0ajN5dE5HalIxTldWa1p4Y1RISnljbjgrdXV2SER4NGtBY2ZmTERhbXc1bFpXVVlqY1lhMzF3d0dvM1ZadVR6OC9NNWZQZ3dBQVVGQmF4WnM0YmJicnVOSDMvOEViMWVULy8rL1d1OHAvTHljdjc1ejM4NlZQSDJGRjlmWHg1NjZLRUdHYnUxa1VBc2hKY3hwVG12QWxnVFhXUThXcjhxYlpMeThwUWwwMm9FQjROZjY1Nk90TnJnUkRic1RsUDJoaldHRUY4bEJIZU5VSXEwQ05GUTlGcGwxWU5COXArTEppQi85MnBXVTR1anNMQkx6WkFyOXhnN3ExYXNodHFpV3Z2MjdlUEFnUU9jUEhrU2dDKy8vSkl2di95U3dNQkE3cnZ2UGtBcGFMVnIxeTZ5c3JLSWpJeTBuN3QvLzM2NmRldEdVRkJRdmU3WlZWT25UcTMyL2JsejUzajU1WmQ1ODgwMzBlbDAzSGpqalFEb2REb3NscHJiUXBoTXBtckx1RGR0MmtSRVJBUVpHUmxzMnJTSnRMUTB0Rm90Z3djUEppZ29pSUNBZ0JySCt2VFRUOW03ZHkrdnYvNTZ0Wm53eXNCZDMvK2VQajQrRG0yZ2hIc2tFQXZoWlZTM1cycC8yWEpwbVIxV3hRYWN6b1ZkcVpDdnNtV3pPd3hhU0FoWGduQzBheXZGaEtpM1lCL0lMVlg2cXdyUjJISkwzYS9BM05MWmJEYXNWcXZENDFVZkt5dFQvdWZrMThodlhLOWF0WXBObXpiWjk5YU9HREdDU1pNbUVSTVRZeittZS9mdWdESWpYTm5lS0NNamcvVDBkRzYrK2VaYXg2L2Fxc2pUT25Ub3dMUnAwM2pzc2NmNDRvc3Y3SUU0S0NpSW5Kd2NTa3BLSEFxQkZSVVZZYlZhcXkyblhydDJMWU1HRFdMRmloV01HVE9HL2Z2MzgvYmJiL1BXVzIvVldzUXFLU21KYjc3NWhwNDllenFFNXFLaUlzQ3ovejBQSFRyazBCZmFGWjA2ZFhKYXBidTFrVUFzaEpjeHBSNVNkYndocHNvUHN2SnljS0hwZlRXK3Zzb01jU3VVbks4RTRleVNocjlXdUI5YzFVWUp3ODJoajZWb1dlSkRsUll5RW9oRlV6aVdwV3dIRVk1Ky9mVlhwMzE3cXlxNCtQLzF4cHB0clRSbHloUWVmL3h4Z29PREdURmlCSEZ4Y2RYQ01GeXE0bnpzMkRGN0lONjNUeWtNZXQxMTE5VTZmbVZSclIwN2RyQjU4MlllZlBCQis4ejRuRGx6Nk51M3J6MVV1MUpVNjNJSkNRa0ExUXFOeGNiR2twT1RRM0p5c2ozTVZ6cDc5aXh3cWVEV2dRTUhPSEhpQkU4ODhRUXJWcXhBbzlId3pEUFA4TTkvL3RQcG14aVZpb3VMK2RlLy9vWFJhT1RwcDU5MldKNmRmckVMU0lRSDIxeHUyclNweHNyY3RSazdkcXdFWWlRUUMrRjExTTRRNjZzR1lwa2Rka2xhRWV3NkR4ZUtHdjVhc2NIUU94cmF0ODczSElTWDZCME4zeHlHMUVLSWFkemZxVVVybDFxb3RLb2JWLzh1UUMzYXYvLzk3MnBMam5OemM3bHc0UUsrdnI1a1pHUUFFRlZESjRpMHREVGVlT01OM25ycnJYb3Z3NjJxWGJ0MmRSNFRHQmhJdTNidE9IYnNtUDJ4M2J0M0V4UVV4SlZYWHVuMG5HSERodEdyVnk4NmRlcUVWcXZseUpFamFEUWE3cjc3YnZ0KzJ6bHo1aEFiRzJzdjFuWGRkZGU1MUJ1NHFzcUFXL1YxOU9uVGgzMzc5ckY5KzNhSFFMeGp4dzVBYWI4RXlsN3NLNjY0b3RweFFVRkJMRnEweU9rZTVBMGJObEJlWHM0enp6eERhbW9xTDc3NG9zTWJDQUNuVHAwQ0xsVzE5aVExaGJIcUt1aldta2dnRnNLTDJNcUxNV2VwVy9KaWFIZnhmemcyRzF6V2dMNU9XaTFVMmFmVTBtV1Z3TTd6RGQ5SFdLdFI5Z1ZmMVFiQ1d2ZldiT0VsakRvWTJoRTJub2JoblNRVWk4YVJXcWo4blJ2V0NReTZwcjRiN3hZZEhVMTBsVGVvWTJKaTdETjN4NDhmUjYvWDF4aFFpNHVMT1hyMGFKMWgyTmtTNWRHalI5ZmpyaFdkTzNkbXo1NDkyR3cyTkJvTmUvYnM0ZHBycjYyeENGaElTSWk5ZlpQVmFtWFhybDEwNjlhdDF1SlRZV0ZoaElXRmtaS1N3cjU5K3hneFlnUStQajVzM3J5WmlJZ0loMW5Pbkp3Y2U1R3hxcS94bGx0dVlkbXlaYXhZc1lLYmI3N1p2b2M3SlNXRjc3NzdqdkR3Y0lZUEgwNTJkallIRGh4ZzVzeVpEdmRTVTBHdTNOeGNaczZjeWRHalIzbjg4Y2VkOWpvRzVRMERRR1ptdllnRVlpRzhpT25DRVZYdGtuU1I4V2g4TG01RXpjOVhYMHdyUEJ4MExmKzNsTHd5WlduMGFYVWRKVlR6MVVPUEtPZ1pCWDVTSkV0NG1mYkJNQ3dlTnAxUitxbDJpMVRlc0pGaVI4S1RURlpsei9DeExPWE54Mkdkb0wyOEFhTktTVWtKKy9mdjUvZmZmK2ZoaHg5bTY5YXRkTy9ldmNiQVcxQlFVSzAvY0UzdGt4WXNXT0N3YjdhcVgzNzVoVTgrK1VUMS9kNTY2NjBNR0RBQWk4WENtVE5ueU1uSjRmcnJyM2ZwM08rKys0NzA5SFQrK01jL3VuVDhoUXNYZVB2dHQrblJvd2VkTzNmbXpKa3p6Sm8xaTlqWVdMcDI3WXFmbng4WkdSbnMzYnVYaW9vSzdyampEbTY5OVZiNytXM2F0R0hxMUtrc1hMaVFSeDU1aElFREJ3S1FtSmlJeVdSaTVzeVorUHI2NHV2cnk4U0pFeGt5WkloTDk3Vmp4dzdtelp0SGZuNCtUei85TktOR2pYSjZYR0ZoSVR0MzdpUXdNSkJldlhxNU5MWm9lQktJaGZBaTV2TXFDMnExcS9MdVltYW0rZ3ZXc1B5cXBUQlo0ZmMwT0pDdVZKRnVLS0creW14d2x3alpIeXk4Vy90ZytFTVAySjhPdjU2RmduTGwzNGtRbm1MUUtnVzBPb1lxZjllTUxmODkxM294bTVYK2ZydDM3eVkxTlpWOSsvWng0c1FKTEJZTEdvMkc2NjY3anFTa0pKNTQ0b2theDhqS3lpSWlJZ0tiemNhaVJZdjQ0WWNmQUZpNGNDRi8rY3RmNk5tekp6Tm16Q0FoSWFIV1dlVFJvMGZUdDI5ZjFhK2hhdmpkdVhNbldxMjIxblpFQUJhTGhhKy8vcHFsUzVmU3BVc1hwd0hTMlQ3ZG5Kd2NBTnEyYlFzb3k2OHpNakk0Y09BQW16ZHZ0aGZGNnQrL1AyUEdqS0ZmdjM0T1k0d2RPNWFJaUFpKy9QSkx0bTNiaHNGZzRPcXJyK2ErKys2alM1Y3U5dU9tVEpsUzUydFBTa3JpbzQ4K1l2djI3VVJIUi9QbW0yOXkxVlZYMVhqODExOS9UVVZGQmFOSGoyNndka3hDUFFuRVFuZ1J0UVcxN1B1SDNTbW01ZSt2ZkxSUVNibXdQUVdLVlU2YXF4RVRwT3pOakExUmVna0wwUndZZFhCdGpQSWhoR2hhR3pkdUJHRGV2SGxvTkJvNmQrN01tREZqNk5HakIrM2F0ZU9WVjE0aE1qTFN2cGUya28rUFVyWjcrZkxsN05temg3aTRPR2JQbnMzR2pSdTUvZmJiNmR1M0wyKzg4UVkvLy93emd3WU40b29ycm1ETGxpMFlEQVowT2gxYXJSYWRUb2ZOWnNOc05tTXltZXlmazVPVDZkS2xDOEhCd1ZSVVZKQjU4UTMzeWdDWG41L1B1SEhqYW4xZHpwWm5iOWl3Z1hQbnpyRmx5eFpXcjE3TmhRc1g2TjI3TnpObnpuUUloK0hoNGV6YXRZdDkrL2JaV3hhVmxKU3dldlZxb3FLaTdEUGRjWEZ4VEpzMlRlMGZPME9IRHJVWEFWTXJKeWVISFR0MnNINzllZzRlUElqQllHRGN1SEhjZSsrOXRjN0Fuemx6aHErKytnb2ZIeDhtVEpqZzFyWHJJdnVDM1NPQldBZ3ZvcnJsVW1VZ2RxZVlWcFhpSFMxSlhobHNUWWJ6aFEwenZnYWxVblR2YUloc3VlOG5DQ0dFYUFSRGhneEJwOU14WXNRSXJyNzY2bXI5YW1mTW1FRkdSZ2F6WnMyeUIrQktmZnYySlQ0K25pKysrSUxnNEdEKy92ZS9zM256Wm02KytXWWVmL3h4TkJvTlhicDBZZm55NWV6YXRZdTFhOWRpVTdFbDYvMzMzK2ZubjM5bTZkS2xnTksvdDArZlBnRDQrdm95ZWZKazFhOTEyclJwOWdyVUhUdDJaUHIwNmR4ODg4MU85K1RlZSsrOXpKOC8zeUhzR28xR25uenlTZFhYOXBTY25CenV1KzgreXN2TENRa0pZY0tFQ2R4NTU1MDFGanlyYXQyNmRaaE1KaDU5OUZHUFZwaXU2dW1ubjNiNTJMbHo1emJJUFRSSEdwdWFmeDFDaUFaanF5Z2g0NVcrcXZZUVI4M1loZFkzR0E0Y1VMZC9XS3VGM3IxYjFQN2h4bGdlM1RsTW1WVUw5VzJZOFlVUVFvaEtXVmxaSkNZbU1tYk1tQnFQTVp2TjZIUTZOQm9OeGNYRitQajRPRjBXYmJGWUtDMHR4V3cyWTdWYXNWcXQxWG9nYTdWYXRGb3RHbzBHblU1SFNFZ0lxYW1wSER4NEVKMU9SMEpDQXZIeDhmVjZQUWNQSG1UMzd0ME1IRGlRcmwyNzFubDhmbjQrYVdscDlpQ3YxK3ZwMEtGRG8vZGpCbmp1dWVlNDdiYmJHREprQ0Z1M2JyWHZBZGFwL0QxcTA2Wk4zSERERFI2L3YvMzc5M1B5NUVudXZ2dHVsODladm53NVYxeHhCYjE3OS9iNC9YZ3pqWk4zWUNRUUMrRWxUR2Qzay9OQnpVM2VMNmNMNjBEazB6OURYaDVjTE9IdnNzaElhSUJ5LzAybG9aZEh4NGJBZFRFeUl5eUVFRUlJMFp3NUM4U3laRm9JTDJGeXQvOXdLeTZtMWRETG85c0Z3blh0b1cxZzNjY0tJWVFRUW9qbVJ3S3hFRjVDYlVFdFE3dWVyYmFZVmtNdmo0N3lWNEp3aDJEUGp5MkVFRUlJSWJ5SEJHSWh2SVQ2Z2xvOUlEdGIvWVdhZVRHdDVIejROUm1LS3p3L2RwaWZzalE2UHRUell3c2hoQkJDQ084amdWZ0lMMkNyS01XY21hVHFISDFNVDBoS1ZYY2hyUmJDdzlXZDR5Vk1GdGgrRG82NlVWQzdMc0UrMEM4R3JnZ0RKOFV1aFJCQ0NDRkVDeVdCV0FndllMNXdCR3lPRGVocm9ndHVpOVpxaEFxVjA2VGg0YzJ5c25SYUlmeHlCZ285UEN2c3ExZG1oTHRGZ2xhQ3NCQkNDQ0ZFcXlPQldBZ3ZvSGIvc0Q2bUorVGtxTDlRTTFzdWJiYkNybFJscjdBbmFZQWVVWEJ0ZS9CcGZ1OFBDQ0dFRUVJSUQ1RkFMSVFYVUwxL3VIMHZ5TTFWZHhGL2Z3Z0lVSGRPRThvc2hvMW5sRXJTbmhRZENQOFRDeEhOdTY2WUVFSUlJWVR3QUFuRVFuZ0IwNFZqcW80M1J2V0dNb3U2aTBSRXFEdStpVmh0U2dYcFBSZkFrMTNTZmZWd2ZRZm9FcUhNRUFzaGhCQkNDQ0dCV0lpbVpyVmd5VHlwNmhTOVBoSW9jZjBFamFaWkZOUEtLVlgyQ21lcGVHbDEwUUE5MjhDMU1XQ1U1ZEZDQ0NHRUVLSUtDY1JDTkRGejlobHNadGVyUmVsQ1k5RVVsNnE3U0ZBUTZMMzNuN3ZOQnZzellOZDV6L1lWYmhzSWcyVjV0QkJDQ0NHRXFJSDMvb1lzUkN0aFRsZTNYTnEveXlqMWE0bTllTGwwaVFsK09xMVVrdllVUHowTTZBQmR2ZmRsQ3lHRUVFSUlMeUNCV0lnbVprNC9ydXA0bnpaOTFGMUFxNFhRVUhYbk5KSUxSZkJqa2hLS1BhV1hMSThXUWdnaGhCQXVra0FzUkJOVEU0aDF2dUhvREdIcUxoQWFxb1JpTDNNZ0hSTFBlNjV3VnJBUERJdFhsa2tMSVlRUVFnamhDZ25FUWpReDg0V2pMaC9yR3p0WS9RVzhySmlXeVFLYnprS1N5cTVSdGVrUnBTeVJObmhmN2hkQ0NDR0VFRjVNQXJFUVRjaFdYb3dsOTV6THgvdkcvbys2QytqMUVCeXM4cTRhVG00WmJEamx1ZDdDL2dhNElSNWl2ZWNsQ2lHRUVFS0laa1FDc1JCTnlKeHh3dVZqOWNHeDZJUGoxRjBnUEZ4cHVlUUZUdVVvTThObXEyZkd1eUljQnNlQmord1ZGa0lJSVlRUWJwSkFMRVFUVXJOLzJMZEQ4MXd1YmJWQjRqazRtT0daOFh6MThEOXgwRm5sVm1vaGhCQkNDQ0V1SjRGWWlDYmtjc3NsalZiOS9tRWZId2dJVUg5VEhsUnNVcXBJcHhkNVpyeU9JVENrbzdKVVdnZ2hoQkJDaVBxU1FDeEVFekpmY0MwUUc4SVMwUGxGcWh1OGlXZUgwNHRoL1Vrb05kZC9MSU1PQnNkS1gyRWhoQkJDQ09GWkVvaUZhQ28ybThzenhEN3RybE0vZmtUVHBjZlR1ZkR6R2JCNFlMOXdtd0M0cVRNRUdlcy9saEJDQ0NHRUVGVkpJQmFpaVZpTE1yR1c1dGQ5b0VhRGI0ektRQndRb0N5WmJnSUgwbUc3NjRXemE5VWpDZ2JHZ3M0NzZvSUpJWVFRUW9nV1JnS3hFRTNFMWRsaGZWQUhkQUZ0MVEzZUJNdWxiVFlsQ0h1aWVKWmVDMFBpb0lzc2tSWkNDQ0dFRUExSUFyRVFUY1RrNHY1aG41Z0I2Z2NQYTl3U3pHWXIvSHdhenVUVmY2eGdIN2dsQWNMOTZqK1dFRUlJSVlRUXRaRkFMRVFUY2JYbGtxL2EvY01CQVdCb3ZETE1wV1pZZHhJeWl1cy9WbndvRElzSG8vUVdGa0lJSVlRUWpVQUNzUkJOeEpVbDA3cUF0dWhENHRRTjNJaXp3M2xsOE1OSktDeXYzemdhNExyMmNIVmI1V3NoaEJCQ0NDRWFnd1JpSVpxQzFZSWw4MVNkaDZrdXBnVVFHdXJHRGFsM29RalduWUx5ZXJaVjh0WER6WjBoSnNnejl5V0VFRUlJSVlTckpCQUwwUVRNMldleG1TdnFQRTUxdXlVL3YwYXBMcDJVcSt3WnR0cnFOMDUwQU55Y0FBR050OEpiQ0NHRUVFSUlPd25FUWpRQlMxWlNuY2RvZmNNd2hIZFJOM0FqTEpjK2tRMi9uSUY2Wm1HNlJNQU5IVUVyYTZTRkVFSUlJVVFUa1VBc1JCTXd1N0pjV3Uzc01EVDRjdWxqV2JEcGJQM0h1YVlkWEJ0VC8zR0VFRUlJSVlTb0R3bkVRalFCVndLeGo5cjl3ejQreXBMcEJuSWtDMzZ0WnhqV2FKVCt3dDBqUFhOUFFnZ2hoQkJDMUljRVlpR2FRRjFMcHJYR1FJeVJQZFFOMm9ETHBROWx3dGJrK28xaDBNS0lCT2dRN0psN0VrSUlJWVFRb3I0a0VBdlIyR3cyekptMUIyS2Z0djFBbzFVM2JnTXRsejZZQWR0UzZqZUd2d0ZHWFFFUi9wNjVKeUdFRUVJSUlUeEJBckVRamN4YWxJV3R2S2pXWTFRdmx6WVlJQ0NnSG5mbDNQNTBTRHhYdnpIQy9KUXdIR2owekQwSklZUVFRZ2poS1JLSWhXaGs1cXphOXc5cmRBYU1rYjNVRGRvQXk2WDNYSUJkNStzM1Jrd1EzSklBUnAxbjdra0lJWVFRUWdoUGtrQXNSQ09ycTZDV0lid2JHcjNLWHNJZVhpNzlleHI4bGxxL01hU3RraEJDQ0NHRThIWVNpSVZvWkphNjlnOUg5MUUzb0Y0UGdZSDF1S1BxOWw2b2Z4anUxUVlHeFhybWZvUVFRZ2doaEdnb0VvaUZhR1IxRmRReXRybGEzWUFoSVVvL0l3ODRsZzA3NjdsTXVuYzBYTi9CSTdjamhCQkNDQ0ZFZzVKQUxFUWpxNjNsa3M0dkVuMnd5alFaN0prK1JtZnpZWE05K3d6M2FRdjkyM3ZrZG9RUVFnZ2hoR2h3RW9pRmFFUzJpaElzK1drMVBtK01Wams3REI0SnhCZUs0TWNrc05uY0g2TnZPN2d1cHQ2M0lvUVFRZ2doUktPUlFDeEVJekxYTWpzTWJ1d2ZEZ2hROWhEWFEyNHByRDBKRnF2N1kvUnJCLzBrREFzaGhCQkNpR1pHQXJFUWphaTJnbG9hclI1amxNcDJTeUVoOWJxZm9ncFljd0lxTE82UGNXME1YTk91WHJjaGhCQkNDQ0ZFazVCQUxFUWpxbTJHV0dtMzVLdHV3SG9zbHk0eksyRzQyT1QyRVBSdnIrd2JGa0lJSVlRUW9qbVNRQ3hFSTZwdGhsajEvbUc5WGxreTdRYXpWVmttblZmbTF1bUFVa202ZDdUNzV3c2hoQkJDQ05IVXRFMTlBMEswSnJYTkVLdmVQK3ptY21tckRUWWtRVWF4VzZjRHlzeXdoR0VoaEJCQ0NOSGNTU0FXb3JGWUxWaXlUanQ5U3VjYmpqNDRWdDE0Ymk2WDNua2VVdkxkT2hXQVhtMWttYlFRUWdnaGhHZ1pKQkFMMFVncytXbllMTTQzN0RaV3U2V1RPYkEvWGYybEtsMFJEZ05WNW5ZaGhCQkNDQ0c4bFFSaUlScUpKZWRzamM4MVJydWxyQkxZVlBNdDFLbDlNQXlMQjQzN1F3Z2hoQkJDQ09GVkpCQUwwVWdzMlRXa1VZMFdRMVJQZFlPcDNEOWNhb0oxcDl6dk5SenBEN2QwQnEya1lTR0VFRUlJMFlKSUlCYWlrWmh6a3AwK3JnK09SV3RRV1MxYXhYTHB5aUpheFJYcUxtRy9sQStNNmdJR25Ydm5DeUdFRUVJSTRhMGtFQXZSU0N3MUJHSmpwTXJaWVpYdGxyYWx3SVVpZFplbzVHZUEyN3FBbnpSb0UwSUlJWVFRTFpBRVlpRWFTVTFMcG8yUlBkUU5GQlRrOHFGSHN1QndwcnJoS3hsME1Pb0taWVpZQ0NHRUVFS0lsa2dDc1JDTndXYkZrcHZpK0xoR2l6R3FZUUx4aFNMWTZueFN1azRhRGR5U29Pd2RGa0lJSVlRUW9xV1NRQ3hFSTdBV1ptSXpsVGs4YmdpSlI2Tmd1b05kQUFBZ0FFbEVRVlQzVXplWUM0RzQxQVEvSmluN2g5MHhxQU8wZDMwaVdnZ2hoQkJDaUdaSkFyRVFqY0JjUThzbG85cnEwZ1lEK1ByV2VvZ04rT1VNbERodmVWeW43cEhRczQxNzV3b2hoQkJDQ05HY1NDQVdvaEhVWEZETDg4dWxENlpEU29HNllTdEZCOERnT1BmT0ZVSUlJWVFRb3JtUlFDeEVJM0JhVUV1cnd4QnhwYnFCNmdqRVdTV3c0N3k2SVNzRkdHQkVBdWlrMTdBUVFnZ2hoR2dsSkJBTDBRaWN6UkFiUWhQUTZGV1djSzRsRUp1czhOTnA5L1lONnk0VzBmSTNxRDlYQ0NHRUVFS0k1a29Dc1JDTndGa2dWcjFjMm1nRW41b0Q5TFpreUhlczIrV1NvUjBoeXZYV3hrSUlJWVFRUXJRSUVvaUZhR2cyRzJZblM2WlZGOVNxWlhiNFZBNGN5MVo3WTRyZTBkQWx3cjF6aFJCQ0NDR0VhTTRrRUF2UndLd2x1ZGpLaTZvOXB0RVpNRVIwVXpkUURZRzRzQngrZGJQZmNFd1E5Ry92M3JsQ0NDR0VFRUkwZHhLSWhXaGdGaWN0bC9TaG5kRm9WVzdZZFJLSXJUWmwzM0NGUmYxOStlcmh4azZnbFNKYVFnZ2hoQkNpbFpKQUxFUURjN3AvT0x5cnVrRjhmSlE5eEpmWm53NFp4ZTdkMTdCNEthSWxoQkJDQ0NGYU53bkVRalF3cHhXbTFRWmlKN1BEK1dXd084MjllN3FxRGNTRnVIZXVFRUlJSVlRUUxZVUVZaUVhbUNYM3NzYkFHbzM2UUJ3WVdPMWJHN0Q1TEZpczZ1OG53aC82ZDFCL25oQkNDQ0dFRUMyTkJHSWhHcGdsTDdYYTk3cUF0bWg5Z3RVTmNsa2dQcG9KYVVVMUhGc0x2Ulp1NnFUMEhSWkNDQ0dFRUtLMWswQXNSQU96NUoycjlyMHh2SXU2QWZUNmF2MkhpeXNnOFh3dHg5ZGljQnlFK3JwM3JoQkNDQ0dFRUMyTkJHSWhHcExWZ2lXLytrYmYraTZYL2pVWlRHNVVsVTRJaDI3U2IxZ0lJWVFRUWdnN0NjUkNOQ0JMWVFaWXE2ZlgrZ1RpVXptUW5LLytQZ0tOTUNSTy9YbENDQ0dFYU4zT25EbkRnZ1VMcUtpb2FPcGJZZTNhdFV5YU5Lbk80MGFPSE1uU3BVdnJQRzdod29WODlORkhMbDMzNzMvL096YWJ6WlhiZEdDMVdsbXpaZzFGUmVyM3UrWG41NU9hbXVydytQVHAwL24yMjIvZHVoOVJuYjZwYjBDSWxzeDYyZjVoalNFQWZaREtpbFlCQVFDVW1XRnJpbnYzTWFRakdIWHVuU3VFYUZtc0podFpSMG9wVEttZ29zaUMxZXplTDNpaWVkSHFOUmdEZFFURkdvbTgwZyt0UVlwSjFDWTFOWlhmZi8rOVhtUDA3OStmTm0zYVZIdHN4SWdSYm8wMVljSUVIbnp3d1dxUEZSY1hrNXpzMk1uQ1ZaMDdkOGFueXBhc21odytmSmp2dnZ1T2dJQUFIbmpnQVZYWHFLaW9vS0tpQXBQSlJFVkZCYVdscFJRWEY5cy9GeFFVVUZCUVFINStQcm01dVdSblo1T2RuYzNzMmJPSmlZbHhHSytrcElUMDlQUTZyMnUxV3JGYWE2ODhhamFiV2JkdUhiZmNjb3ZEYzZtcHFadzhlWkorL2ZvUkVCQkFlbm82aHc0ZHdtYXpvZEdvLzdlemRldFc1czJieDg2ZE8zbnBwWmRVbmJ0eTVVbysvdmhqNXM2ZHkxVlhYV1YvZk0rZVBiUnYzMTcxdlFoSEVvaUZhRUNYN3g4MmhIY0JOVDlJTlJydzl3Y2c4WndTaXRYcUdnR3hLbXQ0Q1NGYXB1SUxKczd2S0NTd3JaR1lBWUg0aE9yUTZpVVl0UVpXczQzeVBBdTVwOG80dVNhWDlnT0NDR2dyemVocmN1ellNZDUrKysxNmpURnIxaXlIUUF3d2FOQWdoZzRkNnZJNHI3Lyt1dFBIRHg4K3pJd1pNOXkrdnlWTGxoQWZIdy9BcWxXcmFqek9hclhpNCtQRHNXUEhhajF1MkxCaEJGWloxWmFYbDhmNDhlTmR1aGQvZjMrQ2dvSUlDd3NqTGk2T3RMUTBwNEhZbWJ5OFBQTHk4dXl2eFZXSmlZbVVsSlF3YXRRb2grZTJidDNLNHNXTCtlQ0REd2dJQ0xEUERMc1RoZ0dHREJuQ2dBRUQyTHAxSzRtSmlWeC8vZlV1bldlejJWaS9majBSRVJIMDdOblRyV3VMdWtrZ0ZxSUJYVjVoV25WQkxYOS8wR3JKS0liajJlcXY3NmVINjZYRmtoQ0NpMkY0ZXlIdEJ3VVJFQzFCcUxYUjZqWDRSZXJ4aXd5a09OM0UrVzJGdEI4b29iZ3VuMzMyR2RIUjBhck9TVWxKWWNxVUtUVStIeDhmejAwMzNlVHllRFVGNGg0OWV2RE9PKytvdXJlcTJyVnJaLy9hbGZDL2UvZHVkdS9lWGVQenZYcjFxaGFJMDlLVUdpcWpSbzJpYjkrK0dJMUdEQVlEZm41KytQbjU0ZS92VDBCQUFJR0JnZWgwN2k5aisvYmJiMW0yYkJrYk5teFFkZDdhdFdzQitPdGYvMnAvYk1DQUFienl5aXNjUG53WWYzOS80dUtVL1daMXpUWlhtajkvZm8zUDZmVjZRa05EMmJseko3dDI3WEo2ektCQmcralhyNS85K3kxYnRwQ1dsa2IzN3QzNTVwdHZISTQvZGVvVVgzMzFsZE94T25mdVhHMHNVVE1KeEVJMElFdnU1VFBFNnZjUDI0QnRiaTZWSGh3SHZ2S3ZYSWhXejJxeWNYNUhJZTBIQnhIUVJnSlFheGNRYmFEOW9DRE9KeFp5eFcxaHNueGFwWktTRXZ3dnJ0NnF5dFhsdE11V0xXUFpzbVgxdm8rQWdBQ3V2UExLZW84RFZBdVRlWGw1eko4L24zdnV1WWZPblRzN0hKdVhsOGVycjc3SzFLbFQ2ZHExNXQ5ckt2ZTkzbkRERFE3QkxEVTFsWnljSEpkbmdlc2pLeXVMeE1SRUVoTVRlZVNSUjRpSmlTRWxKWVdkTzNjeWVmTGthdmNRR1JtSnpXWmo3OTY5aElhRzJ2OWNrcEtTQUJ4Q2QrL2V2V25idHEzOSsrKy8vNzdPKzFtNWNtV056MFZGUmRuL3JLeFdLeDkvL0RFQVI0OGU1ZWpSb3c3SEh6bHloQ05IampnZGE5U29VUktJWGRUc2YxVXVzVlR3M2JsZDdNdyt5WVd5UE1vc3BxYStKU0V1aVFpRFd4NnE4a0FtbEd4MC9melRGei9jOU1OQjk4OFZMWSt2emtCYjMxRDZSMXpCblIydXcxOW5iT3BiRW8wazYwZ3BnVzJORW9hRlhVQzBnY0MyUnJLT2xOS210Mk80YXk3Szh5MlVaSmdvelRaakxyTmlLYmRpcWJCaEtiZGhxYkFTTXlDUTBBVDMrdzN1M3IyYi9mdjM4OHd6ejlqRDdyUnAwN2pxcXF0NCtPR0hxeDI3ZmZ0MmxpeFp3dE5QUDEzcm1KNWFNdDFRakVZang0NGRZL2JzMlN4Y3VCQ0RvZnJQalNWTGxyQnYzejd5OHZKcUhhZHlocmpxVEhTbC8vNzN2L3p3d3c4dXplcmFiRFpNSnVYM2U0dEZLVlJhV2VETGFIVDgvMWpsOHViS0dlMlRKMC9hbjN2ODhjY0IrUFRUVCtuVXFSTi8vdk9mSGQ3RU9IRGdBRVZGUlJRVkZURm56cHhxejEzKy9Zd1pNNm9GWWxCV0FDeFpzcVRPMTFXWEZTdFdjUGJzV1NaTm1zVDk5OS92OFB5SUVTTVlNMllNVHo3NVpMMnYxZG8xNjBDOEwrOHM3eDVmUjJaNVFWUGZpaEJDZUwweWk0a3p4Wm1jS2M1a1kvb2hIdTA2a3F0RE96YjFiWWxHVUpoU1FjeUF3TG9QRksxS1dJSXZxVHVMbWxVZ3R0bWc4RndGZWFmTEtNa3dZU2xYd28vZVQ0c2hRSXZPcU1VUXFFRm4xS0F6YXZHdjUvYUEwTkJRTm03Y1NOKytmUms1Y2lUSnljbWNPSEdDaVJNbk1tUEdETWFNR2NPZ1FZTUFXTE5tRFg1K2ZvU0dodFk2cHFlV1RIdks1czJiSFI0Yk1HQUFQLzc0STJ2WHJpVWtKTVQrZUdabUp1dlhyK2U2NjY2anJLek00ZHdCQXdiWUMzV2xwYVdoMFdpYzdxTlc0K2pSb3p6eHhCUFZIaHM5ZWpSUWZjWjJ5NVl0SkNZbXNuUG5UZ0F1WExqQXdJRUR1ZSsrK3poLy9qenZ2LzgrUnFPUmdvSUNObS9lek15Wk01M082Ry9hdEFtQXBVdVhFaHNiQzhDQ0JRdFl2WG8xUC96d1E3MWVpNnR5Y25KWXVuUXBIVHAwWU9MRWlZMXl6ZGFzMlFiaWZYbG5lZW1BOHpYelFnZ2hhcGRaWHNCTEI3N2k1YXYrU085UTZjblYwbFVVV2ZBSmxWTHpvanFmVUIwVmhXNDB0bThDVm91Ti9LUnlzbzZVVWxGb3dSaW9JeVRPQi84MkJ2eWpEQmdDR3FhVGFFSkNBbVBHakdISmtpVU1IanlZbFN0WEVoRVJ3ZURCZy9uMTExOVp1SEFoL2ZyMUl6czdtMTI3ZHZHUGYveWp6akhydTJUYWJEWTdYVDdycmxtelp0WDRYRTE3bEhmdDJ1VjBIK3l5WmN1SWlvb0NsRUFjRlJXRlhsKy91TkcrZlh0NzhiQmR1M2F4WWNNR1pzeVlRVjVlSGl0V3JHRDc5dTBBdlB6eXk3UnIxNDdodzRlemZQbHlSbzhlYmEvTXZYejVja0NaVVE0SUNPREZGMTlrNXN5WlRsL3ZUei85Uk5ldVhlMWhHSlEvOC9yc2MxWXJQRHljbVRObkVoWVc1blFXWEhoV3N3ekVKWllLM2oyK3JxbHZRd2dobXIwRng5ZnlmLzBteS9McEZzNXF0a2sxYWVGQXE5YzBpN1picFZsbVVyWVVZQ3EyRXREV1FOdCtBUVRGR0tHUi9rby84TUFEYk55NGtRVUxGckI5KzNiKzlLYy9vZFZxbVRwMUtsT21UT0cvLy8wdmVYbDVoSWFHTW16WXNGcmJBdjN6bi84RWxCbEFvOUZZclFoVlRTNWZwbHRRVU1CVFR6MVZ2eGRWeGRkZmYrMnhzWUtETDdXMVVGTXB1cTR4aHc4ZkRrQnViaTRiTm14ZytQRGg3TjY5bStlZWV3NC9QejhBRmk5ZVRLZE9uWUJMQWJoUzVSSnJYMTlsK2Z6QWdRT1pNV01HbXpadFl1dldyZmJBM2E1ZE81NTY2aW1IUGVJbWs4bGg2WGhEeWMvUFo5eTRjUzRkdTJyVnFsb3JmNFBqdm1maHFGa0c0dS9PN1pKbDBrSUk0UUdaNVFWOGQyNFhFenNPYnVwYkVVS0k2bXpLL3ZlTXZjWDRoT2lKR3hXTWIzamovK29hR0JqSXZmZmV5OEtGQy9IMTllWDIyMjhIbEFKSUV5Wk1ZTm15WldnMEdpWlBubHpuYk40dHQ5eUN5V1RpaVNlZUlDc3JpODgrKzZ6T1hzQlhYMzAxQVFFQjl1K0RnNE5ybkxuZHYzOC9IM3p3QVhGeGNVeWJOczJsMTFlNUpMcXlGN0JhWVdGaDFaWlZneEpBczdPenljcktxclgzY20zUFZWWjhya25QbmozNThzc3Y3VldtSzhPd015VWxKZWoxK21xenZNT0hEK2ZNbVROczNiclZIcmhCQ2NYbDVlVWNQSGlwRUV0R1JnWTZuYTdhWTVWNjllcFY0M1hkNGV2cnkwTVBQVlQzZ2NKam1tVWczcGw5c3U2RGhCQkN1R1JuOWtrSnhFSUk3MktEODlzTHlUdGRUbmhYWDZLdkNVQ3JhN3BWRGpmZWVDT0xGaTJpZmZ2MjFXWjF4NDhmei9mZmYwOXBhU2xqeG95cGN4eWJ6Y2FjT1hNNGVmSWsvZnIxWTh1V0xTN2ZROXUyYmVuWnN5ZDZ2ZDVwZGVueThuSmVmLzExZERvZHp6NzdMRjI2cUd2MXVHclZLajc2NkNOVjV3Qk1uanlaZSs2NXA5cGpKcFBKYVNHb1NsdTNidVhFaVJOTW5qeTV4bVBhdDI5ZjYzVjlmWDN0TTc1MXljbkpxZmFtUW0xbXo1NU5Tb3J6OWg3T1p1WXJaMkFyWjZIcnUwVGN4OGZINWY3TndqT2FaU0MrVUZaN1ZUc2hoQkN1azUrcFFnaHZrNzYzbUx6VDVjVDBEeVNzaS90Vm9qM2x5eSsvUkt2VmN1clVLWDc1NVJlR0RSc0dLTXVDQ3dvS3NGZ3NIRDkrbkt1dnZyckdNYXhXSy9QbXpXUGpScVhiUkYxOWZTODNac3dZZXZic1dlUHpIMy84TWFtcHFkeC8vLzNWd3ZDZVBYdFl0MjRkMDZaTmN5bXN2ZnZ1dXk3ZjA2T1BQdXIwOFlDQWdHb2hPVHM3bTRpSUNQdjM2ZW5wbkRoeG90b3hGeTVjY0tqWVhCOWxaV1c4OTk1NzZIUTZObTNhUkxkdTNlelBYVDR6WGZuOWtDRkRlTzIxMSt4VnJVSFpQL3pJSTQ5Z05wdVpOR2tTTjk1NG85UHJGUlVWQWRpWGNIdkNvVU9IT0gxYWZidVJUcDA2MWZwM1JWVFhMQU94dEZZU1FnalArZi9zM1hkY1ZNZmFCL0RmMmM3dTBvczBFUlFWQmV5OWR5VWFXelN4SkRHYXZOWVVqY1pFalMzRkZJMG01cW94SmhxOVY0MVhJOFp5alJwN0RXSVhVQlFRUVpETzByZWU5dzlrWWRsZDJJV0ZwVHpmejhjclo4N01uTmtORjNsMlpwNmhuNm1Fa0xvazgyRVIwaU9MajRPcUM4RndTa29LUWtORE1YbnlaTnk5ZXhmYnRtMURyMTY5SUJBSXNIbnpacmk2dWtJc0ZtUHo1czM0NmFlZkRQYVJtNXVMTld2V0lEdzhIS05HamNMNzc3OFBobUVRR2hxS3paczNZKzNhdGVqUW9RTUFZTVdLRlhqeTVBbDI3ZHFsYlI4U0VsSmhvSFg3OW0zODhjY2ZDQXdNeEpRcFUzVHVQWHYyREtkUG53WUFmUExKSjVXKzNvck9GcTZLa3lkUFl1UEdqVml4WWdXNmRldG1zTTZwVTZld2J0MDZMRjY4Mkt3TTNCVVJpVVE0ZHV3WTh2THk0T3JxaWhrelptanZsZXdaTHIrSDJNM05UUzhvdjNuekpsUXFGYVJTS1I0L2ZteDA1cnRrNzNqWndMKzZ6cDgvajlEUVVMUGJqUnMzamdKaU05VExnSmdRUWdnaGhEUThpancxbnQvS2g0T2ZFSzdCZGVNNHFCOS8vQkYyZG5aNDdiWFgwTDE3ZDd6MzNuczRlUEFnM04zZGNldldMYXhhdFFvaWtRaWZmUElKamg4L2p1RGdZSjMyMGRIUldMNThPYkt6c3pGanhnenRNVHF4c2JIWXZuMDdPbmJzcUEyRzA5UFRjZjM2ZFowbHN5cVZDaXFWeXVpUzM0eU1ES3hac3dZU2lRUkxseTRGaDZPYmNYdlVxRkY0OHVRSi92enpUN2k3dTFlNFRCbUFObmkyaE5qWVdHemN1QkZTcWJUQ1FMdG56NTd3OGZIQjJyVnJZV3RyYXpSd0xpc25Kd2U1dWJrVjFpa2JUTjY5ZXhkTGx5N0Y5T25UdFh1R0RlMGhMdS93NGNPd3NiSEJtMisraWExYnR5SWxKUVZObWpUUnF4Y1RFd01BYU5iTThzY1ptcE1ZcTZKOTJjUXdDb2dKSVlRUVFraWRrQnlXRHc0UGNPOWNOODdOUG5mdUhQNzU1eDk4K3VtbkVJbEVDQWdJUUVoSUNGUXFGVFp0Mm9SdTNicWhkKy9pSEF5ZE8zZkdiNy85cHBjSXlzZkhCLzcrL3BneVpZcDIxdTd1M2J2NDdMUFBZR05qbzgwOERSUm5TdVp5dVJnelpveTJyQ1RvTTVTUldxbFU0b3N2dmtCMmRqWSsvL3h6bzJmK3pwa3pCM0Z4Y2RpOWV6YzhQVDB4Yk5nd282L1pVdWNlNStYbFlmWHExVkNwVkZpMmJGbUY1ek5McFZLc1diTUc3Nzc3TGo3Ly9IT3NXN2RPWjRsemlaTDNZdjc4K1lpS2lzS1lNV05NWHFLY25KeXM5MkZEZVNYWndrdmN2bjBibHk5ZnhyaHg0ekI4K0hEODl0dHYyTEZqaDhHWjlwTGw3elF6Vy85UVFFd0lJWVFRUXF3dTk1a0NlY2tLZVBhUWdpdXNHOGVFUlVaR29uZnYzdWpmdjcrMjdNTVBQOFR1M2J1aFVDZ3dmLzU4YmZuYmI3K05UWnMyUVNhVDZmUWhFb253NVpkZkFnRHk4L1B4bi8vOEIzLzg4UWRjWEZ6dzFWZGZhYy90UFhEZ0FNNmVQWXRaczJicExMc3R5ZnhjOWtnam9EaDQrK3FycjNELy9uMU1tellOM2J0MzE5NWpXUllLaFFJS2hRSktwUkp5dVJ4dnZQRUdsaTlmanUrLy94NCtQajRJQ0FndytKb3RNUnVwVkNxeGN1VktKQ1VsWWQ2OGVYcXo1b2E0dXJwaTllclZXTGh3SVZhc1dJRi8vZXRmY0hWMVJYSnlNbzRmUDQ3ejU4OGpLU2tKQUJBZkg0K1FrQkNNR0RFQzU4K2ZOK2sxSkNZbUFqQThnNnRRS0xCMzcxNWN1WElGVzdkdUJWQ2NXZnJycjcrR3JhMHRwazZkQ3JGWWpJa1RKMkxuenAzbzJiT256dmRFYm00dXdzTENJSlZLTFo1MW10UThDb2dKSVlRUVFvalZaVVFXUW1ETGhXTno2KzhiTGpGMzdseHR3RnJXbENsVDBMZHZYNTE3TFZ1MnhQZmZmMjh3UTNGbVppYU9IajJLUTRjT0lUYzNGejE2OU1DaVJZdGdiMjhQalVhRFhidDJZZmZ1M2VqZnZ6OWVlZVVWbmJZbC9UazZPdXFVZi9QTk43aDU4eWFBNG1XOUJ3OGVoRXFsZ2tLaGdGcXRydkIxclZ5NUVwczNiN2JvZnRjU0xNdmk2NisveHQyN2R6Rnk1RWlNSFR0V3I0NUdvekhZTmlBZ0FCOTg4QUhXcmwyTEZTdFc0UHZ2djBkOGZEejI3dDBMaG1IUXVYTm5qQmd4UXJ1SEd3Q3VYTGtDQUVoTFN6UDQzNnJFM2J0MzRlam9DQ2NuSjIxWlFVRUJBR0RHakJuSXljblI3cjkrK3ZRcGxpMWJoc3pNVEh6MjJXZmFZNlZlZSswMW5EOS9IdDkrK3kyRVFpRjY5T2dCb1BqRERJVkNnWkVqUjliYWVjWEVjaWdnSm9RUVFnZ2hWbFdVcFVKK3FoTHVuU1ZBM1pnYzFpcS9KeGNBR0lhQmo0OFBnT0k5dnJtNXVaQklKT0R4ZUxoMzd4NkEwdU4zaW9xSzhNRUhIK0Q1OCtkbzNydzVGaTllckEya0hqNThpRTJiTmlFcUtncURCZzNDckZtemtKT1RBN0ZZREI2UGg4VEVST3pac3djOEhnLysvdjQ2WXhnK2ZEamk0K1BoNCtNRFcxdGJTQ1FTaU1WaWlNVmkyTmpZYVArSVJDSUloVUx0Mzlldlg4ZXZ2LzZLVmF0V1lmMzY5WG9CWEhYM29PN2J0dzhYTGx4QWp4NDk4UDc3N3dNb1hqNWRWRlFFVzF0YjVPZm40OEdEQnhDTERlOFJIelpzR0tLam8vSG5uMy9pd0lFRG1EaHhJcVpQbjQ2aFE0Y2FESGhMOWlZdlc3WU12WHYzMXN1a3JWYXJFUmtaaWNqSVNJd2VQVnBicmxLcHRMUExnWUdCbURWckZ1enQ3WEhvMENIODhzc3ZVQ3FWV0xSb2tmYS9GUUR3K1h5c1hMa1M4K2ZQeDRvVkt6Qmh3Z1FNR1RJRSsvZnZoMUFveEd1dnZWYXQ5ODRZMmhkY3N5Z2dKb1FRUWdnaFZwWDFxQWdjSGdPSEZuVm5kdGhVK2ZuNWVQWFZWM1hLYkcxdHRYdGdSU0lSVnE5ZURabE1obzRkT3dJb25pSDk3TFBQY1BueVpZaEVJc3liTnc5ang0N0ZuajE3c0dQSERyMW5USjgrWFc4UDhZQUJBN1RIUDVtalJZc1dlUFRvRVZxMWFtWHdHS2F5ZTVvcnMzYnRXcjJ5bDE5K0dibTV1WmcyYlpyMnc0UUhEeDVneVpJbE92WEtMamt1Yi9iczJaQktwWmc0Y1NJRUFvRmU1dXl5dW5YcmhxbFRwK0xvMGFQNHozLytZN0NPUkNMQnNHSEQ4TTQ3NzJqTGVEd2VYbjMxVmJpNnVtckhFaFlXaHMyYk44UE96ZzZyVnExQ2x5NWQ5UHJ5OXZiRyt2WHI4ZW1ubjBJdWwrUFVxVk5RS3BXWU4yOWVqY3k0QThYTDlFMjFmdjM2R2hsRFE4YXdMTXRhZXhEbUduZHhuYldIUUFnaERVcG8zMFhXSGdLcFFSRzcweEU0MWNYYXd5QjFVSjM0M21DQmg2R1prTGp4NGQzSDFycGplU0UyTmhabnpwekJwRW1URENhekt1K3Z2LzZDWEM2SFJxT0JRQ0JBdDI3ZEtseStDeFFuN0xwKy9UcW1UWnVtVFlZVkZ4ZUhDeGN1YU91SVJDSUVCd2VqYmR1MjFYdEJKcmg3OXk1dTNMaUI2ZE9ubTl6bTk5OS9SM0J3Y0tXSnBISnljaEFhR2dxV1pjRXdERHc4UERCZ3dBRHRzdWU2NU1LRkMyamZ2cjEybWJReEJRVUY0UFA1NFBQNU9ILytmSVVCZmxYZHZYc1hqeDgveHZqeDQwMXVjL0RnUWZqNys2TmR1M1lXSDA5RHdEQ00zaG9VQ29nSklZUlFRTnpBMVltZ2g5UkpkZUY3b3lCZGhiZ1QyZkR1WXd2N1prS3Jqb1VRMHJBWkNvajFOMFVRUWdnaGhCQlNTL0tlS2NBd2dOU3o3czBXRWtJYVBncUlDU0dFRUVLSTFSU2tLU0Z5NG9ITHIyUFp0QWdoalFJRnhJUVFRZ2doeENwWURWQ1lvWUxZaFk2cUlZUllCd1hFaEJCQ0NDSEVLb3F5Vk5Db1dOaTQwc0VuaEJEcm9JQ1lFRUlJSVlSWVJVRzZFZ0JvaHBnUVlqVVVFQk5DQ0NHRUVLc29TRk9CWjhNQlgwSy9raEpDcklOKytoQkNDQ0hFb2g0OWVvU29xQ2prNXVaV3E1L0N3a0lVRlJXWlhGK3RWa090VnB2OW5PUEhqK1Bnd1lObXR6TkhYbDVldGRydjJMRURPM2JzUUVGQmdZVkdWRGNVcENvaGRxWFpZVUtJOVZCQVRBZ2hoQkNMV3Jod0lkNS8vMzFFUlVWVnE1L1JvMGRqNHNTSkp0Y2ZNV0lFUm93WVlmWnpkdTNhaFMxYnRwamR6bFQ3OXUzRFcyKzloU2RQbmxTNWp6MTc5bURQbmozSXo4KzMzTUNzVEpHbmhxcFFBNGtiN1I4bWhGZ1AvUVFpaEJCQ2lNWEk1WElVRmhZQ0FPenM3R3JzT2JtNXViaHk1UW82ZGVvRVYxZFhpL2UvYk5reUpDY25WN245OXUzYkFSVFBXbCs3ZGcweW1Rd2ZmL3d4Tm16WUFFOVBUMHNOczE0clNIMnhmN2dKelJBVFFxeUhBbUpDQ0NIRWdsaTIrSDlZRFFDMnpEVnI0Rm9Ec01DTC8zbHh2K1NDTGQ5eHVicGx2bWExRHpaVWJwR1haVEtaVEtiOTJ0SFJzY2FlRXg0ZWpuWHIxbUg0OE9GWXRHaVJ4ZnRQVGs1R1FrSkN0ZnZoY3JsWXRXb1Y1czJiaDVTVUZDeFpzZ1FiTjI2RXZiMjlCVVpaditXbnFzQVZNaERaMDYramhCRHJvWjlBaEJCQzZoU1dCVmgxY1VESnFsbG8xQ3hZTmNCcWl2L1dhTmppKzJvVTMzdFJUMXVIZmZHM3B2UnZhQXpkMDYwSERReTJMUTVzeXdhMGJKbkF0dHg5Z3V6c2JBQUFoOE9CaTR1TFJmcGtYN3k1RE1Ob3kyN2V2QWtBNk5TcGswV2VZY3lwVTZmTXFqOWp4Z3k5UU5yZTNoNmZmZllaM24vL2ZTUWxKZUhUVHovRnVuWHJJQlFLTFRuVWVxY2dSUW1KR3g5Z0txOUxDQ0UxaFFKaVFnZ2hKbU0xZ0ViRjZ2eGhkYTVOdjE4UzlCWUh2R1VDV3dvczY3WDQrSGdBZ0t1cks3aGNiclg3VTZsVW1EdDNMdnIxNjRmSmt5ZHJ5NjVjdVFJdWw0dHUzYnBWcWQ4Wk0yWm92ODdLeXRJcEd6cDBxRjc5NDhlUG8yblRwZ2dLQ3RLV3llVnliTnEwQ2UrODgwNmx5OE9iTjIrTzk5NTdEK3ZXcllPenMzT1ZrbjgxSklVWktpankxSEFPc0xIMlVBZ2hqUndGeElRUVFwQWNsbGN1a0lYQm9KYUNWVktaMk5oWUFNVjdmRlVxRlhnODgzN1ZDQXNMUTFSVUZGNSsrV1VBeGJQQ0dSa1oyTFZyRjdwMDZZS1dMVnZpK3ZYcnlNbkpBWS9Idy92dnY2L1hSOWxndHl4bloyZXNYYnNXQUF3dWh5NHB5OHJLd3VEQmc1R1ptYWw5VFQvKytDTUFZUDM2OVFnSUNBQUEvUFRUVHpoKy9EZ2lJeVB4elRmZndOblpXYWRkZWNPSEQ0ZWpvNk0yaUkrSmljSHMyYk5OZm04QVlNcVVLWHBsNXM1aTF3VlpqNHJBNFRLdzkyM2NzK1NFRU91amdKZ1FRZ2d5SDVsK3RBMGhGU2tKaUFzS0NoQVJFWUgyN2R1YjFmN2F0V3M0Y3VRSSt2ZnZENkI0RCs2TUdUUHczWGZmWWQyNmRkaThlVE9PSFRzR29IaW11S0xBdGp5RlFxSDl1bXdRT1hueVpLU25weHNNTE9WeU9iNzQ0Z3NvbFVvRUJ3ZWpaY3VXMm51VEprM0NyVnUzRUI4Zmp3OCsrQURmZnZzdHBrNmRXdUhyS3p1anplRndJSkZJS3F4Zm9pUzd0RmdzMWxrNlhoOFZwcXVRRlZzRVIzOFJ1TUw2L1ZvSUlmVWZCY1NFRUVJSXNRaTFXbzNvNkdqdGRWaFltTmtCY1V4TURIZzhIcnk5dmJWbHc0Y1B4Lzc5K3hFYkc0c2RPM1lnTEN3TUFvRUErL2J0ZzFRcTFkWXJXZXBzcVJsVGxtWHgzWGZmSVNFaEFSNGVIbGk1Y3FYT012QW1UWnJnKysrL3g5S2xTL0hvMFNNc1hMZ1EzMzMzbmNsWnBQMzgvSERvMENHVDZwYTh0bDkrK2FWR3Ntclhsc0lNRlJJdTVZQnZ3MEdUOW1KckQ0Y1FRaWdnSm9RUVFvaGxSRVJFSUM4dlR6dURlZUhDQmJ6enpqc216Mml5TEl1NHVEZzBiZHBVWjZrMXd6Q1lPM2N1aW9xS2NQbnlaYkFzaTM3OSt1a0V3elhoNTU5L3h0bXpaeUdWU3ZIbGwxOGF6QXp0NE9DQXRXdlg0dU9QUDhiRGh3K3hjT0ZDckZ1M0RsNWVYdGk0Y1NQQ3dzTDAydno2NjY5MUtxRldmcW9DYVhjTGEzeExoRnJKUXA2dEFrL0lnVTkvTzNDRm5KcDlJQ0dFbUlBQ1lrSUlJWVJZeE5XclZ3RUFyVnExZ2tna3dwMDdkM0QzN2wyVFo0bGpZMk5SV0ZpSVZxMWE2ZDNyM0xrejR1TGk4UGZmZndPQWRvOXhUZm56eno5eDRNQUJDQVFDZlA3NTUyamF0S24yM3V1dnY0NlVsQlR0VExSRUlzSFhYMytOeFlzWDQ5R2pSOWkxYXhlV0xGbUM3T3hzcEtTazZQV3QwV2gwcmpNeU1yQjE2MWJNbkRuVFlwbTV6U0dMa1NNL1JWazdEMk1BcVljQUF0dnFKMXdqaEJCTG9JQ1lFRUlJSWRYR3NpeXVYTGtDQU9qVnF4ZWtVaW51M0xtRHYvNzZ5K1NBK042OWV3Q0FObTNhR0x3ZkhoNE9BR2pidGkzYXRtMXJnVkhyWTFrV0NvVUNIVHAwZ0srdkwyYk1tS0dUV2RvWXFWU0tiNy85RnJ0MjdjTGJiNzhOQUZpeFlvWDJ2bHF0eG9nUkl3eTIzYmR2SDg2ZVBZdUNnZ0o4OGNVWGxua2hadkRzYVF2UG5yWTErZ3lOaW9WY3BrWjJUQkV5SHhWQm5xdUM3MkI3Y0hpMGg1Z1FZbDIwVm9VUVFnZ2gxWGI5K25Va0pTVUJBUHIyN1l0Ky9mcUJ4K1BoM0xselNFdExNNm1Qb3FJaVNDUVNvd0h4eElrVHNXSERCcU5acEt2cnh4OS94T1RKazNIcDBpVTBhOVlNUC8vOE0zcjI3R2x5ZTZsVWlybHo1NXE5SEhyYXRHbHdkbmJHUC8vOGc1TW5UNW83N0hxQncyTmc0OHlEUnpjcHZIclpvakJkaFpUYitkWWVGaUdFMEFPVFY4a0FBQ0FBU1VSQlZBd3hJWVFRUXFydjRNR0RBSUIyN2RwcGx4ZjM3ZHNYWjgrZXhiNTkrL0R1dSs5VzJzZWtTWk13WWNLRUNzOHZEZ3dNdE1oNGMzSnlFQjRlanN1WEwydlBJVDU4K0RBQVFLbFVHanlMdUx5SzZnd1lNQURMbGkwemFTd1NpUVN6WnMzQ21qVnI4Tk5QUDZGNzkrNEc5eXMzRkE1K1F1UWxLWkQxcUFndWJjVGdTMmgraGhCaVBSUVFFMElJSWFSYUhqMTZoQnMzYmdEUTNkczdac3dZbkQxN0ZzZVBIOGNycjd3Q0R3K1BTdnN5NWR6aXlvSlZZL2U3ZE9tQ3I3NzZDaEVSRVZpd1lBSFljbG1rcGsrZmprR0RCc0hkM1IzLy9lOS85ZHBuWkdTZ29LQkFwMHdzRnNQWjJWbXZycmw3Z1FjT0hJZ2pSNDdnM3IxNzJMcDFLeFl2WG14VysvckdOVmdNMlJNNXNtT0w0QnBNMmFZSklkWkRBVEVoaEJCaVNRekFNQUFZNXNYZmxWeHpBT1pGTzUwK3loYm8zZE12MC83RjZMY3JTSzI1aEVrc3kyTGp4bzBBZ0taTm02SmZ2MzdhZTRHQmdlalFvUU51Mzc2TmpSczM0cXV2dnJMSU04c211Q3FyNVB4aFkvZExqaXV5dGJVRnk3Sm8zcnc1K3ZYcmg0TUhEeUluSndkVHBrelIxdDIrZmJ0TzI4ek1UTHo5OXR0d2NIQUF5N0tReVdUdzgvTkRXbG9hMXE5ZkR3Y0hoMnEvcmpsejVtRGV2SGs0ZGVvVWhnOGZidmFSVmZXSjBJNExHMmNlY3A4cEtDQW1oRmdWQmNTRUVFTHFISVlCR0M0RGhnTXduREovYzh0ZGM0elUweW5YTGVOVTF0YlFNemhNbVVDMitCZ2c3VFduM0hVZEZMRTd2Y2I2UG5ic0dCNDhlQUNnZUM4c2g2TzcvSFg2OU9uNDRJTVBFQjRlanBNblQyTFlzR0hWZm1iNVlMVkV5Y3l3c2ZzbFBEdzhzSDM3ZG0zZ2ZQVG8wVXFmdVhIalJ1VGw1ZUdUVHo3QmpoMDdJSlBKTUdQR0RDeGZ2aHhidDI3Rnh4OS9iT2FyME5leVpVc01HREFBeWNuSkJtZWRHeHFwcHdCcDl3cWdLdEtBSjZKbDA0UVE2NkNBbUJCQ2lNa1lMZ01PcnpoQmp2WVBsd0ZUOXJyY2ZXUDNHQzREVGdYQko2bjc0dVBqc1czYk5nQkFodzRkMEw5L2Y3MDZiZHUyeGVEQmczSDY5R2xzM0xnUkxWcTBRSXNXTFdwN3FEcjRmTDdSV1dSRERoMDZoTXVYTDZOejU4NFlQSGd3ZHV6WUFRRG8wYU1IZ29LQzhQZmZmNk5yMTY0WU5HaFFsY2JEc3F6MnJPYjMzbnNQWXJHNHduM1VEVVZKUUp5WHBJUkQ4N3B6TGpNaHBIR2hnSmdRUWl4TXlPSERTU2hGY21HV3RZZGlNcy91VWdOQkxMUUJiMGxaWFowQkpiVXZKeWNIeTVjdlIwRkJBWVJDSVJZc1dHQzA3cHc1Y3hBZUhnNlpUSWFWSzFkaXc0WU4ydVhMZGQzMTY5ZXhaY3NXT0RzNzQ1TlBQdEc3djJqUklzeWVQUnZmZmZjZFBEdzhqR2JJTnVidnYvOUdURXdNWnMyYUJhQjRPWGRqWWVQTUExZkFJRGRKUVFFeEljUnFhSDFLTmZSM2E2djlFMkRuYVZiYkFEdFBuZlkxaVFIQXFjSGZZbTI0QWtoNFF1MmZtdVFzdE5YK3NlUGJWS2tQQjc0WWZJNXBud1hWNVB0bVNjMGtMcGptMTE5M3p5R3BkVzRpZTB6ejY0OWZ1cy9DOHNEeDRETDE1MGVzbzc4STlyNUMySG9MSUhIblErekNnOGlCQjRHVUM1NE5CeHcrQmNPa1ZFRkJBVmF0V29YazVHUUF3SUlGQytEcGFmemZRWHQ3ZXl4ZXZCZ013eUFsSlFVZmZ2Z2hVbEpTYW11NFZSWVdGb2JWcTFlRHcrRmcrZkxsQnZjSmUzbDVZZTdjdVZBb0ZQamtrMDl3L2ZwMWsvb3VLQ2pBMnJWcjhjMDMzK0RPblR1V0hucTl3RENBeEYyQS9PZEtnSzI4UGlHRTFBU2FJYTZHK2ExZjBuNTlJVFVLRDNLU1RHNGI0dEVSL2R4S1AwVStueHBwMGJHVjFkN1JGL05idjRScjZZOXdPZjBoSW1RSjBMQ1crNWZuNnc1VDRDTXV6YVk1N3VJNmkvVmQzaS9kWm1tL3ZwdjlGQ3Z2NldjQnJjeUhBYVBnYit1TzZ4a3h1SnorRUxleTRxRFVxSFhxZU5rNFlaYi9FTVRscDJGSDdObHFqN3VtMlBGdE1MbFpid3h6Ync4T3c2QkFMY2YrcDllc1BTd2QvZDNhNGlYUGp0cHJEY3RpM1lNanlKRG4xdGd6UjNwMjB2a3c0OGl6R3pYMnJMSm10aGlNems3TkFRQlNuZ2pEUE5yamVOS3RXbmsySWJVbEt5c0xTNWN1eGVQSGp3RUFFeVpNd09EQmd5dHQxNjFiTjd6MTFsdllzV01Ibmo5L2p2ZmZmeDlMbGl4Qmh3NGRhbnJJVlhMaXhBbHMyTEFCTE10aTJiSmxGUjczRkJJU2dvU0VCT3pmdngrZmZ2b3Azbnp6VGJ6NjZxdmc4L25hT21Veld0KzdkdzhiTjI1RVNrb0tlRHlld2FYbWpZWFVnNCtjcDNJVXlWUVFPZEN2cFlTUTJrYy9lUnFCQVc1dFljOFhZN2hIZXd6M2FJK0RDZi9nMzA4dVZ0akdTK3dFSVllUDJMeWErUVJmeE9YRGdTL0I4NkxzR3VuZm1BQTdMd1E3K0FBQStybTFRUi9YQUx4N1k3dk8wdGJKelhwamZOTnU0REZjQkR2NElGS1dnSDh5SHRmcU9FM0JnTUdYN1NiQlcxeWFlR1dTVDI5RXlCSVJLVXUwNHNoS2lYbEN6R2crQUhiODBneWkyWXFDR3AvSG50RjhvRlVDNGwxeEY5RFIwVS83N05kOGV1TE04L3VRYTJvdXd5OGh0U2ttSmdhclY2L1d6Z3lIaElSZzVzeVpKcmVmTW1VS2NuSnk4TWNmZnlBek14T0xGeS9HcEVtVE1HWEtGSWhFb3BvYWRxWEtCcXQ1ZVhuNDRZY2ZjTzdjT1hBNEhDeGV2RmduYzdZeE0yZk9SR0ZoSVk0ZVBZcmZmdnNONTg2ZHc2Wk5teUFRQ0FBQXFhbXAycnFmZnZvcFdKYUZyNjh2UHZua2swcjNWTXRrTXUzWHBoeExWWjlJM0lzL05NaC9ycVNBbUJCaUZmVm5QUitwRWhHWGorN09MYlhYTElDL1UrNVYyS2FmV3h1czYvQUdWZ1pOZ0pmWXFVYkdOYmZsY0h6WDZVMzBkR2xWSS8wYk04bW5sODcxaGJRb3ZYMmVkbndiOEpqU1pDYnZ0UXBCRTVGOXJZelBIQ3hZN0l5N29GUEdZUmg4Mkhwa2pTOWROOVZyUHIxMGdtRUFjQkNJc2FiOVpIallPRnBwVkRYbmFVRTZ6cVpHYUs5TFBvZ2lwTDVUcVZUWXRXc1gzbjMzWFcwd1BHYk1HQ3hZc0VDYkRNcFVzMmZQeHVUSmt3RVVCNko3OSs3RnRHblR0T2NZMXdhMVdvMjh2RHl3TEl2azVHVElaRElJaGNVL04zTnpjeEVSRVFHeFdJelBQLy9jcE5udkVoOTg4QUhtekprREhvK0hxVk9uYW9OaG9IajVkUW1XWlJFU0VvSi8vZXRmZXNGd1dsb2FZbU5qa1pxYUNwbE1oclMwTkczV2JKRklCRWZIaHZXelV5RGxRaURsRmkrYkpvUVFLMmowSDhXMXRQV0FsRmY5VDZVZEJSSjBkUFF6cTM1WjVyUXQ3MVpXbk5GN1BaMWJRY1F0WGJKMU16TVd5WVhHWjJXSHVBZGpYc3ZoQUlxRDZWVkJFN0gwemw2a3lYT3FQTDd5WHZMc2lMNnVBUUNBeFcxRzQ4aXpHOWdaZHg1cVZtT3haeGpTeXRZRDdSMmJhYTgxTEl2L1ByMnFWMjluM0htMGQvQ0ZoMDN4WGpFSlQ0Z1BBMFpoNloyOU5UNUdjNFZueHVEdjUvY3d4RDFZVytZc3RNWGJ6UWRoWS9SeEs0NE04Sk80WVdTWnBkSmx1UXJ0c0tiZEpLeTZ2eC94K1RWM0hJdzE3SDk2RlFQYzJtcjNENC96N29yanliZWgxS2lzUERKQ3FpNDhQQnovL3ZlL0FSVFBVTTZiTncralJvMnFjbjh6WnN5QW41OGZObXpZZ01MQ1FrZ2tFclJxVmZrSHBDWEhLbFduWHZmdTNiRjA2VktNSHo5ZVoyYTQ1UGtlSGg1WXMyWU5BTURYMTllazU1VTFmdng0OU8zYlZ5OXAySmt6WndBVVo3aGV1SENoMFVENzFxMWJXTHQycmNGN1E0WU1NWHM4OVlIRW5ROVp2QnlzaGkzT01rOElJYldvMFFmRTAvejZJZERlOUtNWGpBbDI4TkV1eGEyS0ZVR3ZWTGx0Ulh0MlIzanE3czA2a2xUeEovQVhVeDlnbUhzN3RMVDFBQUM0Q0cyeE1uZ0NsdDc1SFRuS2dpcVBzVVFyV3c5TWJ6NUFwNnluU3lzY1RQZ0gyUmJvdnlLdk5kT2RIVDZmRm1rd0MzQ1JXb21OMGYvRG12YVR0VW1xV3RsNllFTFRIdGozOUVxTmpyRXF0c2VlUlFkSFg3Z0lTek9URG13U2lDdnAwUWpQakxIS21EZ01nM210aHVza2xZckpTNEdYalpQMkF4b0hnUVJmdEp1RXorNy9nVWU1eVZZWlo0bVJucDB3by9sQWkvVlhkcm0yZzBDQzMzdDlZTEcrWDduMG5jWDZJc1JVUFhyMHdPdXZ2NDVyMTY3aG80OCtRdlBtemF2ZDU4Q0JBeEVVRklSdDI3YmhyYmZlTWltN3NqbEhKUm5qNnVvS3NWZ01GeGNYcEtXbGdjUGhvSG56NW5qdnZmZTBkYW9TQ0pkL1JubXJWNi9Ha2lWTE1IUG1USFRxMU1sbzIyYk5tb0ZoR0cyd3pqQU0zTnpjMEw5L2Y3enh4aHZWR2xkZFplY2pRTmJqSXVRK1U4S3VxYUR5Qm9RUVlrR05QaUJ1eUZyYmVhTFZpOEFXQUI3blBjZWRyUGdLMjhnMVNud1pFWXExSFYrSHE5QU9RSEdDcWVXQjQ3SDA3dS9WbXVXeTVkdmdvemFqZFpZakY2bVYrRExpWUkwSHcwSDJUZEdwekN5OFVxUEc3L0hHZzlzSE9VazQ4dXdHUm50MTBaWk45T21CbTFseFZnL2V5aXRVSzdBdDVqU1d0QjJyTGRPd0xGcEltMWd0SUI3cjFSVXRwRTIwMTBWcUpiNkovQk11UWx1c0NKcWdEWXFsUEJGV0IwL0Vtb2hRM0pjbFZOcHZhTjlGMnErZkZXYmkzZkR0RmhrdmgyRnFOS040ZmNsV1RraEYzbnp6VGJ6Kyt1c1dQUi9YMWRVVlM1Y3VOYmwreWRKaFM5aXpaMCtWMi9idTNWdG5YNjhwSEIwZHNXWExsa3FYbUxkdTNSb25UNTRFeTdMYTg0bk5YWlplMzBqY0JlRFpjQ0NMSzZLQW1CQlM2MmdQY1FNMjJxdXp6dlVmVC84eHFaMU1XWUExRWFFb1VwZnU1L0czZGNlN0w1WlNWd1dmdzhYSGJjYm96R0txV1EyK2pmb1RUL0xUcXR5dktSZ3dtRjV1OXU5L1NiZVFXbFR4THpONzR5L3JMQldQbENVaVQxVlVJMk9zcnJDTXh3aDdrZmdyUXBhSWhiZDJXVzAydTduVURaTjllK3VVN1lvN2p6UjVEcUp5bnVHeit3ZDB2cmRzdUFLc0NIcEZtNTJaRUZJM01ReGowV0RZRktkT25jS1JJMGRxOVptbW1ETm5qc0V6aVN0alRtRExNQXc0SEU2REQ0YUI0dU9YSFB5RXlFMVVRSkducnJ3QklZUllVS09mSWY3MDdyNHF0eTA3VzNVaE5Rb2JIaDR6dWUyQzFpTjFqbDJ5OUZGRnJrSTc5SEF1M1krbDBLamdKckxEeStXQzVQSnVaTVlpcVRBTFQvTFQ4R1AwWC9pb3pjdmFlLzNjMmlBK1B3MEhFOE1xNkVFZmcrTEVWSUgyM2pybG14K2R4SzJzSjJiMVZSV0QzWVBRWE9xbXZjNVRGZUZBUXVWSEV4V3BsZGo2K0crODMyb0Vmb3M5cjVNc3lSTGEySGxoVGZ2SkZ1MFRBQUx0dmJHaDB6U0w5YmZ2NlpVS1o5UExFbkw0V05CNnBNNHFnQWhaQXY1S3ZxMjlMZ21LeTg0VTh6azhMR2s3RnVzZUhNRzE5RWNXRzd1cGpqeTdVV0VtNmprdGgyR1llenNvTlNwc2ZYd2FweXRKVEdjcUtVK0VsVUVUNEcvckRnQTRublFMMjJQUFFjWFNMNFNFa01iRnVZME5NaDhXSWYxK0lUeDdTSzA5SEVKSUk5TG9BK0tHYXFKUFQ1MWxtZ0lPVDIrVzFKQXNSVDZTWHV5cnZaTCtFRWVlZWVvRTBhLzc5VVY4UVRwdVpNYWFQSmJYZmZ0cWsyaVYrUGVUaXppVGN0L2tQcXBLeE9WamFyTStPbVV4dVNubzZkTFNTQXQ5K3hPdWdjZmhZR2laeEZXVnVadjlGQ21WekVBM1JITmJEdE01QnFwQXJjQ1AwWCtoL0tuWGhvSmlMc1BCb29DWDhkMkRvN2lhSGwyTG82NllqOWdGZzVzRUFTZ08zTjl0TlJ5dDdUenc4K1BUMVFwYzdmZzJXQlU4RVg2UzBnOXJSbmgyUkVST0lpNm5QYXoydUFraHBEN2hpVGh3YWkxQ1JsUWhuQUpFZEFRVElhVFcwRStiQnNqVHhoR0RtZ1JhcEsrZGNlZlIwdFlEQVhhZUFJcVhINC8xN21weVFEek12UjNHTisydVUzWW84VG9PSmxTOGZMdnM3THN4N1J4OEROWTdrWHdIUHowK0JRQ1kwTFFISE1wbDlHN3YyRXduMjNSTitPN0IwVVlYRUkvMDdLU3o2Z0VBdGp3NmFmUjlNQllVTHd3WWhmVVBqdUpLSFFtS254YWs0NnZJUS9pNHpXandPY1UvTW9lNnQ0T25qUk8raWZvVHVjcENzL3NzMlV2ZHRNeUhCMnBXZzAzUkp5Z1lKb1EwV2k2Qllzamk1VWk4bEl2bUlRN2djQnYrY25GQ2lQVlJRRndOMVZubXZPSGhNYk9XV0p0anFtOGZuZXkrMWFGbU5Wai80Q2cyZEpvR0NVK0lLK2tQc2ZIaFh5YTNWMnJVVUxGcTdSTGFVOC92WVdmY2VZdU1yVEsrRWxlTTllNWFLODlxN0RvNSt1bGxEeitkY2crWDBoNVUyQzRxNXhrK2ovZ0RLNE1tUVBBaTJPUXlISHdZTUFxb1EwSHhqY3hZZkJrUmltV0I0N1JCY2FDOU56NXVNOXJzYlJjK0VoZXNDSm9BWjBIcGtrQzVSb2wxVVVldGxnU05FRUxxQXE2QWdYZHZXOFNka3VINTlYeGFPazBJcVJVVUVMOWd5b3hrWFdNb0lQZVh1cU9uUzJ2dDllUGM1MWg4K3o5NlMxYk5rU2JQd2FaSEorQWpkc0YvbjE0eHE2K3pxUkZJbGN2d2Nac3h1SjBkankyUFRsWmpKS2JqTWh5ODF5ckVZaDhNMUpZbGQvWWdKaS9WMnNQUW9hbms3R1UvaVJzK2FqTmE1NzFPS01qQXRzZG5UT28vVXBhSWI2TU9ZMG5ic2RvK1NvUGlZN2lTWGpkbVRPOWt4Mk5ONUNFc2JUc09mQTRYR1lvOGJIcDB3dXgrL0NSdWNDb1RET2VwaXZCRnhFRTh6RW15NUhBSklhUmVFcnZ5NGQ1Smd1YzM4Z0VHOE9nbVJTUElLMlpSR28wR1o4K2VoWTJORFhyMTZsVjVnM291T2pvYVY2OWV4YlJwVmMrZmtwYVdocXlzTElQbm9VZEhSOFBSMGRIZ2NXcW0wbWcwK091dnY5Q3ZYejlJcGVaOTBDT1R5WkNmbnc5UFQwK2Q4c1dMRjZObno1NFlOMjVjbGNkRmlsRkEzSUF3WURDcjVSQ1UvWGZqMTlpejFRcUdTMXhOajhaVlZHMjJyampyOGIrUnFjZ0RhK0pvOXNSZk1sZytwY3grNE9kRjJRYjNJY2ZrcG1CODAyNDZpYlFBSURvM0dSL2YzbTNTODlkMWZFUG4yQ0JMSnowelJxWFJWT3RvcTlybUxYYkd5dURTSmM5QWNZRDNWV1FvNUJwbEJTMTEzY2lNeFE4UC80Y0ZBU08xWno4WEI4VWp3VHhFalN3am50TnlHSVkwTVgxZmVJbVNqSzlPQWluKzFmbnRLajI3N1A5SEpUd1IxclNyV25JMU9wT1lFTklRT1FmWUFBQ2UzOGlIV3NIQ3M3c1VYSUYxb21LNVhJN3o1ODFmMmViZzRJQnUzYnJwbENVa1ZIeThZTk9tVFpHZm40L016RXlqZGJ5OXZTdk5QSzVVS3JGOSszWm9OQnAwNmRJRkFvSHBSMWx0M3J3Wm9hR2hKdGN2Y2VyVUtZUGxsbnovakxsdzRRTDI3ZHNIUHo4LzlPdlh6K3huQWNEKy9mc1JHaHBxOEhYTW16Y1A0OGFOdzl5NWM2dlVOd0Jjdm53Wkd6WnNRRmhZR0ZhdFdtVlcyeU5Iam1EbnpwMVl2MzQ5Z29OTGYyKzVkZXNXdkx5OHFqd21Vb29DNGdaa3BGZEgrRXZkdGRkWDBxUHhJT2VaRlVkVXF1enhSYWJZLzlSd0Z1aXlBWEZxVVk3QmVqNWlGeXdKSEt0WFRpekx3OFlSbndXL0NudStXRnVtWVZtc2l6cUM1TUpzcy91N21QWUFFcDRJcy95SGFNdTREQWQ5WEFKcUpDRG1vSHBuRHpNdzd3aVZtdTZIRUVJYUV1Y0FHM0Q0REo1Zno4Zmp3MWx3N3lLQnZhK3cxc2Z4OU9sVHJGMjcxdXgySFRwMDBBdm9ac3lZVVdHYlU2ZE80ZkxseXhVKzcvRGh3N0N4c2NIcDA2Y3I3Q3NvS0FobnpwekJsaTFiRUJRVVpMU2VSQ0pCang0OTlNcE5QVmJzNzcvL1JuaDR1Tkg3bG5qLzFHbzFqaDgvYnJTdXJhMHRHSWJCcjcvK2lwd2M0Nzl2RGhvMENHS3gyT2o5bXRTM2IxOTA3OTRkbHk5ZnhyVnIxd3krNTRhd0xJdVRKMC9DMmRrWmdZR1d5UTlFOUZGQWJNQ3pna3o4R252VzJzUFE4M2J6Z2ZBU094bTg1eXkwMVFrV2xSbzFkbFZqcjI1MWxwQ2IyOWFTczY4Q0RnOExBblNQL1NHVzV5dHh4Y3FnQ1hvSnk3Ykhuc1dkN1BncTkvdFg4bTFJZVNKTTlTMytYbjZRODZ6Rzl0b1RRZ2lwMnh4YmlDQnB3a2ZTUDNsSXZKeUxqQWVGY1BRWHdjNUhXR3N6eHNuSnlRQ0FiNy85RmgwN2RnUUFGQlFVNE42OWUramV2YnZCTnVQSGo0ZElKREo0NzZPUFBzS3dZY05RVkZTRUowK2VJQ0FnQUNkUG50UUxHaytkT29YQ3drTEV4OGNqSUNBQUZ5NWN3T2VmZjY2OS8vWFhYNXMwL3FOSGorTG8wYU5HNy92Nitob016Z1lQSG14Uy93OGZQcXd3SUxiRSs2ZFFLUERERHo5VU9wYWtwS1FLNjNYdDJoVmlzUmhEaHc0MVdzZll2ZERRVUlNejV6Lzk5Qk5hdEdpaHZmN3h4eCtOOXMzajhlRGc0SUN3c0RCY3YzN2RZSjFldlhxaGMrZlMwMTB1WGJxRTVPUmtCQVFFNEk4Ly90Q3JIeE1UZy8zNzl4dnNxM256NWpwOUVlTW9JRFlnWHkzSHJhdzRhdzlEVDc3YStENFFlNzRZUWs3cHN0WFF4RENreTNQTjJrT3JybVN2YUgwdzAzOElmQ1ZWMytOQktoZG8zeFJMMjQ2Rm1LZjdTZjBmQ2YvZ1dOTE5hdmQvSU9FYWJQazI2T2pvaXk4alFxR29vU1hrbXg2ZHFOSWVZRUlJSWJWSElPWENkN0E5WlBGeVpFWVhJZW1mUENTSDU4UFdXd0NKS3c4aUp4NUVqanh3ZURVVElDY2xGZWQzOFBEdzBKYnQyclVMQnc4ZXhOeTVjekYyclA2S05JVkNBUnNibXdyN1RVaEl3SUlGQ3lxYytZeVBqemRhNTYrL2RCT2NYcjE2RlFVRkJVWUQyWlNVRk55K2ZSdkRoZzNUV1pWVTB5dVVMUEgrMmRqWTZDeGxUa3RMUTF4Y1hJVkxxa05EUTlHeFkwZjQrdnJxM1pzelo0NWUyYVZMbDNEdjNqMkQ5N1pzMllMZzRHRDA2ZE5INzU2TGk0dk85ZUhEaDQyT3FjU1JJMGVNM25OMWRkVUdzUnFOQmp0MzdnUUFQSGp3QUE4ZTZDY3FqWXFLUWxSVWxNRytRa0pDS0NBMkVRWEVEVVJzWGdxT0p0M0FhSzh1U0NqSVFHdGJUeHpvODZGWmZkVFdQdG1hTXNROVdIdGVMS2tadzl6YllhYi9FTDBQV2s0azM4Ri9ubHkwMkhOK2l6MkxBM3diNUttS0xOWW5JWVNRK3N1K21SRDJ6WVNRNTZpUkhWT0VuQVFGY3VMbHhUY1pRR2pIQlUvRUFVZkFnTXRud09FejRQSTVjR2doaEVCYTlWVmpTVWxKNEhLNWNITXJ6VXZ5OXR0djQ4bVRKOWkwYVJNNEhBNUdqeDZ0dmNleXJFa0JjVkZSVWFWN2U1VktKZmg4dnNGN1hHN3BhMkpaRnFHaG9ZaU1qSVNYbDVmQnBiVmJ0bXpCdFd2WDRPSGhvWjJwclEwMThmNXQyYklGWVdGaCtPbW5uK0R0N2ExMy8vNzkrOWk4ZVRNR0RoeUlwVXVYNnQwZlAzNjhYdG56NTg5eDc5NDlnL2UyYk5rQ2YzOS9nL2NNOGZYMXhiWnQyMHlxVzVGRGh3NGhQajRlcjcvK3VzR0VZVU9IRHNXb1VhUHd3UWNmVlB0WmpSMEZ4QTNJdnFkWE1jQ3RMVFkvT29FSlRVM2JtMkNLYkVVQm5oVm1XS3cvYjdHenpyNVRTL0NWdUdKbUM5MVBSYytrM01jZ0NwQXR4bGxvaS8vekg2d1hET2VyNU1oVTVHR2lqK1crNTA0bDMwVzJzc0JpL1JGQ0NHa1loSFpjTk9rb1FaT09FcWdWTEFvelZDaktWS0V3U3dXMVhBTlZ2Z1p5QlF1MVVnT05nb1ZBeXFsV1FKeWNuQXczTnpkd09LWC85dkg1Zkt4ZXZSb0xGeTdFenovL2pKNDllMm96RUNzVUNyQXNXMmxBbkpLU0Fqczd1d3JycEtlblYxb0hLSjdsWGJac0dXYk5tb1V2di93U1c3WnNnYjI5dmZiK2hRc1hjTzNhTmJ6eXlpc21COE1LaGNLa2VocE54YXNMYStMOW16Tm5EcTVmdjQ0ZmZ2aEJiNm01U3FYQ0R6LzhBQ2NuSjd6Nzdyc212UWFnZURtenNROGZyQ0V6TXhQYnQyK0h0N2MzSmsrdVd1Sk5Zam9LaUUxUVB1TndiWW5KUzhHaVcvODJ1WDZCU282bGQzL0hzd0xqMlFtcjRsWldIRFpHRzEvU1k2NEZyVWVpbjFzYmkvVUhBRHdPRjBWcXBmYU0yRFI1RG42Tk9VTUJzUVZseUhPeC8razFURzdXVzF0MktlMEJndXg5ZE1vczRVcDZ0RlVENHArN3piVGFzOHViR2ZhenRZZEFDQ0YxRWxmQVFPckJoOVREc29FTXk3SlFLb3RQU2toT1RvYUhoNGRlZ01nd0RKWXZYNDcwOUhUWTI5dHI3K2ZsNVFFQUJBS0J0c3pRVFBDTkd6ZlFyRm16Q3NkeDkrNWRuYVhHRlhGeWNzTDgrZk54Ly81OW5mMjMyZG5aMkxoeEl6cDA2SUQvKzcvL002a3ZBQmc1Y3FUSmRjdXo5UHRuYUVsdzkrN2RrWlNVaFBEd2NKMUE5c3FWSzNqeTVBa21UNTZNdURqOTdZK0JnWUhnY3JsSVRFelVLUThKQ1VGSVNJakJUT0RidDI4SG9Kc2wzTXZMU3lmSXR6UW5KeWVzV0xFQ2pvNk9abVVKSjFWREFYRURVeElNL3kvcEZxNW54Z0FBQmpjSlFrdmIwaCtvUHowMm5CcS9QbnVjK3h5ZjN0dUh6NEpmaFIzZkJqODhQSTRDdGU0UFgzdSsyT1FBMlphbm13ekRuTUQ2ZVZFMkltV0psVmVzaHc0bWhLR3Zhd0M4eGM0NC9Dd2N2OFdldzdidXN5MytuQ0sxNlVjMjFRUlhZZVdmeUJOQ0NHbVl3c1BEZFpiYXBxU2ttQjBnN3QyN0YzdjM3Z1ZRZWlUUnBrMmI0Tzd1anNqSVNKdzdkdzUyZG5ZNGZQZ3dCZzBhaEgzNzlnRUFldlRvZ1UyYk5pRWhJUUduVHAyQ1hDN0htalZyOE9hYmIyTGZ2bjA2d2U2UFAvNW9jTS9xZ1FNSDlNcHUzNzZORVNORzZKWHYzTGxUNTN6YnBrMmJvbVBIamdnSkNUSHBkVVpGUmVISmt5YzZaWlorL3lxeVpNa1NzOXJ2MjdjUFVxbTAwb3pmbFRsMDZCQWtFa25sRmF0QUpwTmh3b1FKSnRXdExHa2FZUHhJTEZLS0F1SVgzZ25icXYxYXFWRmJjU1RHZlJrUkNqN0h0R1UvTjhza0JXdHI1NjBURUo5SXZtUHhzZFVGVC9QVHNmcmVBWFJ4Ym80SW1mNG5mRTFFOW5pdmxmNC9CcVl3cDkyRjFLZ0dHeENyV0RWK2Vud0tYalpPT1BuOGJvMDlSMjdsZ0pnUVFramo1ZWZuaDQ4KytnZ1pHUm5Zdm4wN0JnNGNpQzVkdW1qdmF6UWFvN09EVjY5ZXhhVkxsekI3OW16WTJ0cnEzR3ZTcEFrT0h6Nk0zMy8vSGY3Ky91amZ2eisyYjkrTy9mdjNZL2JzMmVqZHV6Y2tFZ21lUFh1R0xWdTJ3TVBEQTdObno4Ym16WnN4ZS9ac1RKczJEYSs4OG9wZUlxeVBQdnFveXEvVndjRkI1L3JsbDEvR3l5Ky9iSEw3Z1FNSDZwVlordjFyMDZieVZZVXpac3pBMEtGREsxMWU3T0RnQUlaaHNHYk5HcjE3UzVjdVJhZE9uU29NUm84ZE80YkxseTlYdWlTK09rUWlFV2JPckRzcjFSb0RDb2hmeUpEbm1seDMrajliYW13Y083cnJaN2Nya1VON0tpc1ZsNStLdVB4VWF3K2pRWXVRSlNLaWdvQy9Lc25adm13M0NXM3RTeE5qRktwTjI3dFVHOEl5SHVPcnlFTzE5cndsYmNlaW03Ti9yVDJQTkE0Y0hnT05pcTJ4VEx5a2ZxTHZDY05jWEZ3d2JOZ3c3WEZDdlh2M1J2LysvUUVBY3JrY0sxYXNRRkJRRU41NDR3Mjl0aVZMY1ljTkc2WU42SEp5Y3JCaXhRcEVSVVdCeitkajdOaXhlUFBOTnlFUUNEQm8wQ0I4OTkxM09IVG9FRzdldklrelo4NGdMeThQZmZ2MnhmejU4MkZuWjRldFc3Zml0OTkrdzdadDJ4QWZINDlGaTNTUHR4dzJiRmkxWDNOc2JDd2VQMzVzOUg3Sk0weXBaK24zejFSU3FSUk5telkxcVc3WHJsME5scnU0dUJpOUJ3QVhMMTZFU0NReUdOQ1hMUEhtOGFvWFhnbUZRa3ljT0xGYWZSRHpVRUJjQmRtS2ZHc1BnWlREQUdndWJZS09qbjZRYTVRNDh1eUd0WWRFekdEREs5MGZvOVNvRzhRUllJVFVKUUlwRi9Kc05XeGM2Sjk5VWtxZXJZYkF0dW9KcHhxNmtqTjBtelFwelNNakVBaGdiMitQWGJ0MlFhMVc0NjIzM3RKcFUxQlFQSGxSZGdiUnpzNE9iZHEwUWQrK2ZURmt5QkNkaEZkT1RrN28yTEVqZkh4OG9GSVZIek1ZRWhJQ2YvL1NEMFo1UEI3ZWVlY2R0R3ZYRGw1ZVh0cHlqVWFqazIyNk9xNWV2WXJmZnZ2TjZQMlNnTmpVZW9EbDNyK2lvaUpjdm55NTB0ZVFrSkNBMDZkUEc3M2ZxMWV2YXMvczV1Zm5HMTBxWGJMLzJaS3p4eEVSRVFiM1FsZkd6OC9QWUxaeFloajl5MGdxMWNyV1F5K0RjM1g0MjdwYnBCOHhWNEJCVFlMUTNxRVoyanMyMDJhdXZwb2ViVEFnanM1TnhzZTNkNXZVZC9sRWFqVnhKQlhQd1BKM0RWaUxQNmMrRUhGS0ErSzZORHRNU0VOaDIxU0FySmdpMkxoSXJUMFVVb2RreFJUQjFwc1M5aGhURXRDVlRXekZNQXdXTDE0TW1VeUczYnQzdzk3ZUh1UEdqZFBlTHl3c0JJL0gwNXNsZk9tbGx3QVV6eGJuNU9Sb3k2T2pvN0YxNjFaTW1USUZlazJwZ2dBQUlBQkpSRUZVUTRZTTBjNXdHa3J1NU9IaG9aUFZXUzZYV3p6aFV2bjlwcnQzN3pZWUFKdFN6MUx2bjB3bXc5ZGZmMTNwMk1QRHc3V3owb2JzM0xtejJzRnFWbGFXMFpucmxKUVVBSUN6czNPMW5sSFcrZlBuRVJvYWFuYTdjZVBHVVVCc0JncUlTYVc4eEU3d0VqdFpleGl3SzNkVWs3K3RPOTZ6MWQvYmE4ZXZ1WDBkbGlUZzZQL2ZUMVZIOTYvWE5BbXY3Z2JFN1J5YTRWOWRxcGQ4d3h6T0F2T1dpQkZpQ3BjMk5uajh2eXprcHlnaGFWSjNqaFloMXBPZm9rVGVjd1g4WDNLMDlsRHFyT1RrWkloRUlwMFpYYUI0eG5iRmloVllzR0NCM243ZS9QeDh2YUJMclZaWG1zUnB6NTQ5MkxObmowbmpLZ2xHWlRJWnBOSzYreUdYcGQ0L056YzNuZVJoTE12cXRSczllalJHang2TmQ5NTV4K2g0eWlZa3E2cVVsQlM0dXh1ZTJJbUpLVTVtVzFuMjhLb3dKekhXMEtGRExmNzhobzRDWWxKbk9RZ2thR3ZualNCN2J3UTZORVZUc1l0SjdWenFTWVpnUXdHeFFxT3l3a2lzVDh3VGFyL09WOG10T0JKOUlpNGZYamJXLzBDSWtPcmc4Qmw0ZGJmRnN5dTU4T3BsUzBGeEk1ZWZvaXorWHVocEN3NmY5aEFiazVxYUNoc2JHNXc4ZWRMZy9URmp4b0RQNSt2Y1QweE1CTXV5MnJMKy9mdERLQlRxQlRUWjJkbjQ4TU1QRVJnWWlJVUxGK3IxL2V6Wk15eFlzQUJkdTNZMW1qU3I1SXpmdXNxUzcxOUprSnlhbW9ybHk1Zmo5ZGRmUjkrK2ZYWDY0M0s1c0xHeGdVcWx3cXBWcTlDNWMyZU1IVHRXTDNpdXFzVEVSS1NtcGlJNE9OamcvUnMzaWxjbjBzeHMvVU1CY1JXRTlsMVVlU1VyTUhWY0ZkWDc3UDRmdUpWbC9sNEZTMnBsNjRINXJVZkN3OGFoOHNvdnlEVktSTWdTY1NmckNXNWxQYW01d1ZtUWlLUC9DNm15RVFiRVFnNGZQS1owK1hpK3FzaUtveUdrNFpLNDgrSFYweGJQcnVWQzZpNkFZd3NSaEE1Y1NxclVTR2hVTE9UWmFtVEZGQ0h2dVFKZVBXMGhjYWNQUmlxaVVxbVFsWldGdFd2WG10MjJwRTJYTGwwZ0ZBcDE3aWtVQ2l4YnRnd0pDUW1RU0NUWXVYTW5PbmJzaUxadDI0TEg0K0gyN2R2NDhzc3YwYng1Yzh5ZlA5OWcvektaREltSmlSZ3pab3o1TDZ5V1dQcjllL3o0TVQ3OTlGTVVGUlhwelRxWGxaZVhoNEtDQW16ZXZCbFhybHpCUng5OVpQWUhCeXFWQ3N1WEw0ZUxpd3NrRWdrVUNnVXVYYm9FQU9qVHA0OWUvZHpjWElTRmhVRXFsU0lveVBTak9rbmRRQUV4cWRUWmxBaHNqRDV1c2Y0V3RCNkpmbTdHVStpemdFbkJjSjZxQ0dkUzd1Tm1WaHdpWllsMTlyZ3NZeHlGK3N1Y3lwK2QzQmk0aW5SbjlITlZoVllhaVdHVVpabzBKQkozUHZ4ZmNrUjZWQ0dTd3ZLZ3lGVkRvMnFjdVFzYUd3NlBnY0NXQzF0dkFmeGZjcVNaWVJOczNicTE4a3BsNU9Ua1lOS2tTUWdNREt3d0NCUUlCUGpoaHg4UUZSV0ZPM2Z1SUR3OEhIdjM3Z1dmejRldnJ5OGVQbnlJb0tBZ2ZQNzU1K0R6RFg5b2NlclVLYkFzaXg0OWVwZzF4c3FVWkVvdW9WWlgvWGNyUzc1L0owK2V4TWFOR3lHVlNyRmh3d2I0K2ZucGpiRmtKdGpCd1FIcjFxM0Q3dDI3OFovLy9BZXpaczNDb2tXTDBMdDNiNVBId3VQeGtKT1RnenQzN2tDbFVvRmhHTGk3dTJQcTFLa0dBK0lEQnc1QW9WQmc1TWlSUnYrYmticUxBbUpTNTZUTGN3eVdGNmprT2t0clkvTlNzU1AyWEMyTnl2S2NCTHBaQ292VXlqcTNmN1kyQk5uckhwR1FSVm5jQ2FsUkhENER0M1ppdUxVVFYxNlpFR0xRL2Z2M3NYZnZYdGpiMjhQR3hnWnl1UnkzYjkrR1VxbEU5KzdkSzIzUDVYTGg0T0FBTHk4dlpHVmxJUzB0RGVucDZSQ0pSSEIwZE1TOWUvZnd4aHR2b0d2WHJ1alJvd2U2ZE9taTNRT2JsWldGdlh2M3d0ZlhGNTA2ZGJMbzZ4bzVjcVJKOWFxN1Q5V2M5Ky8zMzMvSHI3Lytpb0NBQUt4YXRRcE9UazdJek15RVdDd0dsOHZGK2ZQbkFlaG1kK1p3T0hqampUY1FIQnlNTDc3NEFxdFdyY0thTldzcVBGS3B2RTJiTnBsVTc4bVRKOWkvZnorRVFpRmVlKzAxay9zM0IrMExybGtVRUZlQnRjNGhyc3oyMkxNR3kvdTd0ZFhKbUd5c0hnQWtGbVJVK2ZtV2txM0loNHBWZzhkd2tWU1loZkRNR0lSbnhpSlNsb2dEZlQ2MDl2QXN4bG1vbXp3cFEySDZXZGdOaFlqTHgyaXZManBsc1hsMGpqUWhoSkM2emNYRkJROGZQa1JoWVNHVVNpVzRYQzVjWEZ3d2NlSkVqQjA3VnEvK2pSczNjUDc4ZVdSa1pDQTVPUm5KeWNsUXFWU1FTcVZvMTY0ZEprK2VqTjY5ZThQUjBSRXN5eUl5TWhJWExsekF4WXNYY2VMRUNmRDVmRXlZTUFFelpzeEFXbG9hQ2dzTDhkNTc3MWxzZjJ5SmJkdTI2VndmTzNZTWh3N3ByNUxhdm4yN3p2V1JJMGZNeW9ac3p2czNhdFFvNU9ibVl0cTBhZHFzMm0rLy9iYjJtQ09nK0FPR1hyMTY2VDJuUTRjTzJMeDVNNDRkTzRZdVhicm8zYmVFRXlkT1FLbFVZdDY4ZVJiTk1GM1doeCthL3Z2dit2WHJhMlFNRFJrRnhDWTRsblFUam9MUzVhMDFlUTd4djU5YzFINmRwY2lyb0tZK1kyZnYra3ZkZFFMaXVuNUdMd3ZnNThkL0kwS1dpS1RDTEl2MWE4OFhZNmk3NFVRSTVaWFBWRzFxT3dCSUxzekdmWm4rY1FubE5SWHIvdERNbEp2MzM3dXU4N1J4eEV1ZUhaRlNKRU5La1F6Wmlud1VxaFVvVUN2QXNpejhwRzZZM0t5M3p2SjREY3ZpVG5hOEZVZE5DQ0dFVk03ZDNSMEhEaHd3dWI2ZG5SMGVQWG9FVDA5UDlPblRCMzUrZnZEMzk0ZTN0N2RlVU1zd0RBSURBeEVZR0lqWnMyZmovdjM3T0hYcWxIWnZhcXRXcmJCMTYxYnRFVTJXNE92cml3RURCc0RYMTFlbnZFT0hEc2pPenRhclYvN1o3ZHUzUjFhVzZiK3ptZlArU2FWUy9OLy8vWjlPMmZUcDA1R2VuZzZOUmdPUlNJVHUzYnVqWmN1V0J0dTd1YmxoK3ZUcGxUNG5KQ1NrU2dteFpzMmFoWUNBQVBUdjM5L3N0cFhwMDZjUDNOM2RFUklTWW5LYndzSkNuWE9zU2VVb0lEYkIyWlNJV252V3dZUi9hdTFaZGRtcDUvY3MzbWNUa1QzbXRoeGVwYmJtdEx1UUdsVnBRQ3prOE9GcG8zdlVSV0poWnBYR1ZsZmxLQXN4MHRPOHBWd1gwNktRSWE5Yk0rWGRuUDNyYkNJOVFnZ2g5VVBMbGkyeFpZdjVLd3daaGtGd2NMQmVabU5MQnNNQTBMdDNiNE43Yk11WG0xcXZwbzBlUGRyaWZab3pDMXRlVFFUREFOQ3VYVHUwYTlmT3JEYmp4NCt2a2JFMFpCeHJENENReHFpWnhBVU1kRDhSZnRMQWxncm5xWXFRWm1RL3VDSEpoZG40SmVaTURZNklFRUlJSVlRUVhUUkRiRVQ1SmJOMVFZN1NPdGwzVzl0NVlyYS81VGJ6dDdRMWZLQjVZMUkra1JRQXhPV25XV0VrTlN1eElCT3VsWndMcldGWlhFeUx3cSt4WjVGWEI0OWNVbXBVeURGelhIeUdDeVZidGN5Y2Rqd1IrQWJPcUNhRUVFSUlJWlpIdjNVWnNiUEhQR3NQUWMrNGkrdXM4bHhQRzBlOTViMzFVWFJ1TWo2K3ZkdWt1dXM2dnFHejc5clM3MzBIUjErZGE2VkdoZmdHR0JEdmZuSVI1MUlqd0dlNDRIRzQ0REZjY0JrR0RNTkFybFloVTVHTHFKd2s1RnJwd3g1VDNNcDZZdkt4UzFLZUNQTmFEWWVIeUJGZlJodzBhNGE4QkIyN1JBZ2hoQkJTZXlnZ0pxU1dpYmg4dExIMzBpbUxsRDJEUXFPeTBvaHFUa3hlQ21MeVVzeHFNOWE3Szd6RnpqaWJjaCtSc2tTVVBTRTFMT094OW10TDd6VjJFOWtqVTU0SEZhdkdkdytPNmozblphL09jQlBhYTh0L2pkVmQzdTB1Y3NBWDdTZkIrVVVDdm04N3ZJNnZJa01Sblp0czFqZ09KVjdIeGJRSDJtdG5nUlFDTGcvSmhka1Z0Q0tFRUVJSUlWVkJBVEVodGF5M1N3QjRERmVuN0ZaMm5KVkdVL2Q0MmpoaWNKTWdERzRTaEF4RkhuYkdudE1HaUtiTzFGYkYwcmJqNENTUTRFSmFGRTQvdjQrNGZOMDkzWDFjQTlESzFrTjdYVDRnVGluS1JsakdZNFI0ZEFBQU9BakUrS0xkYS9qKzRYRmNTWDlvOUxrU25oRDVLcm4yT2lybm1mYnJqbzYrV04vcFRTZzBhaXk5czdkS004NkVFRUlJSWNRNENvaE5ZTTVTVzB2NnBzTlVuVi9BYTVxSGpZUEJXYWl6S1JIWUdIM2NZczlaMEhvaytybTFzVmgvOWMwUTl5QzlzdkRNV0N1TXBHNXlFNVhPd2pvTHBCRHpoRFgrekdBSEh6U1R1QUFBUm5wMlFsZW5GcGg5L1Jld092UFRGU3M1TGd5QU5pam1jM2hZMUdZVXRqd1NHTTJjL25ielFmQ1R1dUh2NS9kd09lMEJzcFVGQUlwbnl0LzA2NjlOdmJZcWVDS1czdGtMMll2N2hCQkNDQ0drK2lqTE5JRy9yVHUrYVBjYVpyV3dYT0lzWWxnemlRc0M3SFNYU3ovS1RjYXpnb1oxNUZKMWxOK3ZIbGNMMmJkSGVYYld1ZjVmOGkyemd1R3l0ajMrV3lmNFpjQmdic3ZoR09QZHhXRDlaaEpYK0VwYzhVNkxRZmkxK3h5NENHMEJBUGRsQ1pDcmxkcDZuamFPV0JFMG9WWStJQ0NFRUVJSWFTd29JRzdFdkd5Y3NDamdaWHpiNFhVRTJqZUZsQyt5OXBBYXZOZDhldW1WblU2NWI0V1IxRTFpbmxBbks3V0daZkcwSUwxR24ra2xka0pYNXhiYTZ5SzFzbHJuWUxNQXRqdzZpY3RwcGN1a0MxUnlQTTNYZngwOGhvdW1ZdWZTZW1vNTBsL3NXWDZjK3h6ckhoeUJtdFZvN3plWHVtRloyM0hnYzdoNmZSRkNDQ0dFRVBOUlFOd0lDTW9kNGVJbXNzZTdyVVpnWStmcDZPM2FXcnNrMDF2c0JBN0Q2SGRBTE1KWDRvb2VMcTEweWdyVkNsd3FrMENwSVNoL3ZySTV5bThSaU10UFJWR1pXZEthTU02N204Nkl6NlRjUjBHWlBiMVZ3WUxGaG9mSGNDLzdLWjRYWmVQak8zdHdLK3VKWHIzbVVqZWQ0UFpCbWYzREFIQWpNeFpiSHAzU0tXdHI3NDM1clVkVzYzMG1oQkJDQ0NIRmFBOXhJK0FsZHRLNTN0UmxobDVTSndESVZoUkF5aFBWK0huSFhNWTZuOE1JT0R6NHZOZ25XcG55TTNDbXRpc3JxU0FMcWhkbjBUSmdNTXQvcUY0STg3K2tXem9KbGVvamhWbzNPN2FieUE0cFJiSXE5ZFhITlVEbk9rS1dhSFlmRGdLSnlSL3NOQkhaWTRCYlcrMDFDeFpIazI0WXJLdGhkWmRRbDArR1ZaNmExZURyeUVQZ2NyaEdqNVhxNk9pbmMyM285WjVPdVFjM2tSMWU5ZW1wTGV2bDBnb3ptZy9VUyt4RkNDR0VFRUxNUXdGeEE5Zksxa05uU1NZQXZXQTRxVEFMLzMxNkZSZlRvdlIrNmJjMEJvQ3YxRlY3YmM3eitPVm11czNkNCtrcmNjVVBuZDR5cTAySnFyU2JHLzZMTmtuWlM1NGRFV0RucVhPL1VLM0FuOC9DcXpTZXVpUkxrUWNQR3dmdDlXcyt2YkRwMFFtZHBiNlY0VEljaEhoMndLQW1nVHJsZDdQanpSNVBEK2VXT3RkeWpmRVo1b2srUFhRK29MbVkrc0RvOFViNXFpS2Q2MkFISDF4TGYxVGhXQXJVQ2tCdCtKNkRRSUxoSHUxMXl1NWtHWDY5djhkZmhyZllDYjFjV212TFJubDFRbFJPSXE2a1IxYzRCa0lJSVlRUVlod0Z4Q1pvWmV1QjBMNkxyRDBNcy9FWUx0NXZGV0wwZnBvOEI3L0hYOEc1MUlocUI4SmNoZ05IZ1FRRktqa0sxVXFEd2FvdDN3WlRtL1dCbDAzcGpIVmV1U0NqSXIzTExUZVdxK3ZIdWIyK0VsZTg0ZGRYci94UTRuV2pNNGYxU1dST0l0cmFlMnV2QnpZSlJGdDdienpLVGE1MDlwdlA0Y0tlTDBaTFd3L1k4VzEwN21VcThuQzd6REpqVjZFZEp2cjBRTG84RjVtS1BHUXA4cEdqTEVTZXFoQnl0UXAyZkJ0MGNQVFYyNmVkcGNnMytHeHZzVE1HdXBWbS9HYkI0cjhKVjQyT05iNGdIWjJkbW11dlovc1BoWkREeDUzc2VNZ1UrU1o5UE1ObE9IQVFTTkRPd1Fldit2U0VvMENpdlpkU0pOTTc2cWwwYk1ER2gzK2hpY2dCTGFSTkFCUi8vMXl0SkNBbmhCQkNDQ0VWbzRDNEFWT3hhdHlYSmVndG1jNVh5WEVnNFJxT0pkMkVVbU5rK3NwTVhJYURuN3ZOQkFNR0xBQ0ZSZ201V2dtNVJnVU55MExJNGNOZUlOWmJNaHlmbjJhd3Y0L2JqSUcvclRzS1ZISW9XQldFSEQ2OHk4MTBwOG1ydGl5M050bnh4VmdhT0E1Q0RsK25QS0VnQXdjVHdxdzBLc3M2bVh3WG83MjY2T3hWYnlLeVI1TXl4eWRWeGE4eFozVm1tYk9WK1JqVUpNanNKZmRSc21jR3kvdTZCdWdzcmI2VTlyRENiTjhYVTZNdzNydWI5dHFlTDhiODFpK1pOWmFLaENaVy9QMGcxeWp4VlVRb3ZtZy9DWHZqTCtOQ2FwVEZuazBJSVlRUTBsaFJRTnpBL1JwN0ZxM3RQT0VyY1FVTDRLL2syOWdiZjluaU01TUtqUXJKaGRud3RIRUVBMERJNGVzRmdZYWNUNDAwV0o2aHlFVVBZVXZneFJFMGhwaTduRFkyTHhWcklrUE5hbE1kV1lvOGVOczQ2NVd6WUxINTBVbnQvdUw2TGsyZWd3MFBqMkZCNjVGNkNkeXFRcWxSNDVlWTA3aVMvbEN2UEQ0L0RjMWZ6SkNhZ2dXTC95WGZNbmh2Yi94bFhFMlB4aWl2VHVqakdvRC9QalUrT3d3QVQvTFRjUGhaT0VaN0dUNCtxVG91cFQzQXllUTdsZGJMVU9UaDNmRHRaaTFISjRRUVFnZ2h4bEZBYklMWXZCUjhIbkd3MXArN1BIQzhXYi84RzZMVXFMQXU2Z2hXdDNzVlAwWWZON3BIMFJLZTVxZnJuU0Zia1p0WmNUaVRFbUh3M3JQQ3JBcmJSdWNtNDNwR3JGbmpVN0ZxWkx3NDBxYTJQQzFJeDZKYi84WW5iY2Vpell2emgzK1B2NktYVGJpK3U1YitDUFB6ZjhOSXowNElkdkNCbTlBZUltN2xINGdBeGZ2SUM5UnlKQlZtNFU1V1BFNCt2Nk05ZXFpOHBNSXNrLzgvd1FMWUZYY0JqM09mRzYzekpEOE4vNG8rZ1Y5aXpwaVV6WHBIN0Rta0Z1WGdsYWJkZFpZN1YxV0dJZytIRXNOdzdObE5rM2ZFVXpCTUNDR0VFR0k1RkJDYlFNVnFrRzFrSDJKTlA5Y1NuaFZtWXM3MVg2RFUxT3llMjVpODUramc2QXMraDJ0MFdTc0xJS0VnSFdkUzd1UG9zNXRHRTJPbEZlVVlMQzlReVhFbFBSbzc0ODZiblZUTFduS1VoVmg1Nzc5WUZQQXlBQWI3SzVtSnJLK1NDN1B4UzB6TlpqMDJsdkNxQkF0QXBpaEFWRTRpamliZFJLU0pXYXJOT2RycFdOSk5IRSsrQlYrSks5eEZqckRoQ3NBeDR3UWtEUXNVdnZnQUlENC92ZDU4SHhOQ0NDR0VORVFNeTlad1d1RWFNTzdpdWhwL3hzd1dnN1ZmcDhobCtET3g5ck1Cai9IdWdpYkMwbjJZUDhlY3JyVm5sejBPSmxPUmkvajhkTFBhTXdCNEx3SmpMc01CaCtHQVpWa1VxaFVtelhBSk9EeTRpdXdBQUJwV0E3bGFoU0tOMHV6ellkZDFmRVA3ZFh4K0duNk0vc3VzOXBiRVpUamdjN2cxZnE1dVk4R0EwZTRCTHY2YmdVcWpwZ0N6aXVwajRrQkNDQ0dFRUhNd2pQN1puQlFRRTBJSW9ZQ1lFRUlJSVEyZW9ZRFl2SFN0aEJCQ0NDR0VFRUpJQTBFQk1TR0VFRUlJSVlTUVJva0NZa0lJSVlRUVFnZ2hqUklGeElRUVFnZ2hoQkJDR2lVS2lBa2hoQkJDQ0NHRU5Fb1VFQk5DQ0NHRUVFSUlhWlFvSUNhRUVFSUlJWVFRMGloUlFFd0lJWVFRUWdnaHBGR2lnSmdRUWdnaGhCQkNTS05FQVRFaGhCQkNDQ0dFa0VhSkFtSkNDQ0dFRUVJSUlZMFNCY1NFRUVJSUlZUVFRaG9sQ29nSklZUVFRZ2doaERSS0ZCQVRRZ2doaEJCQ0NHbVVLQ0FtaEJCQ0NDR0VFTklvVVVCTUNDR0VFRUlJSWFSUm9vQ1lFRUlJSVlRUVFraWpSQUV4SVlRUVFnZ2hoSkJHaVFKaVFnZ2hoQkJDQ0NHTkVnWEVoQkJDQ0NHRUVFSWFKUXFJQ1NHRUVFSUlJWVEwU2hRUUUwSUlJWVFRUWdocGxDZ2dKb1FRUWdnaGhCRFNLRkZBVEFnaGhCQkNDQ0drVWFLQW1CQkNDQ0dFRUVKSW8wUUJNU0dFRUVJSUlZU1FSb2tDWWtJSUlZUVFRZ2doalJJRnhJUVFRZ2doaEJCQ0dxVjZHUkNMdUh4ckQ0RVFRaG9NK3BsS0NDR0VrTWFxWGdiRTdpSUhhdytCRUVJYURQcVpTZ2doaEpER3FsNEd4TjJjL2EwOUJFSUlhVERvWnlvaGhCQkNHcXQ2R1JDUDhlNEtWNkdkdFlkQkNDSDFucXZRRG1POXUxcDdHSVFRUWdnaFZsRXZBMkl4VjRCNXJZWmJleGlFRUZMdnZkdHFCR3k0QW1zUGd4QkNDQ0hFS2hpV1pWbHJENktxN21USFkxUDBDYVRKYzZ3OUZFSUlxVmRjaFhaNHQ5VUl0SFB3c2ZaUUNDR0VFRUpxQmNNd2pGNVpmUTZJQWFCQXJjQ2ZpZGNSbHZFWXo0dXlVYVJXV250SWhCQlNKNG00ZkxpTEhORE4yUjlqdkx0Q1REUEQvOC9lbllkRldiVi9BUDgrTThPK3lpYXlLQzY0cElLN3Z1Njd1YVJabHBtbXBwV3ByMXI5ckd5eHJOZXlORkd6VE1zc3k5TFV6SDFYM0hkVVVGeHdBVUZROW4wYmhubCtmeEFqd3d3d0R3ek1vTi9QZFhucFBIUE9lUTRFMDl4ejduTWZJaUlpZW9JOGxnRXhrZG5LZndqMWtWWUdOOCtESElzVVJlM1Zvb0Fmam85RW9WcGVabnRuR3l0Y2ZmY1YyRmdvcWp4VlF5bFZhcXdLdm92UHQxMURVbVoramR5elJ6TTNUT3JSRUtNNitzRGV1dWErVnFMSFZVWnVBYjdaRTRGdEYyTnhKeUViMmZrcVUwK0phb0NkbFFLTlBld3dvcDAzWmc5dUNrY2JIcmRHUkU4ZUJzUkVOVWxVUTMzQUd4QU56MXBZcUdpRmZCUUZ3UnRDK2lNaHMwNjU3WmMrMnd1dnRHOVJwV2xXUmtadUFSYnR2b21sKzI4aEs2OW0za3piV1Nud1lpY2Z2TnFqSWJvM2RZUHV5eGtSVmVSZ2VEeGVYeE9DZ2EzcVlsTFBobWpwN2NnUG1wNFFXWGtxaE1kbVlNMnhTT3kvR28rZkpyVkgvNVoxVFQwdElxSWF4WUNZcUlhcGo3VUhjdThaM0g2Vm9oa1NZQTBBT0hTekE4SWZOQ3kzZlV0UFZ4eWQ5b0xKZ3NPVWJDV1dIN2lOcGZzaWtKWlRjOXNWL092YVkySVBQNHp2NWdjZkY1c2F1eTlSYlhZd1BCNFRmenFQZFc5MlJ1L203cWFlRHBuUWtSdUpHTGZ5TE5hKzBRbjludkl3OVhTSWlHb01BMktpR2lhZWZ4Wml5Z21EMjYrWE5jSnRtUU1BSURUV0gwZHZ0YW13ei9iSnc5SE56NnZTY3pTR2pOd0NyRGgwQjR2M1J0UllLalVBeUFRQkExclZ4YVNlZmhqZTFndldGbVdubUJNOXlUSnlDeEQ0OFFIOCtucEg5R0l3VENnS2lsLzk2VHhDNXc5ZytqUVJQVEgwQmNTMTh0Z2xvbHJEeGxkU2N5Y29OZi8yc0U4eHFNK0trMkdTN2xFZEhHMHNNR2RZYzBRdEhvSWxMN2RCUFdmckdybXZXaFN4NzhwRGpQNytETHhtN2NTVVgwSndNRHdlcWtKK3prZFUwamQ3SWpDd1ZWMEd3NlRSdTdrN0JyYXFpMi8yUkpoNktrUkVKc1dBbUtnNldmdElhbDR5SUhhM1Q0TmNwcTZ3ejk0YlViZ2ViMWp3WE4zc3JCUjRhNUEvN240ekJDc210RU45VjlzYXUzZHF0aEkvSHJtTEFRdVB3WFBtZHJ5KzVnTDJYNDFIUVdIRjMwT2l4OTIyaTdHWTFMUDhMUmowNUpuVXN5RzJYNG96OVRTSWlFeUtBVEZSZGJLUkdCQ0xqd0ppaGJ3UUxyYUduYkc5N1BnbFNmZXBidFlXY2t6dDJ4aTNGdzNHMmpjNm9aMWYrY1hCakMwNVM0blZSeU14YU5FeGVNN1lnY2svWDhEZUt3K2hWREU0cGlmVG5ZUnN0UFIyTlBVMHlNeTA5SGJFbllRc1UwK0RpTWlrR0JBVFZTZHJhU25UanRDdTJGelh3YkNWMzcvRGJpTXExYkRndVNaWnlHVVkzNjBCTHN6cmo1TWY5OFhvenI2UXkycTJBbGhLdGhKcmprVmk4RGZINFRsekIxNWRmUjY3UXg4d09LWW5TbmEraXRXa1NZZTl0YUxHVGdvZ0lqSlgvTDhqVVRVU2JId2haVGRyeVJWaUFLanJtSUtyRHhwVjJFOHRpbGgrL0RJV0QrOHBjWVkxUXhDQXJ2NnU2T3J2aXZzcHVWZ1pmQWVyZ3UvV2FBRXVvQ2l0K3RmalVmajFlQlNjYkN3d3RFMDlEQTJzaDBHdFBlRnFiMW1qY3lFaUlpSWkwK01LTVZGMXNwWlcvZGtSQlpDVkNLRU5YU0VHZ0Q4djNzRER6R3hKOXpNRkh4Y2J6SCsrRldLV0RNVXZyM1ZFbS9yT0pwbEhlbTRCL2p3ZGpiRXJ6OEw5djl2d244OFA0My9icmlFa0toVnFGdDhuSWlJaWVpSXdJQ2FxVGpJcndNcndNeDRGaUhEQW8vTjhYZTNUWVNFM0xKMU5XYWcyaTRyVGhySzJrR05pRHo5Yy9Id0FqbjNZQjZNNitrQWhOODJCeXFJSW5MbVRqRSsyaEtQRHB3ZmhOV3NuWGwxOUhwdk8zYS9SODVXSmlJaUlxR1l4Wlpxb3VsbjdBdmtKQmpkM0VndVFMaFNsN3dvb3FqWWRsKzVtVU45ZnpvZmpyWjV0NFdKYk04Y2VHWU1nQUQyYXVhRkhNemNrWk9Uamo5UDM4TXV4S0Z5NW4yNnlPY1duNTJsU3ErVXlBZDM4M1RBazBCT0RBK3FodFk4VGRFK3dJeUlpSXFMYWlDdkVSTlZNa0hvV3NaNTl4SWJLVWFydzA1bXJrdTVuVGp3Y3JmRDJvS1lJblQ4UTUrZjF4N1IramVGc2EySFNPUldxUlJ5N21ZZzVHNjhnOE9QOThINXJCMTcrNFN4V0JkL0Z6UWVaWUhZMUVSRVJVZTNGRldLaTZtYnRMYWw1SFdnWG1wS3lqeGdBZmp4ekJkTzZCY0RCcXZZV2lSSUVvRVBET3VqUXNBNFdqd25FdG90eFdITXNFZ2ZDNDAwZWdENUl5OFA2TTlGWWZ5WWFBT0RwWkkxZXpkM1J1N2s3ZWpWM1IvTjZqbHhCSmlJaUlxb2xHQkFUVlRlYkJwS2ExeW0xUWx5L2pyVFU0YlRjZkh4L01oUnorbmFVMU05Y1dWdklNYnF6TDBaMzlrVk1TZzUrTzNFUHZ4eVBNcHV6TXgrbTUrR3Zzekg0NjJ3TWdLSlY3dDdOUFRSQmNnc3ZCc2hFUkVSRTVvb0JNVkYxcy9XVDFOd1oya1djckMweVlHT1JqOXdDSzRQSCtQNWtLQ1ozYWdWM2V4dEo5elozdmk2MitHaDRDM3o0VEF1Y3VwMkVUZWZ1WS9QNSs0aE56VFgxMURRU012S3g4VndNTnA0ckNwRGRIYXpRNjkvVjR5Nk5YUkhnNndSTEJYZXJFQkVSRVprREJzUkUxVXl3OVpOMEZyR0xtS2R6clkxM0FVNUhHUjRRNXloVldIdzBCRjhON1M3aHpyV0hJQURkL04zUXpkOE5RUzhINHZUdFpHdzZkeCtienQxSFhKcjVCTWNBa0ppWmo4M25pd0ozQUxCVXlOQzJnVE02TlhKQnAwWXU2TnpZRlUwODdMbUtURVJFUkdRQ0RJaUpxcHUxRHlESUFGRnRVSE43cUdBQk5RcEsxTHg3dW9VTXA2T2szZmJYODlmd1p0Y0ErTlZ4bE5heGxwRUpnazV3dlBGc1VRQnFic0V4QUNoVmFweTlrNEt6ZHg3dERhOWpaNG1PRGV0b2d1Uk9qVnhRMTZuMlZBb25JaUlpcXEwWUVCTlZONWxsVVZDY0cyMXdGMmRSaVVUaFVVRGthUDBBUGs2QnVKOXUrTDdaZ2tJMXZqNTBBVCtNNml0cHVyVlp5ZUI0eWRoQW5McVZyRW1yTnNmZ3VGaHF0aEw3cjhaai85VjR6Ylg2cnJibzNQaFJnTnkyUVIwNFdQTWxtNGlJaU1pWUJGRTBkYzFXb3NlZmVPRTVpTW5IREc2L1FkNFF0NFJISzd1V2NodDRPM3lOdDdjZWwzUmZRUUNPVG5zQkxUMWRKZlY3M0toRkVhZHVKV1BINVRqc0RuMklxeVk4NDdncS9OenMwTnJYQ2ExOS92M2o2NFNtbnZhd2tITlBNcFZQbUxBSjR0b1hURDBOTWtQODJTQ2lKNGtnNkc1UzQzSURVVTJ3OFFOZ2VFQmNSOHdIU3Z5NktndHowYWV4REkzZG5IQW55ZkJnVGhTQitRZlBZZjI0d1liUDlURWtFd1IwYitxRzdrM2Q4UFdMQWJpWGxJTTlZUSt3Tyt3aERvWEhJMGRaYU9vcEdpUXFLUnRSU2RuWWNTbE9jODFTSVVNTEwwZXRJTG0xanhPODY5aHdYeklSRVJGUkJSZ1FFOVVFaVpXbTYwQ3BjeTAyOHhvKzd0OFpyMjdZTDJtcy9UZnY0ZlM5Qi9oUGczcVMrajNPR3JqWjRzMitqZkZtMzhiSUt5akUwUnVKMkIzNkVMdENINWpOY1U2R1VxclVDSTFPUTJoMG10YjFPbmFXV2dGeWE1K2kxV1JYZXlzR3lrUkVSRVQvWWtCTVZCT2tCc1NpYmtBY25YWUZMN1I2SG9GZTdnaU5TNVEwM3VmN3oyTDNhODh5RU5MRDJrS09RYTA5TWFpMUo1YU9iWU5iOFptYTRQam9qVVFVRkJwV0RNM2NwR1lyY2V4bUlvN2QxUDVaY2JhMWdIOWRCL2g3MnNPL3JqMzhQUjNReE1NZS9wNzJjTEd6Tk5Gc2lZaUlpRXlEQVRGUkRSQnNHa282ZXFtc2dGZ1FSSHc2c0RPZSszV25wUHVmaTM2SVhkY2pNZXlwaHBMNlBXa0VBV2pxNllDbW5nNTRhNUEvTXZOVUNMNmVnQ1BYRTNIa1JnSXVSNmVodGxkZFNNc3B3UG5JRkp5UFRORjV6c1hPOHQ5QTJRSCtkZTNScEs2OTVyR3pyWVVKWmt0RVJFUlV2UmdRRTlVRWlTdkV6c2lIQUJGaWlZM0UyY28wSk9mRW9sZGpIL1JzNUkxamQyTWxqZm54bmxPRkR4S2NBQUFnQUVsRVFWVG81KzhMR3d2KzJodkt3VnFCNFcyOU1MeXRGNENpVmRmakVVbVBWWUJjVWtxMlV1ZElxR0p1RGxhYUlMbUJxeTE4WFcxUjM5VVd2aTYyOEhXeGdhTU5BMllpSWlLcWZmak9tS2dtS0J3QVMxZEFtV3hZYzRpd2h3cVowQTR5b3RPdXdOWFdCNThNN0l6K0s3ZElta0pNV2lhV0hydUVEL3AxbE5TUEhxbGpaL2xFQmNnbEpXWG1JeWt6SDZkdjYvOFpkckt4Z0s5clVYQ3NDWlExUWJNTmZGeHNZYVZnTld3aUlpSXlMd3lJaVdxS1RRT0RBMktncU5KMHBxQWJFTGYxR295MjNoNTRwbVVqN0FpL0sya0t5MDljeGt0dG02R2hpMlBGamFsQ1QzS0FYRnA2YmdIUzc2ZVhlNlJWWFNkcitMcll3TmZsMGVweVBXZHJlRGhhd2NPeDZHODNleXNvNU56c1RrUkVSRFdEQVRGUkRSRnMvU0NtWHpTNHZUT1VpQzUxN1Y3YUZjMi9QK3JYQ2J1dVJVSXRJZUxLVnhYaW85MG44ZWNUZmd4VGRTa2RJR2ZrRmlBa0tyVW9EZmx1Q3M3ZVNjYUR0RHdUejlKMDR0UHpFSitlaHd1UnFlVzJjN1czMUFUSW1tRFo0ZEcvM1RYL3RvS3pyU1dMeFpsQWZIdzhjbk56NGVmblorcXBtSjNyMTYvRHlzb0tqUm8xTXZWVWlJaklBQXlJaVdxS3JiU0NWblhFQXEyemlBRWdOVGNPV2ZuSnNMZHloYis3TTE1dTF3enJRbTVJR25mZnpYdllkL01lQmpWcklLa2ZTZWRvWTRFK0xUelFwNFdINXRyOWxGeWN1NXVDczNlVGNlNU9DczVIcGlJN1gyWENXWnFmNUN3bGtyT1V1QjVYY1ZzTHVVd3JRSFozc0lLVHJRV2NiQ3pnYkd1cCtiZSt2KzJ0RkF5bUsybmR1blhZdTNjdm5uMzJXVXlmUHQzVTB6RXJNMmZPaEsrdkw5YXNXV1BxcVZBVlpHZG40OHlaTStqWHI1L09jMEZCUVFnSkNjR3FWYXRnYjI5ZnFmR2pvcUp3OU9oUkRCa3lCTzd1N2xXZHJsa1lNMllNeG80ZGkySERobWxkR3pObURJWVBIdzRBdUhEaEFoWXZYb3pGaXhmRHk4dXIzUEdpb3FJZ2s4bFF2MzU5bzg3ejRzV0wyTE5uRDk1Nzd6MVlXRHpLeE12SnljR1NKVXZ3ekRQUElDQWd3S2ozck1qcTFhc1JFQkNBVHAwNlZYbXNOOTU0QXcwYU5NQkhIMzFraEprOUdSZ1FFOVVVR3o5SnpWMUUvU3VKMGVsWDhaUkhMd0RBbkw0ZHNlWEtiZVFvcFFWVUgrMCtpZDZOZldDbGtFdnFSMVhuNDJJREh4ZHZQTmZCR3dCUXFCWnhMUzRENS81ZFJUNTNOd1ZYWXRJbHJmdy95UW9LMVloTHkwVmNXcTdrdmpKQktEZGdkckw1TjdDMnM0Q2p0UVZzTE9WRmZ5eUsvcmEya09sY3MxTElIL3NnT3lNakE0Y1BINFpNSnNQUW9VTjFuaDh3WUlDazhRNGNPRkRsTVdyNlh2ckdxY2k0Y2VNUUh4OHZ1Wit4NTBHRzJibHpKMWF2WG8zUTBGRE1uRGtUQ2tYUlcrYW9xQ2pzM2JzWEw3MzBVcVdEWVFCWXYzNDlqaDQ5aWtHREJobHJ5aWFYbEpTRTNOeGNuV3M1T1RtYXgvbjUrVWhLU2tKaFlXRzVZNldtcG1MYXRHbm8zTGt6UHYzMFV3QkFXbG9henAwN1ovQjhCZzRjQ0tWUzk5U09tSmdZSERseUJETm16SUJZNHYrMU9UazVPSExrQ05xMmJZdm16WnRyOVJFRVFTdDROcmEvL3ZvTGhZV0ZWUTZJcjE2OWlzaklTS01FMWs4U0JzUkVOVVN3bFhiMGtvdVlyL2Q2ZE5xamdMaWVveDNlN2QwQm4rMC9JMmt1a1NrWitPN0VaZnhmNy9hUytwSHh5V1VDV3ZzNG9iV1BFeWIzS3NvaXlNNVhJU1FxRlpmdXBTRXNKaDFoTVdtNGVqOERlUVhsdjRFZ2FkU2lpTlJzSlZLemRkOHdWWllnRkoxdGJXTWhML3E3Vk1CYzhuSEpnTnBDTG9OY0poVDlFWXIrbHBYNGQxbC9aQUowcnd1bDJ4ZzNRdCt4WXdlVVNpV0dEUnRXWnNxMFRDYUR0N2QzdWVQRXhzWkNyUzc3bkc5RHhqRFUvZnYzdGQ3NGxxWlFLRkN2WHIwS3gzbnc0QUZVS3UwUElBY01HQ0JwUmRqWDE5ZWdkdVdKaTR1ck1LQ2dxaGs5ZWpUeTgvUHgrKysvNDhHREIvajAwMDloWjJlSHBVdVhRaFJGckYrL0h1dlhyNjl3bk9IRGgyUEdqQmxhMSs3ZXZZdmc0R0FNR3pZTW5wNmVsWjVqZVIvbXpKczNEOTI2ZGRNOGpvbUp3ZDkvLzQyUWtCQWtKU1hCMnRvYXJWcTF3dmp4NCtIdjc2L1RQeUlpQXIvLy9qdkN3OE9oVkNwUnYzNTlqQnc1VXV1ZVVWRlJPdjFTVWxKMHJxZW1wbXF1SlNRa0FDajYvUy81TSt6bDVRVkxTMHZONDYxYnQ2S2dvQUFuVHB6QS92MzdNWERnUU55L2Z4K0xGaTBxOTN0U1VvOGVQVFFyMC9vOC8venplcTh2V2JJRVM1WXMwYnBtYlcyTnJsMjc0dkRodzNqNTVaZng2cXV2bGptdUtJcDQ2YVdYa0pLU2dqVnIxc0RYMXhmQndjRVZ6dmYrL2Z2bHRyT3hzVUdYTGwzS0hXUHIxcTJ3c3JJcTgyc2ovUmdRRTlVVWlVY3Z1UW42QStKN2FXRmFqOS9zR29CMUY2L2pUbExaeFl6MENUcDJDUysyYVFwZlp3ZEovYWo2MlZrcDBMT1pPM28yZTVSR1Y2Z1djVHMrU3hNZ2g4V2tJelFtRGZlU2Nzb1ppV3FhS0FLNXlrTGtLaC9QWUNVM054ZGJ0bXlCblowZEprNmNDQUJRcTlVNGVQQWdldmJzQ1d0cmF3Q0F2YjE5aFFIaTg4OC9qNHlNakRLZk4yU01rcVpObXdaWFYxZjg3My8vMDNudTJXZWZSWFoyZHBsOTY5V3JaOUM5SmsyYWhKaVlHSVBucEk4eFVxbXJZN1daZEkwZlB4N096czc0NDQ4L2tKeWNqTzNidHlNOFBCeXZ2UEtLd1lGczZYUmZVUlR4N2JmZlFoUkY3Tml4QXp0MjdKQTBwNTkrK2tucmd5aUZRb0VoUTRib3RDdjVBYy90MjdjeFk4WU15T1Z5dEczYkZ1M2J0MGRVVkJUT25EbURrSkFRQkFVRmFhMklob1NFNE9PUFA0WWdDT2pTcFFzc0xDeHcrdlJwTEZ5NEVQSHg4UmczYmh3QTRQWFhYOWU1NytiTm03RjU4MmF0YTF1MmJNR1dMZG9uWTh5ZE8xZnI4Y3FWSzlHNGNXTUFRSHA2T3JadTNZckJnd2NqT3pzYlFVRkJjSFYxUmZ2MjdYV3lJbjc3N1Rlc1c3Y09XN1pzMFZteEx5d3N4SWNmZnFnengwdVhMbUhQbmoxNDk5MTN0Vlo5YzNOenNXVEpFZ3diTmt3blpWcWhVTURhMmhxSER4L0drU05IeWcySUwxMjZoSlNVRkRSdjNsenpBZGlYWDM1Wlp2dGlaODZjd1prelpTOXcxSzFiVnlzZ0x1OERrUmRmZkxIQyt6SEQ1QkVHeEVRMXhhb3VJTGNGQ2cwTFlDeEZOZXhGRmJJRTdWL1RoNWwza0Z1UUNSdUxva0RXVWk3RDEwTzdZOVRhWFpLbWsxZWd3dHk5cC9IclN3TWw5U1BUa01zRU5Ldm5nR2IxSFBCQ0p4L045ZlRjQWx5SlNjZVYrK2xhd1hKV0h2Y2xrL0Z0MjdZTkdSa1ptRHAxS3B5Y25BQUErL2J0UTFCUUVEWnMySURWcTFlYmJHNjNidDBxTjhBbXFvemh3NGRqd0lBQnVIanhJbjc5OVZjTUh6NGM0OGVQci9SNGYvLzlOOExEd3pGczJEQzR1YmtaM0cvUG5qMUlTRWlBbloyZDFuV0ZRcUd6QWwxYVJrWUdldlhxcGZWN0N4VFZBbGk3ZGkzV3JGbURoUXNYQWloS2FWNjRjQ0VFUWNEU3BVdlJ0R2xUQUVVcnpOT25UOGU2ZGV2UXYzOS9lSHA2NHZ2dnY5ZTZ6L1RwMHpGeTVFajA3OTlmNjlxSUVTTXdjR0RSZTQyd3NEQ3NXclVLbjN6eUNlcldyYXRwNStQejZQOXJmLzc1SjFRcUZjYU5Hd2Q3ZTN2Y3ZuMGI4K2ZQeDNmZmZhZVROWEw3OW0xNGVYbnBUVitYeStYbzA2ZVB6blUvUHovNCtmbWhiOSsrbWxUNC9QeDh4TWJHWXNxVUtlallzU01hTk5DdHM2SldxK0hpNG9LNHVEamN1SEZESjYyNjJLRkRod0JvQjZ3VkJaOERCZ3pBcUZHak1HWEtsSExibGRhaVJRdjA2TkZEVXA5ang0N2h4ZzFwOVdjZWR3eUlpV3FNQU5nMUJqS3VWTnowWDY3SVI1Yk9yNm1JcU5STGFPSFJVM09sVHhOZkRIMnFJWFpkaTVRMG94M2hkN0gzeGowODNad0Z0bW9ySnhzTGRHL3FodTVOSDcyeFVvc2k3aVhsSUN5bTZCaWtXL0ZadUJXZmlZaUhXVWpLMUo5NVFGU1J0TFEwckYrL0hvMGJOOGF6eno0TEFKcVVVZ0I0NVpWWElKUHhyT21LVEpvMHFjcGpKQ1VsR1dFbVZCWlJGTEYzNzE3MDdkc1hWbFpXeU1uSndSZGZmSUgyN2R0RExwY2J2Tzk4NTg2ZHNMS3kwankrZHUwYWZ2NzVaM1R1M0JtelpzM1NhaHNURTRQRXhFUzBhOWRPWjV5b3FDaXNYYnNXZmZyMHFWUUJycFl0VytvZGQ5U29VZmp0dDk5dy9mcDF6YlVqUjQ0Z0pTVUZ3NGNQMXdURFFGR3EvelBQUElPTkd6Zmk0TUdER0RkdW5OYnp4ZHpkM1hXdXU3bTVhYTRsSmlZQ0tBcEs5VzBmdUh2M0xyWnQyNGJSbzBkREZFWFkyTmpnZ3c4K3dGdHZ2WVZQUC8wVWMrYk0wY3JTdUhuekpqdzhQSFJTalVzR3duRnhjWmd3WVlJbWpkemIyeHR2dlBFR0xDMHROUVhBVHA0OGlRVUxGaUFvS0Vodk1Bd1ViZVBvMDZjUC92Nzdid1FIQitzTmlKVktKVTZjT0FHRlFxRTFoL1QwZEZ5OWVsWHZ1Q1huZWZMa3lUS2ZMNWtDWDZ4eDQ4WjQ0WVVYeWgyM3RKaVlHQWJFcFRBZ0pxcEJnbDBUaUJJRDRudXcwN2wrdDFSQURBRHpCM2ZGd1lobzVLdWtwV3Ercy8wb3VqUVlEV2NicTRvYlU2MGdFd1EwZExkRFEzYzdqR2luWGNVek5WdjViNENjaFlpSG1iajE4Rkd3bkpGYllLSVpVMjN3NDQ4L0lqYzNGN05temRJRXZwczJiVUppWWlMYXQyK3ZkeVdtdG9pSmlhbTJRbDc2N2tYbTdlYk5tMWkyYkJtMmJObUN1WFBub243OStwZ3padzQ2ZCs2TUJRc1d3Ti9mSHg5ODhBRUE0UGp4NCtqWXNhTm11d0JRdEpxN2FkTW1yWFRjK1BoNHpKczNENDZPam5qMzNYZDE3cmwxNjFaczM3NWQ3MHJpeXBVcklaZkxNV0hDaEVwOVBTV0Q4dExYNVhLNTF2NzY0cUpWK29LdnpwMDdZK1BHalFnTkRkV2tUWmVrYis2bHIzWHIxcTNNMVZLVlNvV2dvQ0M0dTd1amYvLyttRGh4SW1iT25JbkJnd2RqekpneFNFOVBSMWhZR0g3NDRRZXRmaWtwS1RvcHlWSmZqNDRlUFFxNVhBNDdPenU5djZOMmRuWndjWEZCLy83OThmZmZmK1BvMGFONDg4MDNJWlNxMFhEbXpCbms1T1NnZS9mdWNIQjR0Q1V0S2lvSzgrYk5LM2NPcDA2ZHdxbFRwOHA4bmluTzFZY0JNVkZOc3RNdFhGRWVWekZQNStnbEFMaWJFcUp6cmI2ekE5N3EyUlpmSDc0ZzZSN3htVG40Y1BkSnJIaStyNlIrVkR2VnNiTkVwMFl1Nk5USVJldTZLQUtKbWZsRlFYS0pZRG5pWVNadUoyUTl0bnRpeVRBblRwekFnUU1INE9Ua2hOMjdkMlBuenAxUXFWUTRkZW9VTEN3c01IUG16R3E3dDVSQU5UNCtYcWY5Tjk5OFUyRy9xaFRWa3FyMG05cXpaODlpNGNLRm1EMTdOdjd6bi8vbzdiTjY5V3BjdTNZTnMyZlBocGVYRjZaT25hb3BUa1RHMTd4NWMzenh4UmY0N0xQUDhOLy8vaGZ2di84K2V2WXMraEE2TGk0T0RSczJoSyt2TDdLeXNyQjE2MWFjT0hFQzgrZlBoNHRMMGV1cXZiMDlCRUhRZkhDVWxKU0U5OTU3RDVtWm1mam1tMiswMHBZcmN2SGlSWVNFaEdEMDZORjZqeWxTcVZSWXZudzVMQzB0NGVIaGdTNWR1aGowc3d3QWtaR1JVS2xVV2l1ZGtaRkZtV1lORytvZUZWbThjaG9iR3dzQStPV1hYL0RubjM4YS9MV1VaZlRvMFhqdHRkZXdidDA2UkVSRVlNR0NCZkQxOVVXZlBuMndldlZxOU96WlUvTmh3TTZkT3dFOCtqMUtTa3BDZEhTMFpnVjg1ODZkV0xac21hVDdKeVltNHN5Wk0xQ3IxV1dtTFBmcjF3OXo1c3hCa3laTjRPZm5oNmlvS0lTR2hxSk5telphN2ZTbFN3TkFRRUFBZHUwcWUydmIwS0ZEOGR4enoySHk1TW1TNWs3R3dZQ1lxQ2JaU2cySTlhZTNwdVRFSWowdkFVN1dIbHJYWjNadmcvVVhieUk2TFZQU2ZmNjZISUVSclJyemJPSW5tQ0JBYzVadnlmUnJvQ2dGT3k0MUQ5SEpPWS8rcEJUOUhmUHY0eFFqVm1vbTg1T2ZYL1JhbEo2ZWpyMTc5OExLeWdwS3BSS2lLR0w4K1BFNmI5UXpNaktNdHVKYVVWWG1uSndjSkNjbkF5amFNMWg2TG1XdGpwVlVWbEd0NGlKYXhXKytWNjFhWmZSMDVieThQR1JuWitPenp6N0QzTGx6ZFZibXJsKy9qazJiTmtFbWsrSGh3NGZ3OHZMU1dTR3JxbCtPUjJIUzZ2TkdIZE5jckhtdEkxN3Q0U2U1WC92MjdiRm8wU0o4K09HSFdrY0p4Y1hGYVFvYjJkdmJJeWdvQ0xObno4WUhIM3lBbFN0WFFoQUVxRlFxeU9XUGpqWGN2MzgvSGp4NGdQZmZmeDh0VzdZRVVKUmFXN0txc2o2RmhZVm8xNjRkbGk5ZlhtWWFyMHFsd3ZidDJ6V1BWNjVjaVZkZWVVWHZDbTVwZi8zMUZ3Qm9IWitXbkp3TVFSRGc3T3lzMDk3SnlRbUNJQ0F6VS9zOWhyNFZiME9WckJvZEdCaUluSndjdEc5ZmRBTEdoQWtUY09IQ0JkeTZkVXNuOEN4MjVzd1pMRnUyckVxcnB4czJiSUJhcmNhS0ZTdmc0dUtDME5CUTlPblRSMmYxdDFqLy92MnhldlZxQkFjSGE4MHJLeXNMNTg2ZGc1T1RrODZ4UjRJZ1ZQamZXeWFUVmRpR3FnY0RZcUlhSk5nMWtYVDBVbGtCTVFCRXBsNUVtM3BQYTEyenRsRGd5eUhkTU83UHZaTG45dmEyb3pnMWc2blRwRXNtQ1ArZW4yeURydjZ1ZXR0azVha1FrNUtqSFRULyt5Y21KUmN4S1RsUXFzbytZb2ZNVzVjdVhmRHV1KytpU1pNbThQVDB4STBiTi9EKysrK2pZY09HZU9tbGwzVGFHK1BZcFdMbFZXVldxVlNZUFh1MkppQjJjM016U2hYbnNrZ3RlR09JWHIxNlFhMVdZOEdDQlRoOCtEQzZkdTJxZVNPZWxaV0ZMNzc0QW1xMUdyTm56OWE3RDlRWWVqWnp3N3lSTGNzOW1xbzJFZ1FCUFpzWlhyaXF0R2JObXVHWFgzNkJvNk1qZ0tKZ01UOC9IeDRlano2TTl2SHh3YUpGaTVDU2txTDU3NlpVS3JYU3BWOSsrV1VFQkFTZ1ZhdFdBSXArYmw5NzdUVjA2TkNoek95S1gzLzlGVmV1WE1HaVJZdktMTjcwMTE5L3djSEJBVEtaRE1uSnlRZ09Ec1p2di8yR3RXdlh3dHZidTl5MDRVT0hEdUh3NGNObzA2WU4rdlhycDdtZWw1Y0hTMHZMTW9OQlMwdExuYk45aXd0bTZUTmd3QUNNSERrUzA2Wk4wL3Q4eVlBNElDQUF0cmEyaUlpSTBGeWJOMjhlRkFvRklpSWl0QXB2R1V0MGREUjI3OTZOVHAwNndkL2ZIM3YzN3NXeVpjdnd4eDkvWU5La1NYcFR4L3YyN1l1ZmYvNFp4NDhmeDR3Wk16U0Z1WTRlUFFxVlNxVlZyQXN3UE10Rlg0WHUwbmJ0MnFVVk5LZW1wbXJ0QVRkRVdscWFwUFpQQWdiRVJEWEpyckdrNW5XZ2hCeHFGRUszVU0zZEZOMkFHQUNlYnU2SGZ2NitPSFJMMmo2MStNd2NmTFRuRkw1L3J2YnVBeVRUc2JkV29JV1hJMXA0T2VwOVhpMktTTWpJMXdUSjkxTnlrWkNSaDRUTWZNU241eUVoSXgveEdYbUlUOC9uZWN0bXlNN09Udk9tdC9ob0Vnc0xDM3p3d1FkYWIveUxHZVBZSlVNRUJRVWhQRHdjM2J0M3g0a1RKNm8wVmswb0RqTDBGZGF5dGJWRlpHU2tWc3BrZG5ZMlVsSlNvRkFvZE02OXRiQ3d3S3BWcTR3eXI4WWU5dmowMmFlTU10Ymp4dEhSRVRFeE1Wci96Wll0VzJaUVdtNXhJSFRnd0FGTk1GejgrTUdEQnpwSE1wWGs2dXFLc0xBdy9Qbm5uMld1OWhhbmFBT0FoNGNIUm84ZURVZEhSd1FGQmVHZmYvNHBNeUFPQ3d2RDRzV0w0ZW5waVk4KytrZ3IrSlhMNWVXZWNWMVFVS0RaTDkyeVpVdU1IRGtTQU1vOUJpd25KMGZ2ODNaMmRoZzVjcVRtZTVPVmxZWC8vdmUvWlk1anlQWUhxWUtEZzZGV3F6Vy9kMDgvL1RRYU5XcUVMNzc0QXZQbXpVUFhybDN4MldlZmFmVnhkM2RIWUdBZ0xsKytqQXNYTG1neUJzcEtsNTR6WjA2Wjk3OTY5U3AyN3R3SlFSRGc0K09Ec1dQSGxqdmYwcSszSjArZUxMY1FGeG1HQVRGUlRaTGJBdFplUUY2Y1FjMEZpSEFXQzVBczZLN2EzazI1Q0VCRTZVM0dnZ0FzR05JZFBiN2ZLTG5BMW9aTE56R2laU01NWk9vMEdabE1FT0RwWkExUEoydWQvY3NsaVNLUWxhOHFDcFl6L2cyV1N3WE5tdXNaK1V6Vk5vSGx5NWZqNGNPSG1ESmxpdDU5aGpYbHUrKyt3NEVEQjFDL2ZuM01uajI3VWdGeDZSWFJzbFp5U2w5ZnQyNmQxcEV4aGlwT295MnJzRlpaWnlXclZDcWRQdm8raUNEajI3bHpKenAyN0lnNWMrYmcwcVZMMkxkdkg2Wk5tNlpaTlk2UGo5ZjVXZGkzYngvdTNMbWpkMVcwdURLN2g0ZUhWcXB5YWNPR0RjUHg0OGV4YnQwNmRPclVTVzlGWjMzNjl1MkxKVXVXYVBZQ2wzYmp4ZzNNblRzWERnNE8rT3FycjNSU294MGNISkNTa29LY25CelkydHBxUFplVmxRVzFXcTNwMDZsVEowMXFjSGtwMnZ2MjdjTytmZnQwcnIvODhzdGEzeU1IQndlOUg2UnQzYm9WdTNidGdwZVhsODd2UVc1dWJvVy9DMTVlWHRpN2Q2OW1UN2RNSmtQWHJsM2g2ZW1KWWNPR29WMjdkbWpVcUpHbWZkT21UZkg5OTk5andZSUZXaDlrbERSZ3dBQmN2bndad2NIQjZOS2xDeElTRW5EMTZsWDQrZm5CMzE5N2UxekpGZmlTcmwyN2h1WExsK09wcDU3Q29FR0RzSFRwVXZqNStXbk9Zd1llL2J5NHVycHFQbndvcVdmUG5uajU1WmZML2ZwTCsvMzMzeGxFbDhLQW1LaUdDWGIrRUEwTWlJR2l0R2w5QVhHMk1oVUpXVkh3c05kOVE5cll6UWtmOU91SWVmdktQdUM5TEc5dk80YVRNMTVrNmpTWmhDQUFEdFlLT0ZqYm83R0g3cm1TcFJVVXFwR1ltWStFakh3a1p1UWpQYmNBYVRrRlNNOHBRRnFPc3RUamduOGZLNUgrNzc4ZnN3elJhcmRqeHc0Y09IQUFiZHUyeGZQUFAyK1NPYWhVS2l4WnNnVDc5KytIdTdzN3Z2enlTNTJ6V1EyVmw1Y0hBRm9WZ20xdGJkRzllM2NBUmNYRWNuSnlOS3ZqVjY5ZVJWeWM0YS9mSlJVVUZHalNLRXZ2ZDV3NGNTSmlZMk94ZS9kdXZXL3VCd3dZQURjM042MFZZcXArc2JHeFdMWnNtZVo4Mkh2MzdrRW1rMkg0OE9HUXkrV2FsT1lwVTZab0JTdVhMbDFDUWtLQzNrRG9yNy8rUW1KaUlqNzg4TU55QXpsQkVEQjc5bXk4L3ZycitPcXJyL0RERHo4WXRCL2UwdElTTXBsTWIvcjdyVnUzOE1FSEg4RGEyaG9MRnk3VXU2M0IxOWNYS1NrcGlJNk8xa25Wdm5mdkhnRDlCYmVBb3NCdjhPREJXdGRtejU2TkhqMTZZTVNJRVRyWFM1UEpaRG8xQTBSUnhMbHo1OUM5ZTNlOVIwNGxKeWRyUHB3b1QyNXVMbEpUVXpXUFgzdnROUUJGSDA0NU96dnIvWkRxalRmZUtITWJRZmZ1M2ZIdHQ5L2kxS2xUeU0vUFIzQndNRVJSTkRnOSt0aXhZMWk0Y0NFYU5HaUErZlBudzk3ZUh0dTJiY08zMzM2TG9LQWd5T1Z5bkRoeEFpdFhya1I4ZkR3Q0FnSXdkT2hRblQzR2pvNk9XZ0cwSVF6NWZqMXBHQkFUMVRTN0prRHlVWU9idTZMc2ZjUjNVeS9xRFlnQllGclhRT3k4Rm9rTE1XV25NZW56TURPYnFkTlVhMWpJWmZCeXRvR1hzNDNrdm1wUlJHYWU2bEd3WEU0UW5aT3ZRbTVCSVhLVi8vNzU5OTg1U3Qxcmo2dERodzdodSsrK2cxd3VSKy9ldmJGNzkyNGtKU1VoTVRFUlNVbEptRDU5ZW9VRnNLb3FOVFVWOCtmUFIxaFlHRHc4UExCdzRjSktyZFFXS3c2SVM2NkV1YnE2YW9vRVhiOStIVGs1T1pySGl4WXRxblJBckZRcXl3eG9pbE5VeTlxM1NhWlJ2RGN6TURBUVFGR0E3Tzd1cmxucGI5MjZOU1pNbUlBVksxWWdJeU5EVXdtNXJJSlo5KzdkdzRZTkc5Q3FWU3VEamdYeThQREFHMis4Z2FWTGwyTHQyclY0NDQwM0t1eHo3ZG8xRkJZVzZnUkprWkdSbURObkRpd3RMZkhOTjkrVStidmFwazBiaElhRzR2VHAwem9COGRtelp3RVVIYitrVDkyNmRUWGZxNUxjM056MFhpL0xyVnUzVUw5K2ZWaFpXZUgwNmRONCtQQWhQdjc0WTcxdEl5SWlESHJkT1hMa2lPVHEwOFgwRmV5eXRiVkYxNjVkRVJ3Y2pOT25UK1B3NGNPUXlXUmxyZ1lYeTgzTnhVOC8vWVFkTzNZQUtIcE5LWDc5ZWVlZGR6QnIxaXdzV3JRSUR4OCtSSGg0T05xMmJZdDMzMzFYMHZlUHBHTkFURlRUN0pwSWFsNWVRQnlaY2hGZGZQV3Ywc2hsQXI0YjJRZTlWbXhpNmpTUkhqSkJnSk9OQlp4c0xGQmZmNjB3eVVRUnlGZHBCOGc2LzlielhLRmExUDlITE9PNnhIYUhybFg5aUo0ZE8zWm9pbUF0V2JKRTZ6a2JHeHV0VmRxc3JDeTkrMlJMeXNyS2tuVC9zMmZQSWlnb0NDa3BLV2pVcUJIbXo1K3ZkOFZJaXVMcXdUWTIwajlRa1VLbFVpRXJLMHZ2c1RuRnp3UFFxa3hNcGhjV0ZnYVpUSWFBZ0FBQVJSV21TMzhBTTJiTUdEZzRPR2phQUVVL1Y2VS8vQ2dzTE1TaVJZc2dpaUxlZnZ0dGcrY3daTWdRN04rL0gzLy8vVGQ2OXV5cENWTER3OFBoN2UydGxmS2NrcEtDYjcvOVZ0T3ZXSFIwTk41Nzd6MVlXbHBpMGFKRjVSYW5Hamh3SVA3ODgwOXMzYm9WL2Z2MzF3U2JNVEV4MkxadEcxeGNYS3IxelBIVTFGUzgvZmJiNk5XckY5NTk5MTFzM0xnUmdZR0JhTmFzbVU3Ymh3OGY0dXJWcXdnTUROUjhDRkh5dUN0OWlvUGJZOGVPNFgvLys1K21TRlZoWVNHZWZ2cHB6Smt6UnhQVVZuU0VVLy8rL1JFY0hJeGR1M2JoN3QyNzZOQ2hBMXhkOWYvUFJCUkZIRHAwQ0d2V3JFRlNVaExxMTYrUDZPaG9yUS9qbWpWcmhtblRwbUg1OHVXd3RiVkZVRkFRV3JkdWJkRDNqYXFHQVRGUlRaTWFFSXQ1WlQ0WGxSb0t0YWlDVE5EL3ErenY3bHpwMU9tWlc0L2crUFFYNFc1ZnZXOFVpUjRuZ2dCWVc4aGhiU0ZISFZOUHBnUmh3cVlxajlHeFkwZklaRExVcTFjUDN0N2VxRmV2bnVaUDZYTlYxV3AxbWZ0a3BVcE5UY1dxVmFzMEJXdjY5dTJMZDk1NXg2RDAwWW9VbitWYjNTbUV4VWMxNlR2S0JpZ3FPbVJoWWNFVllqTVRHaHFLSmsyYWFJS1duSndjM0w1OTIrQzAyQUVEQm1nQ3JOV3JWK1Btelp1WU9IRml1Y1cwU2hNRUFiTm16Y0xVcVZNUkZCU0VGU3RXUUtGUUlDUWtSTE55V0xkdVhhU25wK1BDaFF2SXk4dEQzNzU5dFFMaWQ5OTlGMmxwYWVqVXFSUCsrZWNmdmZlWk1XTUdnS0pWNmRkZmZ4MHJWcXpBdEduVE5HZGpuemx6QmdVRkJmamtrMCswdGhoVVJ2RUhhL3ArM3V2VXFZUHg0OGZqcDU5K1FtRmhJY0xEdy9IMTExOXJubi82NmFmUnUzZHZpS0tJNzcvL0hvSWdJQ3dzRERObnpzUW5uM3lDb1VPSGxyczMyNWc2ZE9pQU9uWHE0UExseXdEMFY5dFdxVlRZdjM4L05tL2VqSmlZR0xpN3UyUEJnZ1c0ZS9jdWZ2enhSNTMydlhyMVFrNU9EbjcrK1dmOCtPT1BtRGx6cHM2ZVpESStCc1JFTlV5d05kN1JTOHJDWE1TbTM0Q3ZzLzZpRDBCUjZ2U084THNJdVM5dGhTZ3hLeGRUTmgvQ3B2RkRJWmZ4VFJyUmsyN3MyTEVWVmtBdDV1am9pTC8vL3J2Y05vWlVtZDZ6Wnc5KytPRUg1T2Jtd3M3T0R0T21UZFA3cHJQNFhGU3BLNnpGUWJ1VUFLVXlvcU9qQVJTbHM1WVhUSlgzWEZKU2t0N25wMDZkaXVlZWU2N3FreVF0Y1hGeGlJdUx3NmhSb3pUWHZ2cnFLODFxZmxsRVVjU3NXYk1RR0JpSXlaTW53OVhWRlRFeE1kaXlaUXRhdFdxRk1XUEdTSjVMbzBhTk1HTEVDT3pidHc5UlVWRm8wcVFKMnJScGc4dVhMK1BHalJzSUNRbUJuWjBkbWpadGlpRkRodWlrN2Fha3BBQUF6cDA3VitZOWlnTmlBQmc1Y2lSY1hWMnhjZU5HbkRwMUNoWVdGZ2dNRE1UNDhlTXJIWndsSmliaXh4OS9oSTJORFJJVEV3Rm9WOGt1NmNVWFgwUkVSQVFPSFRxRWxpMWJhaDAzcGxBb1lHdHJpK1hMbCtQTW1UTVlNMllNQWdNRE1YLytmRXlkT2hYdnZmZWUzcU9TcW9OTUprT2ZQbjJ3WmNzV1RRcDFhWEs1SFBmdTNVTjhmRHhHang2TnNXUEh3c2JHQm5mdjN0VzB5Y25Kd2NtVEo3RjM3MTZvVkNvc1c3WU0zdDdlQ0FvS3d2VHAwOUd4WTBmMDc5OGY3ZHExMC9ud01USXlFbHUyYkpFMDc2aW9xRXA5dlk4ekJzUkVOYzNhRzVCYkE0VmxyL3lXWkFjVnJGR0lQT2gvbzNjMzlWSzVBYkZjSnVDNzUvcWc5NHJOa2xPbmo5NjVqMlhITCtHZFh0Vno5aVVSUFI0S0NncVFsNWNIQndjSG80N2Jva1VMRkJZV29udjM3cGcrZlRyYzNOd2dpcUxXeXBJb2l0aXdZUU1BbEptdVdKYmlnTmpQejYvU2MrelhyMStGOTcxMjdSb0F3TW5KU1djMVdxbFVJam82bEpzQUFDQUFTVVJCVkQ0K0hsWldWbHJuMjVhZXAxd3UxNXR5YmV6dk9SVXBEaDVMcGtMWHExZFBwOTNEaHcrUmxwWUdSMGRIQ0lLQVhidDJJU3NyQzUwNmRkS2tHeGVudjNwNGVHalNlWE55Y2xCUVVBQTdPenZrNWVYaDJyVnI1V1k5VEp3NEVTKzg4SUptbTBCQVFBQ0Nnb0lNK2xyMDdZR3RTTStlUGRHelowL0ovY3BTcDA0ZEpDVWxvYkN3RURLWkRNODg4MHk1NXhlLzg4NDdpSWlJd0lNSEQ1Q2NuS3o1SFl1S2lzTFNwVXNSSGg2T1BuMzY0TlZYWDRVZ0NGaStmRG5tenAyTHp6NzdEQk1tVE1EWXNXT2hWQ3B4L1BoeEFFWFZ0WUZIUnlQZHZIa1RRTkd4U3dxRlFyTnFIUjRlcnBsRDZUNzY5Z2RQblRvVlU2ZE9MZlByRUFRQlU2ZE94Wmd4WTdReVJJcTNqSHorK2VjNGUvWXNsRW9sM056Y05NWFpldlRvZ1lDQUFLeGJ0dzc3OXUzRHVYUG5ZR05qZ3cwYk5taWxXWWVIaDJ2Tm1TcUhBVEZSVFJOa2dHMWpJTlB3RnpCWE1SK3hncTNlNSs2bVhFQ3ZocStVMjcrcGV4M002ZHNSbisyWG5qcTk0TkI1ZEdsUUQxMzlkTjhJRU5HVEtTa3BDZGV2WDhmMTY5ZHg3ZG8xUkVSRVlOcTBhUmcyYkpoUjcrUG41NGMxYTlabzdkdE1Ta3JDaEFrVDRPVGtCR3RyYTZTbnAydFdpUHYzN3k5cC9KQ1FFQURRT25KRnF2TE9HQzEyNGNJRkFNQ3NXYlBRbzBjUHJlZTJiOStPNWN1WG8xKy9mbVh1TFIwd1lBRHExS2xUNGRuT1pEd25UNTZFSUFnVjd1RzhmdjA2dnZ6eVM2MXIvdjcrT3NGVHk1WXR0UjVmdlhvVkgzMzBrZGExWHIxNmxYa2ZXMXRibldPUXpFbEZRYmRDb2RDcFBWQWVXMXRiZlBEQkIzajc3YmV4WU1FQ2ZQNzU1MWkyYkJtQ2c0TWhDQUplZWVVVnZQTEtLNW9QeDN4OGZMQjA2Vko4OU5GSCtQWFhYeEVYRjRmSmt5ZmpxNisrMGhxMzlPUFNaeHZ2MkxGRFUvQ3FkSitLQ21hVnAvUjJpZERRVUFCRnJ3MjllL2ZHZ0FFREVCZ1lxUFZobjVPVEU2WlBuNDVYWDMwVnAwNmRRa0ZCZ2M3UHdMQmh3ekJyMWl4SmN3a0tDc0tlUFhzcStaVThuaGdRRTVtQVlPY1BVVUpBN0ZKT1FCeVRmZzE1cWt4WUs4cGZKWmplTFJBN3IwbFBuVmFMSWw3ZmVCQkhwNCtDbXgzM0V4TTlpUklURTdGdjN6N2N1blVMTjIvZVJISnlzdGJ6dHJhMlZTNXdWWmJTUll6YzNkM2g2T2lvMlpjTEZPMTdIREZpaE5hK3lZbzhlUEFBMGRIUmFOaXdZWVZ6ejgvUGgxd3V4NE1IRHdCSU93TTRKaVlHTjIvZWhJV0ZCZHEyYmF2MW5GcXQxcno1TGo3UGxjekRyRm16RUI0ZURudjc4bzkvNjlDaEErYk9uWXVDZ2dLSW9naDNkM2UwYnQyNjNNSk9BTkM4ZVhPTUhUdFdzekxwNmVrcCtRT2QybURreUpHVnJwRGNva1VMekpneEEvNysvckMxdFVYTGxpMlJtSmlJcVZPbjZrM2Rkbkp5d3FKRmkvRDExMTlqNE1DQmNIRnhxZFRxZUUyWU9uVXFJaUlpTUdEQWdBcjNaTnZhMnVyOTJWaTdkbTJsanB5YlBIa3lYbnJwSmNuOUhtY01pSWxNUVdKaExYZVVuVjR0aW1yY1RyNkFWblhMci9wWWxkVHBoNW5abUw0bEdPdkhEWWFNUlYrSW5qaHF0UnByMTY3VlBQYjE5VVhMbGkzeDFGTlBvVVdMRm1qUW9FR05Gb1Rhc0dFRDFHbzFDZ3NMSVpmTEt3dys5Q2wrbzF6ZXFseXg3Ny8vWHJPaTR1VGtWR1p4TEtWU3FYTnQ0OGFOQUlwU1VFc0hWeHMzYmtSVVZCUWFObXlvZC84aG1ZNlBqMCs1MVppTE9UZzRWQ3ExMk5IUkVSTW5UcXpFekdxWGFkT21WYWwveVFKWnc0Y1B4L0Rodzh0dGIyTmpnM256NWxYcG5qV2hXYk5tZWl0blMxRlcxZnFLT0RrNTZleEZmdEl4SUNZeUJUdHBSU2s4eXFrMERRQVJTYWNyRElpQnFxVk9INHlJeG5jblFqR3pSeHZKZlltb2RxdGJ0eTRtVEppQWhnMGJvbFdyVmpwdnBrb2ZzU1RsMktYaWRvTUdEY0xvMGFNbGpXR29uSndjcmNmWjJkbjQ1NTkvSUpQSjBMZHZYODExWDE5ZnZmdEV1M2J0aXB5Y0hGaGFXbUxJa0NGbEJ1REJ3Y0VBb1BuK2hJZUhZOSsrZlpESlpEb3JNa2VPSE1HYU5XdWdVQ2d3YytaTVZwZ21JaklSQnNSRUppRFlTYXMwN1ZaQlFIdzcrUnpVWWlGa1FzVVZWcWQzQzhTaFd6RTRFUmtyWVFaRjVoODhpeTROUE5HcHZxZmt2a1JVdTQwYk42N001MG9mc1NUbDJLWGlkbWxwYVpVZVE2cjA5SFFVRkJSZzJMQmhXZ0Z3V1h0MHUzVHBnaTVkdXVoY256eDVNdExTMGpUbm1LYW1wZ0o0VklocDVjcVZFRVVSdzRjUDF5cmN0VzNiTm56Ly9mY0FnTGZlZWd1dFdwVmRHSkdJaUtvWEEySWlVNUM0UWx3SFNsaEFqUUxvWDVYSUxjakUvZlRycUY5T3RlbGljcG1BSDEvb2g1N2ZiMEpTZHE2a2VSU3FpL1lUSDVuK0F1cllWUDBNVUNKNlBGVEhQajFEam00eTFMUFBQb3ZzN0d6Tll5OHZMOHlhTmF2SyszWmJ0bXlKdlh2M1FoU0xQdUlzUG5xbGVEWDQvLzd2LzdCNDhXSzgvdnJyV3YwQ0FnTGc1dWFHTjk5ODA2aVZmSW1JU0RwQkxINFZKNklhcFQ3V0hzaTlaM0Q3bnhWTkVZZXlpMXAxOXh1RGZvMWZNM2k4STNmdVk5VGFuYWpNSzhEVHpmMnc3dVdud1F3L290cEJtTEFKNHRvWFREME5nODJZTVFQMjl2WllzR0NCVWNiNytPT1BrWnViaThXTEYwdnFwMWFySVlwaWhlY2JGeFlXUWhSRktCUzY2d3hxdFZwdmlyVktwZExiWGgrbFVnbEJFQ1FWOHpKVWJmdlpJQ0txQ2tIUC9oU3VFQk9aaU9EUUFxS0VnTmhkbllzNFdka0JjVVRTR1VrQmNlL0dQbmlyWnpzc09YclI0RDdGOXQ2SXd0SmpGL0UyenljbW9tcXdmUGx5bzQ0M2YvNzhTdlV6dEZoWGVRRnpXV01ZR2d3RGdLV2xwY0Z0aVloSUd1bGxHWW5JT094YlNHcnVVVTZsYVFCSXlJcEVXdDVEU1dQTzZkc0IvMmxRdWZPRjV4ODhoMTNYSWl2Vmw0aUlpSWpJSERBZ0pqSVZpUUd4dTVoZlladGJTV2NsamFtUXlmRGppLzNoWWx2K0dYaGxtYkw1RU1JZUpGWGNrSWlJaUlqSURERWdKaklSd1VGaVFJeUtDMkJGSkoyV1BBOHZSenVzZUw1dnhRMzF5QzFRWWV5NlBVakl5cW00TVJFUkVSR1JtV0ZBVEdRcXRvMEJ3ZkE5Wkk1aUFheFFXRzZieU5STFVCWktxeHdOQUFPYTFzZU03cFU3WHpndUl4dmovdGlMZkZYNWN5TWlJaUlpTWpjTWlJbE1SV1lKMkRXUjFNV2pndk9JQzlVcVJLWklMNUlGQUIvMTc0UU92blVyMVRma2ZnSm1iVDFTcVlyVlJFUkVSRVNtd29DWXlJUUVpZnVJM1ZEeFB1S0lwRE9WbW91RlhJYlZML2FIY3lYUEY5NFVlZ3ZMamwrcVZGOGlJaUlpSWxOZ1FFeGtTdmJOSlRYM0VBM1lSNXg4RmtEbGxtcDluUjN3dy9OOUszMis4UDhPbkdYbGFTSWlJaUtxTlJnUUU1bVN4TUphRmFWTUEwQldmakllWk42dTdJd3dzRmtEZkRib1A1WHVQMlh6SVZ4aDVXa2lJaUlpcWdVWUVCT1prTlNVYVhjREFtSUF1SkY0b2pMVDBaaldOUkRqMmt0YnZTNldXNkRDMkQvMnN2STBFUkVSRVprOUJzUkVwbVJUSDVBYmZnYXdIVlN3RlZVVnRydVdjQXlWVFpzR0FFRUFGajNURTEzOTZsV3FmMng2RmtiL3Roc1plY3BLejRHSWlJaUlxTG94SUNZeUpVRU8yRFdUMU1YZGdNSmFTZG5SU01pS3F1U2tpbGpLWmZoMXpDRDQxWEdzVlArd0Iwa1lzMjQzY2dzcUR1Q0ppSWlJaUV5QkFUR1JpUWtPVDBscTcyNUFZUzBBdUpad3RETFQwZUpxYTQzMXJ3eUdnNVZscGZxZnVmY1FFOWJ2ZzdKUVhlVzVFQkVSRVJFWkd3TmlJbE9UdUkvWWtNSmFBQkJ1aElBWUFKcTYxOEdhbHdaQVZzblMwNGR1eGVETnpZZFFxT1loeFVSRVJFUmtYaGdRRTVtYXhLT1hERW1aQm9yU3BoT3pveW94SVYxOW0vaml5eUhkS3QxLzI5VTdlR2Y3VVlpTWlZbE13czVLZ2F3OGJsOGdiVmw1S3RoYkswdzlEU0lpazJKQVRHUmlVaXROZXlJSGdvRUZzNHFLYXhuSGE1MWJZVktubHBYdXZ5N2tCajdaZDRwQk1aRUpOUGF3UTNoc2hxbW5RV1ltUERZRGpUM3NUVDBOSWlLVFlrQk1aR3JXbm9EQ3llRG1scUlhem1LQlFXM0Q0NDJUTmcwVVZaNytja2czOUd6a1hla3hWcHdNUTlEUkVLUE5pWWdNTTZLZE45WWNpelQxTk1qTXJEa1dpZUZ0dlV3OURTSWlrMkpBVEdSeUF1QWdmWlhZRUluWlVVaktqcTdNcFBTeWtNdnd5MHNENGUvdVhPa3h2angwSGorZHVXcTBPUkZSeFdZUGJvcjlWK054NUVhaXFhZENadUxJalVRY0NJL0h1ME9rblhSQVJQUzRZVUJNWkFha1ZwcjJOTEN3Rm1DODRsckZuRzJzc0dYaU0vQjFkcWowR0hOMm5jQmZseU9NT0NzaUtvK2pqUVYrbXRRZTQxYWVaVkJNT0hJakVlTlduc1ZQa3pyQWdYdUlpZWdKeDRDWXlCdzRCRWhxWHMvQW81Y0E0eHkvVkpxWG94MytlWFVZUE94dEt6M0dmN2NFWStjMXBuQVMxWlQrTGV2aTE5Yzc0dFdmem1QS0x5RTRleWVGaGJhZUlGbDVLcHk5azRJcHY0VGcxWi9PWSswYm5kRHZLUTlUVDR1SXlPUUVVV1NKR3lLVHk3Z0M5ZWsrQmpmUEVoUllJamU4d05YMExyL0F6YTUrWldaV3J1dnhLWGptNTIxSXpUV3M4blZwQ3BrTVA0enFpK2RhTnpIeXpJaW9MQm01QmZobVR3UzJYNHJEbllRc0JzVlBDSHRyQlJwNzJHTjRXeS9NSHR3VWpqWVdwcDRTRVZHTkV3VGRjMFFaRUJPWkE3VVM2b01OQUFPTFpRSEFFbmxMWkFtR3BicjFhZlFxZWpZY1Y5blpsZXRTYkFKR3JObUJiS1hoY3k5SkVJQ2c0YjB3dm9PMGZkUkVSRVJFUkZMb0M0aVpNazFrRG1TV2dJTzA4NGpyR2xoWUM2aWV0T2xpYmIwOXNIN2NZRmdwNUpYcUw0ckEyOXVPWXNYSk1DUFBqSWlJaUlpb2ZBeUlpY3lFNEJnb3FiMlVmY1R4V1hlUm5ITmY2cFFNMXEyaEYzNTlhU0FVc3NxL3BNemRld29MZ3kvd25HSWlJaUlpcWpFTWlJbk1oVU5yU2MybFZKb0dxbmVWR0FBR05tdUFsYVA2UVRjUnhYQmZINzZBVC9hZFlsQk1SRVJFUkRXQ0FUR1JtUkFjcFZXYTloYWs3ZGtOZTNnUVFQVkdtaU5iTjBiUThGNVZHbVBGeVRDOHZlMG9DdFdNaW9tSWlJaW9lakVnSmpJWERpMEJ3ZkJmU1VkMU5xeFFhSEQ3cE94b3hHVlUvOW0vNHp1MHdPZFAvNmRLWS93ZWNoMXZiajZFZ2tLMWtXWkZSRVJFUktTTEFUR1J1WkRiQXJiU2poK3FLekZ0T3ZUQmZrbnRLMnQ2dDBDODE2ZERsY2JZY3VVMkptN1loM3lWNFVFL0VSRVJFWkVVRElpSnpJalV0T2ttRnRhUzJsK0pQNHhDZGMyY09mcCszdzZZTzZCemxjYlllK01lUnYrK3U5SkhPaEVSRVJFUmxZY0JNWkU1a1JnUSsxdlpTV3FmVzVDQlc4bG5KUFdwaXJkNnRzWENaM3BVYVl6amQyTXhZczBPeEdjYWZzd1VFUkVSRVpFaEdCQVRtUk9KQWJGcllSb0FhV1dkTDlkUTJuU3h5WjFhNG9mbiswSXVxM3o1NlV1eENlaS84bStFUFVneTRzeUlpSWlJNkVuSGdKaklqQWlPMG81ZWttZmZRWk02MHM0dnZwVjBCam5LTkVsOXF1ckZOazN4eStpQnNKUlgvaVVuTGlNYlEzN2FpcDNYSW8wNE15SWlJaUo2a2pFZ0pqSW5DaWZBcG9IaDdVVVZPdFZwTHVrV2FyRVFWK09ESlU2czZvWSsxUkRyWHhrQ0d3dEZwY2ZJTFZCaHd2cDlDRHA2a1djVkV4RVJFVkdWTVNBbU1qTlNDMnMxbEN0Z0tiZVIxS2VtMDZhTDlXN3NneTBUaDhIUjJySks0M3h4OEJ6ZTNId0llUVUxVXlDTWlJaUlpQjVQRElpSnpJM0VnRmllZlFOUGVmU1UxT2RCWmdRU3M2TWs5VEdXVHZVOXNYM1NjTGpaU1F2aVM5c2NkZ3ZEMTJ4SFFoYUxiUkVSRVJGUjVUQWdKakkzRXZjUml4bWhDS3czU1BKdFRMVktEQUN0NjdsaDUrUVI4SEtVVmlXN3RKRDdDZWozQTR0dEVSRVJFVkhsTUNBbU1qT0NvN1FpV2NnSVF3UEg1bkN5cml1cFc5akRnMUNMaGRMdVpVVCs3czdZL2ZxemFPamlWS1Z4V0d5TGlJaUlpQ3FMQVRHUnViRjBCNnc4RFcrdlZrTEl2bzdBZWdNbDNTWXJQeG1SS1JjbFRzNjRmSjBkc1B2MUVXamw2VnFsY1Zoc2k0aUlpSWdxZ3dFeGtSbVNldnlTbUJhQ3dIb0RKTi9IbEduVHhUenNiYkg3OVdjeHBFWERLby8xeGNGemVHUFRRV1RsRnhoaFprUkVSRVQwdUdOQVRHU09ITnRLYTU4ZUFoY2JiL2c2dFpMVTdVYmlDZVNyc3FYZHF4cllXVnBnN1ppQmVLdW54SzliankxWGJxUDNpczBJalVzMHdzeUlpSWlJNkhIR2dKaklIRG0zazlSY1RDOUtmVzRqTVcxYXBWWWlQT0dvcEQ3VlJTWUltRHVnTTFhTzZnY3JoYnhLWTBXbXBHUFFqLzlneGNrd3FKbERUVVJFUkVSbFlFQk1aSVlFSjJrQk1iSnZBd1ZwYUZtM054UXlhV2Y4WG96ZEplMWUxZXlGUUg5c256UWM3dlpWTzVhcG9GQ051WHRQWWN5NlBVakt6alhTN0lpSWlJam9jY0tBbU1nY1diZ0F0bzBrZFJFekxzRktZWWZtN3QwazlZdk51SUc0akp1UytsUzNEcjUxY2ZETjU5RzZubHVWeHpvWUVZMGUzMjNDc2J1eFJwZ1pFUkVSRVQxT0dCQVRtU25CdWIyMERtbEZhZE9WT1pQNFF1d095WDJxbTQrVFBYYS85aXlHUGxYMVlsc0pXVGw0N3RjZG1IL3dIQW9LMVVhWUhSRVJFUkU5RGhnUUU1a3JwdzdTMnFlSEFBQWF1N1NIdlpXMFk0eXVQRHlFUEZXbXRQdlZBRnRMQlg1OWFTRCtyN2ZFRHdmMEVFVmd5ZEdMZU9ibmJZaE9NNyt2bFlpSWlJaHFIZ05pSWpNbGRZVllUQThCSUVJUVpBajBsSFlFazBxdHhPVzRmWkw2MUJTWklPRERmaDJ4Nm9XcUY5c0NnUE14OGVqMS9TWnN1M3JIQ0xNaklpSWlvdHFNQVRHUnViSi9DcEJTSUV1WkRPVEdBQUE2ZUQ4RFFKQjB1L094MnlHYWNVWG1VUUgrMkRGNUJEenNiYXM4VmthZUVwUCtPb0IzdGgxRGJvSEtDTE1qSWlJaW90cUlBVEdSdVpKWkFvNXRKSFVSLzAyYmRyYnhoTDlySjBsOVUzSmljVGMxUkZLZm10YmV4d09IcHo2UHJuNzFqRExlMmd2WDBPZUh6VGdiL2RBbzR4RVJFUkZSN2NLQW1NaU1DVTZWSzZ3RkFCMTloa3UrMy9uNzJ5WDNxV24xSE8ydzlkWGhlTDl2QjhnRWFhdmcrdHhLVE1PUW43Wmk5dlpqeU1oVEdtR0dSRVJFUkZSYk1DQW1NbWVTOXhFL0NvaWJ1SGFDczdXbnBQNFJTYWVRbnBjZ3FZOHB5R1VDM3V2VEFkc21EVWM5Unp1ampQbkwrV3ZvOHUwRzdMd1dhWlR4aUlpSWlNajhNU0FtTW1PU1Y0Z3pMZ05pUVZGZlFZWU9QczlJNmk2S0lrSmlkMHE3cHdsMTlhdUhZOU5md05QTi9Zd3lYbnhtRGlhczM0ZFgvdHlIdUl4c280eEpSRVJFUk9hTEFUR1JPYlB4QVN6ZERXK3Z6Z2N5cjJzZXRxMzNOT1F5aGFSYlhvemJoVUoxN1NrMDVXSnJqWFV2UDQydmgzV0hwZHc0TDJtN3IwZmlQOTl1d005bnIwSnR4b1hHaUlpSWlLaHFHQkFUbVRVQmdyTzA4NGhMcGszYldqcmpLWTlla3Zwbks5TndQZkc0cEQ2bUpnakFhNTFiWWYrVTU5REV6ZGtvWTJibEYrQzluU2N3NUtldHVCNmZZcFF4aVlpSWlNaThNQ0FtTW5kUzA2YlR0U3RGZC9RWklmbVc1Kzl2azl6SEhMU3U1NGJncWFQd2Nydm1SaHZ6ZkV3OGVxL1lqQzhPbmtPK3F0Qm80eElSRVJHUjZURWdKakozVWd0cnBXa0h4TDVPVDZHdWZXTkpZMFNuWFVGQ1Z1MHNMbVZycWNEeWtiMng2b1Yrc0xleU1NcVlLclVhUVVjdm92dDNHM0V5TXM0b1l4SVJFUkdSNlRFZ0pqSnpnbU5iQUJLT0Y4cStCYWd5U281UXVTT1lZczMvQ0tieWpBcnd4NUZwTDZDTnQ0UTkyQlc0bTV5TzRXdTJZK1kvUjVDVW5XdTBjWW1JaUlqSU5CZ1FFNWs3aFQxZ0x5VUZXTlRhUnd3QXJUMzd3VXBoSyttMllROE9JRitWSTZtUHVXbm80b2c5cjQvRVd6M2JHdVhNNG1KL1hMeUI5a3YreFBJVGw1bEdUVVJFUkZTTE1TQW1xZ1VFaVduVFNEMnI5ZEJTYm9OQXo0R1NobEFXNXVKUzNHNXA5elZEbG5JWjVnN29qUDFUUnFKRlhSZWpqWnVWWDRCNSs4Nmc2N2QvWWVlMVNMQVlOUkVSRVZIdHc0Q1lxRGFRV2xncjliVE9wUTZWU0pzK0hiTVphckgySE1GVW5yYmVIamowNXZONHQwOTdLR1RHZSttTFNzM0FoUFg3TUdMTmRvUTlTRExhdUVSRVJFUlUvUmdRRTlVQ2dzU0FXRXc3RDZpVld0ZmM3UnJBcjA2Z3BIRXk4aEp4TlQ1WVVoOXpacVdRWTA3ZmpqajQ1bk1JcU9kbTFMRlBSc1doN3crYk1mT2ZJNGhOenpMcTJFUkVSRVJVUFJnUUU5VUc5czBBdVozaDdkWDVRRWFvenVYS0hNRjA4dDVmQUI2dmZPRFc5ZHl3ZjhweitMaC9KMWpLamZjeUtJcEYrNHM3TGwyUGovZWNZdUV0SWlJaUlqUEhnSmlvTmhEa0VKdzdTdW9pcHA3UnVkYmN2UnZzTGFYdG8wM0lpc1N0NUhPUyt0UUdGbklaM3U3VkRpZitPeHE5R3ZzWWRleDhWU0YrT0JXR2RrRi9Zc0doODhqSVUxYmNpWWlJaUlocUhBTmlvdHFpem4ra3RkZXpqMWdtS05ESmQ2VGtXNStNMmlDNVQyM1IyTTBKZjA4WWhoOWY2QTkzZXh1ampwMnRMTUEzUjBMUUx1Z1BMRDl4R2JrRmo4ZCtiQ0lpSXFMSEJRTmlvbHBDY09rbXFiMllkZzRRMVRyWE8vbzhBMHU1dE1Edlhsb1k3cWRmazlTbk5oRUU0UG1BSmpnNzZ5Vk03dHdLUmp5aENRQ1FtcHVQZWZ2T29QMlNQN0hxOUJVR3hrUkVSRVJtZ2dFeFVXM2gxQmFRV1JyZXZpQU55THFoYzlsYTRZRDIza01sMzc1b0wvSGp6Y25hQ2d1SGRjZUJLYzhod011NFJiY0FJRDR6QngvdVBvazJpLy9Bc3VPWGtKVmZZUFI3RUJFUkVaSGhHQkFUMVJZeUs4bkhMK25iUnd3QVhlcVBna3hRU0JyclJ1SkpKT2ZFU09wVFc3WDE5c0RCS2M5ajhmQ2VjTFcxTnZyNFNkbTUrSHovV1FRdVhvZUZ3UmVRbHB0djlIc1FFUkVSVWNVRVVSUWZyL0t4Ukk4eDhmWUNpSGNXRzl4ZXFEY1NRc0JQZXAvYmRtMGhMai9ZSituKzdieUc0SmtXL3llcFQyMlhucGVQeFVjdTRzY3pWMUJRcUp1Q2JnejJWaFo0clhNclRPMGFBRGM3NCs1akppb3RNMStKNzA2RVlzK05LRVNtcENOSHlSVCtKNEd0cFFJTlhad3d1TGtmL3RzOUVBNVdFaktPaUlnZUU0S2d1ekdPQVRGUkxTSW1INEY0WVpUaEhhenJRZFlyRElEdXB0akU3SHRZY1dhU3BQdkxaUXE4MWZWUDJGdTVTdXIzT0xpYm5JNjVlMDlqNzQyb2FydUhsVUtPRndPYlltclhBRFR6cUZOdDk2RW4xOUU3OS9IVzFxUG8wOFFYWTlzM1IzT1BPckN6dEREMXRLZ0daQ3NMY0NNaEZYK0UzRUR3N1Jnc2ZiYVgwU3ZzRXhHWk93YkVSTFZkWVRiVWh4b0JZcUhCWFdROVF3Q2JCbnFmV3gvNk1TS1NkS3RSbDZkYmc5SG8zK1FOU1gwZUowZnYzTWRIZTA3aGVueEt0ZDZuYnhOZlRPc1dnTjZOZlkxZTVJdWVURWZ2M01mMExjRllOYW9mdWpYME12VjB5SVJPUnNaaHl1WkRXUEY4WC9SczVHM3E2UkFSMVJoOUFUSDNFQlBWSm5JN3dMR05wQzVsN1NNR2dPNE5YcEk4aFF1eE81Q3Z5cGJjNzNIUnE3RVBqa3diaFNVamVzSFR3YTdhN25QNGRneEdyZDJGN3Q5dHhCOFhieUJmWmZpSElFU2xaZVlyOGRiV28xajFBb05oQXJvMTlNS3FVZjB3NjU4anlNem5PZWxFOUdSalFFeFV5d2d1VXM4akxqc2c5blZ1QlYrblZwS0d5MWZsNEVMc1RtbHplTXdvWkRLTTc5QUNJVytQd2J4QlhlQnNZMVZ0OTdxUmtJS1oveHhCd0RmcjhPV2g4N2lmbmxWdDk2TEgxM2NuUXRHbmlTKzYrVEVZcGlMZEducWhUeE5mZkhjaTFOUlRJU0l5S1FiRVJMVk5uYTZTbW91cDVhZEVkL2VUdmtwOEp1WnZGS3A1WkpDMWhRSXp1cmZCeFhkZXhqdTkyc0hHUWxybGJpbVNzbk94K0VnSTJpNytBMlAvMklNREVkRW9WSFBIQ3hsbXo0MG9qRzNmM05UVElETXp0bjN6YXEyTFFFUlVHekFnSnFwbEJPZE8wRmNrcTB6WnR3RmxVcGxQKzd0MmdidWQvajNHWmNuS1QwYll3NE9TK2p6T25LeXQ4RkgvVHJqMHpsaTgzcVVWTE9UVjk5S3FGa1hzdlhFUEwvMitHKzJYL0lrbFJ5OGlJU3VuMnU1SGo0ZklsSFEwWjZFMktxVzVSeDFFcG1TWWVocEVSQ2JGZ0ppb3RyRndCaHlla3RTbHZIM0VnaUNnYTRQUmtxZHg0dDU2cUNVVTkzb1N1TnZiNEt1aDNYSHVyVEVZMzZGRnRRYkdBQkNUbG9uNUI4K2g5YUoxbVBUWEFSeTljNStyeHFSWGpsTEZhdEtrdzg3U0F0bEtadnNRMFpPTkFURlJMU1JJVEpzdWJ4OHhBTFN1MncrT1Z1NlNoa3pKaVVYWXd3UFM1dkdFcU8vc2dDVWpldUhDMnk5amNxZVdzS3ptd0ZpbFZtUGIxVHQ0N3RlZGFMTjRIZjUzNEN4dUo2VlY2ejJKaUlpSUhnY01pSWxxSTRtRnRTcmFSeXlYS2RDbHZvVHpqZjkxNU81djNFdGNEaDhuZXl4OHBnY3UvZDlZdk5rMUFOYlZ1TWU0V0Z4R05wWWV1NFRPeXpaZzBJLy80SmZ6MTVDV20xL3Q5eVVpSWlLcWpSZ1FFOVZDa2xlSU02OEFxc3h5bTdUM0hnSnJoYjJrWWRQejRuRXhicmUwdVR5QlBCM3M4TVhncnJqOHpsak03TkVHdHBiVkh4Z0R3SVdZZU16ZWZneFBMZndOay80NmdQMDM3MEZacUs2UmV4TVJFUkhWQmd5SWlXb2pTemZBenQvdzlxSWFZdHI1OG9lVTI2S2p6d2pKVXprVzlRY0tDcmtDYVFoM2V4dDhPckFMUXY5dkhEN3MxeEh1OWpiL3o5NmR4MFZacnY4RC96d3p3Nzd2QW9LSUNJS29xTG1XNG5MY2NyY3NVeXN6cTVPbnNqcXBxYWZzNUpxV3BybVVtV1ZwOWpWL2JzZGRVVnh6eVYwUkZRUmtsWDFmWitiNS9VR1F5RGJQTU1Pd2ZONnZWNjlrNXI3dSt4cEZuR3Z1clY3R0xWS3FzT2RXSkY3YWNoRCtYMnpHZTd0Q0VYSS9GaVVzam9tSWlLaVpZMEZNMUVnSmRoTHZJMDQvVzJ1VEhoN2pZQ1NYZHFkdWJsRWEvb3pmS3kyWFpzN2UzQlQvN3RjVjEvODlHYXZIOWtNN1ovdDZHenV6b0FoYnI0VGpoWi8zdy8rTHpaaXhPeFRISTFnY0V4RVJVZlBFZ3Bpb3NiS1hlQjl4MnNsYTIxZ1kyNktIeHpqSnFaeUozb1ppRmEvK2tjcEVJY2VrTHUxdzVwMFhzUDJWNFFodTA3SmV4ODhvS01LV3krRVl2L252NGpqa2ZpeUtsRHc5bklpSWlKcUgrdG5JUmtRNko5ajFncVFMZHJLdkF5VVpnRkhOZDVIMjlud1JsK0wyb2tpWnAzSFgrU1ZaT1A5d0ovcTJuaXdsSS9xTElBQUQyM3BnWUZzUDNFcEt3N3F6MTdIclprUzk3dmN0SzQ2M1hBNkh1YkVDL1gwOE1OU3ZGUWI1dHFxM3BkMUVSRVJFOVkwenhFU05sYWs3WU9ZcElVQ0VtSDZtMWxabVJsYm83Zm1DNUhUT1BkeU93bG9PN3FMYUJiWnd3THJuQnVEbXpKZng2ZUFlOExTMXF2Y2M4b3VWMkI4V2hYZDNoY0ovMldZTS9tNG52Z3E5akZ0SmFSQjV6VEVSRVJFMUlTeUlpUm94eWFkTnA0VnExS3luNXppWUc5dEs2cnBJbVlkek1kdWw1VVBWY3JRd3c0dytuZkhuQnhQeDI4dlBZb2hmS3doQy9lY2hpc0RsdUdRc0RybUU0TFcvbzlOWFcvRFIzbFBZRnhhRnJFSWVwa1pFUkVTTkc1ZE1FelZtOWs4RENiOXAzRnhNT3dsTmFpcGp1VG42ZUUzRTRYdnJKS1Z6UG5ZbmVuZzhCd3VKeFRSVlR5NFRNTWpYRTROOFBmRXdNd2ViTDRWaHkrVndwT1lWR0NTZitLeGMvSGdwREQ5ZUNvTk1FTkRaM1FuOWZEelFyMDFMUE9YaEFtTTVQMmNsSWlLaXhvTUZNVkVqSmpqMGs3YVBPRDhhS0lnQnpGclYydlFwOTVINEkrWjNaQmVsYU54OWlhb1FaMksyWVVqYnQ2VmtSUnJ5dExYQ0o0TjZZUGFBYnRnZkZvVnRWOE54SWlJT2FnT3RZMWFMSWk3SEplTnlYREsrQ3IwTWMyTUZudlp5UTc4MkxkSFBweVg4bk93Tk1xdE5SRVJFcENrV3hFU05tYWtyWU9rSDVON1ZPRVJNT3dXaDVjdTF0bFBJakJIYyttWDhMM3lGcEpRdXhlMUJMOC9uWVczaUpDbU9OR2NzbDJGc2h6WVkyNkVORXJQenNQMzZQZng2NVM0aVVqTU5tbGQrc1JKSDd6M0UwWHNQQVpSZUw5WGRzd1Y2dG1xQm5xMWMwZEhWRVNZS3VVRnpKQ0lpSW5vY0MyS2lSazV3NkFkUlFrR010Sk9BQmdVeEFBUzVEY0dabU4rUVVaQ2djZmNxZFFsT1IyM0Y4SGJ2YTU0VEpuaEJrUUFBSUFCSlJFRlVhYzNWMmdJeituVEdlODkweHBYNFpQeDZKUnc3YjBZZ3U3RFkwS2toUGI4UWg4S2pjU2c4R2tEcE5WTmQzSjNSNDY4Q3VidW5DMnhNcGQxN1RVUkVSS1JMTElpSkdqdUhma0RNZHhvM0Y5Tk9RUkRWZ0ZEN1hrK1pvRUIvN3luWWVYdXhwSlN1SkJ4QTcxWXZ3czdNVlZJY2FVOFFnSzR0bmRHMXBUTVdEZXVOQStIUjJIN3RIazVFeEVHcHJyL3JtMnBTcEZUaGo1aEUvQkdUQ09BcUJBRm81MnlQenU3T0NISjNRbWMzSjdSdjRjQlpaQ0lpSXFvM0xJaUpHam5CdmpkRXdRZ1FTelFMS0VrSGNtNEQxaDAwYWg3b01nQm5ZclloT1RkSzQ1elVvZ29ubzM3R21JRFpHc2VRN3BnYUtUQ3Vndy9HZGZCQlJrRVI5b2RGWWRmTkNKeU9pb2RLM1hEdVRSSkY0TTZqZE54NWxJNWZyNFFEQUl6a012aTcyS096VzJtUkhPVHVCSDluZXhqeHNDNGlJaUxTQXhiRVJJMmQzQUt3Nndha245TTRSRXc3Q1VIRGdsZ1FCQXp3ZmcyLzNmaFVVbG8za282aXQrY0xjTFpzTFNtT2RNdk96QVNUdTdiRDVLN3RrSnBYZ1AvOVZSeWZpMDVva0hjS2w2alV1SkdRaWhzSnFkajhaK2xqSmdvNUFsd2MwTDZGUFFKY0hCRGdZZzkvRjNzNFdwZ1pObGtpSWlKcTlGZ1FFelVCZ2tNL2lCSUtZcVNGQXEzZjBiaTVuMU52dUZ1M1EzeDJ1TVl4b2lqaTBMMjFlS1hMY2tDank1NUkzeHd0elBCYXR3QzgxaTBBajNMeXNmZjJBK3k1RllrTEQ1TU1kbEsxSm9xVUtseU5UOGJWK09RS2p6dGFtQ0hBeFI0QkxmNHFrcDN0MGM3Wkh1YkcvS2VOaUlpSU5NTjNEVVJOZ09EUUQrSjl6ZmY1aWhsL1FGQVhBVEpORHpRU01LRE42L2psNmt4SmVVVmxYTVdkNURQd2QrNGpLWTcwejhYS0hHLzBETVFiUFFPUmxsK0lZL2NlNG1CNE5FTHVQMFIrc2RMUTZXa2tOYThBcHg3RTQ5U0QrUExIQkFGd3Q3YUV0NE1OMmpqWXdOdkJ0dnpYcmV5dGVVOHlFUkVSVmNDQ21LZ3BzTzRFR05rQ0pScGV1Nk11Z3BoNUVZSzk1b1dxdDMxbmVOa0ZJVHJqbXFUVWp0ei9GbTBkdTBPaGNmRk45YzNCM0JRdkJ2bml4U0JmRkNsVk9CT1ZnRVBoMFRnWUhvM0U3RHhEcHllSktBSnhXYm1JeThxdFVDZ0RnRXdRNEdGcldhRkk5ckMxUkVzYks3amJXc0xlekpUM0p0Y2dKeWNIVmxaV2hrNkRpSWhJcDFnUUV6VUZnaHlDZlYrSWovWnFIcE4yRXBCUUVBTUNCclo1SFQvOCthNmsxRElMazNBdTVuZjBiVDFaVWh3WmhvbENqb0Z0UFRDd3JRZVdqZWlEbTRtcE9CQWVoZVAzWTNFMVBxVkJMNjJ1alZvVUVaT1JnNWlNSEp5SWlLMzB2S21SQWkxdExFdi8rNnRRTHYyL0pkeHRMT0ZpWlE0TFl5TURaRzU0dDI3ZHd2ejU4ekZxMUNpOCt1cXI1WThmT1hJRVVWRlJlTzIxMTJCc2JHekFEQnVIcVZPbjZxUWZTMHRMckY2OVdpZDlFUkUxZHl5SWlab0t4MzZBaElKWVRBMkYwUFkva29ab2FSTUFYOGVldUpkNlhsTGNtWmhmRWVRMkJOWW1UcExpeUxBRUFlam81b2lPYm83NGVFQTNaQllVNGZTRGVKeUlpTU9KaUZnOHpNd3hkSW82VlZpaVJFUnFKaUpTcTE5cFlXYWtnSk9GR1p3c3plQmthUTVuU3pNNFdwakIyZEs4OUxHL25uT3dNSU8xaVhHVE9SM2IzdDRlZ2lCZ3k1WXRNRFkyeGtzdnZZVHM3R3hzMkxBQnVibTVHREprQ0diTm1xVjEvM1BuemtWUVVCQ0Eyb3RHYzNOenJGbXpSdXZpY3R5NGNSZ3hZZ1FBVkNqdW4yUmpZMU9oNkJ3MGFKREdZeHc5ZXJUS3gyTmpLMzhRb3cxcmEydWQ5RU1FQURFeE1iaDE2eGFDZzROaGFXa0pBRkFxbGZqbGwxL2c3ZTJONE9EZ09vOFJFaEtDcUtnb1RKczJyYzU5QVVCNGVEalMwdExRdTNkdkNGemFRM1hFZ3Bpb2lSQWNnaUZwN2k3N09sQ1NBUmpaU1JwbmtNOWJpRWk3QkxXbzBqaW1SRldFby9jMzRMbkFlWkxHb29iRjFzd0VJOXQ3WTJSN2I0Z2lFSjJSaGVOL0ZjZW5IOFFqdDBqRHE3OGFzWUlTSlI1bTVtajhZWUM1c1FJMnBpWi8vV2NNRzdQUy8xdWJtc0RhMUxqME1WTVRXSm9Zd1V5aGdKbXhBcVlLQmN5TkZEQXpVc0RVU0E2enNsOHJGSkRMRFBQR3o4M05EWXNXTGNLLy8vMXYvUGpqai9EeDhjRytmZnVRbFpXRjhlUEh3OHZMQ3hrWkdWcjNYMUx5OS9kT2JVV2poWVdGUnUycWs1V1ZWZjdyaElTRWF0c1ZGQlJVK2JpZFhmVS9Nelg1UGJDd3NNRHUzYnRyYlZjZEtZVTVrU2IyN3QyTHZYdjNJakF3c0x3Z0ZnUUJ2Lzc2Sy9yMjdZdmc0R0FrSkNSZ3laSWxtRDU5T3Z6OS9TV1A4ZWVmZitMWXNXTjQ2cW1ueWovOHFvdWZmdm9KMTY5Zng4R0RCeldPdVhqeElnb0xDK3MwYnQrK2ZRRUEwZEhSaUl5TXJGTmZiZHEwZ1plWFY1MzZJTjFnUVV6VVZKaTFBc3k5Z1B4b0RRTkVpT2xuSUxpTWxEU01vNFVuZW5pTXhSOFBkMGlLdS9Yb09McTFIQTFQMjBCSmNkUXdDUUxRMnQ0R3IzZTN3ZXZkMjZORXBjYlYrR1NjaTA3RStaaEVYSGlZaE96Q1lrT25hWEQ1eFVya0Z5dDF0aGZiV0M2RG1aRVJqQlV5eUFVWjVESUJDcGtBMlYrL2xzc0V5QVVCQ3BrTXNyOStMWmZwWnBiYXo4OFBiN3p4QnRhc1dZTlBQLzBVU3FVU2JtNXVlT1dWVndCVVB5dWFrSkJRUGhOYlhadkhQZDVtMDZaTjJMWnRHOWF2WHc4Zkg1OUtiVDA4UExCcDA2WktqNHVpQ0xWYURibGNYdXQ0am82TzJMWnRXNFhIYWlvNnQyL2ZYdTF6TEZhYnByaTRPT3pldlJ0WHIxNUZVbElTVkNvVkhCd2MwS0ZEQjR3Wk13YnQycldyTXU3Sjd3Y2pJeU80dUxpZ1o4K2VtRGh4WXFVOStWTGIxelUvb1BURHFPUEhqeU13TUJDdFdyVXFmMXd1bDBNdWwwT3RWZ01vL1R1Vm5aMk5Eei84RU8rLy96NkdEQmxTL1c5WUZhWk9uWXFUSjAvaTlPblRPaW1JczdPekphK1VXTDE2TlI0OWVsU25jY3QrUHAwOWV4WS8vZlJUbmZxYU1tVUtDK0lHZ2dVeFVSTWlPUFNIbVArajVnRnBKd0dKQlRFQUJMZCtCVGVTamlHdldNTkR2UDV5OE40M2VMUGJlZ2hDMDFoR1NuOHprc3ZRM2JNRnVudTJBTkFaS3JXSU84bnBPQitUaUQraUUzRXVPaEhKdWZtR1RyUFJLMWFwVWF3cU10ajRvMGFOd3NtVEozSHo1azNJNVhMTW5Uc1hwcWFtZWh2djRzV0xNREV4UWV2VzB1NHovL0xMTDNIa3lCR05DdkQ2bHArZnI3Tzl4S1IvTzNic3dBOC8vQUNsVWdrdkx5LzA3ZHNYY3JrY01URXhPSDc4T0k0ZlA0NEpFeVpVKzJlcVVDanc3TFBQQWdEeTh2Snc0OFlON05peEEyZk9uTUUzMzN3RFcxdmJPcld2YTM3SGpoMURibTR1Um84ZVhlazVNek16S0pXbHR3NjR1N3RqOWVyVm1EdDNMcjc4OGtza0pTVlYySEtnNllkQlpiUFJOZEhrNzIxcWFpcWNuWjAxR3JQTXNtWExvRkpWdmJydDg4OC9SM1IwTkRaczJBQ0ZRdlB5cUxaY1Y2eFlnWDc5K3FGTGx5NFZIdWVIWncwTEMyS2lwc1NoSHhDcmVVRXNwb1ZxZFVPd2ljSUMvL0I1QTN2Q2xrdUtTOHFKd05XRWcramlQbHlMVWFreGtjc0VCTFp3UUdBTEIwenJFVmkreFBxUDZFU2NqMG5DbGZoazNFM09hTlNIZERWSFVWRlJpSXFLQWxENnhyMUZpeFo2R3lzOVBSMlJrWkVJQ0FqUWFLYTNzUkJGVVdkN2lVbS9EaDQ4aU8rKyt3NDJOamFZUFhzMnVuWHJWdUg1aUlnSUxGaXdBTnUyYllPRmhRVmVmUEhGU24wb0ZBcTgrKzdmaDFFcWxVb3NXYklFcDA2ZHd1Yk5tekZqeGd5dDI5YzFQMUVVOGZ2dnY4UEZ4YVY4S2ZEanpNek1rSmYzOStvV0d4c2JMRnUyRFBQbXpZT2pvMk9GdG0rKytXYWxlSDNKejg5SFJrWUdBZ0lDSk1XNXVibFYrMXhaRWR5cVZTdklkTFNxQmlqOU0vTHk4cXBVRUZQRHdvS1lxQWtSSEo2QktNZ0FVYTFaUUg0MFVCQlR1dHhhb2s0dGh1QlMzRjRrWk4rVkZCY1MrUU1DWElKaHFyQ1VQQ1kxWG1WTHJGdmIyMkJpbDlMbGUzbkZKYmlla0lxcjhjbTRHcCtNSzNISmlNbG9XZ2QxTlNVUEhqekFyRm16a0p1YkMxTlRVeFFXRnVMZ3dZT1lNR0dDWHNZN2UvWXNBS0I5Ky9aNjZkOVF1SWU0Y2NqTXpNVGF0V3VoVUNpd1pNa1N0RzNidGxJYkh4OGZmUG5sbDNqampUZnc0NDgvSWpnNHVOWVBpUlFLQmQ1ODgwMmNPblVLRnk1Y3FEV1A2dHJySXI5VHAwNGhOallXdzRjUHI3SUl0TEt5UW01dWJvWEhMQ3dzOE9XWFh5SWpJd04zN3R4QjI3WnRvVkFvTUg3OCtGcGZpNjZVZlNnWEVSR2hzejdMbG9icnNoaW14b01GTVZGVG9yQUJiTG9BbVg5cUhDS21ub0RnTVVYeVVJSWc0Rm0vZDdIeDBqdVM0dkpMc25EeXdjOFk0anRkOHBqVXRGZ1lHNkczbHl0NmU3bVdQNWFXWDRocjhTbTRFbGRhSk45SVRHMTBkeUUzUlJjdVhNRGl4WXVSbjUrUDRPQmc5TzNiRndzV0xNQ0pFeWYwVmhBZk8zWU1BTkM1YytkYTI2NWF0UXI3OXUycjlQaVR4ZU9vVWFNcXpMNXBnOHVkbTRkOSsvYWhxS2dJWThlT3JiTFlMT1BrNUlTeFk4ZGl5NVl0Mkx0M3IwWXpwUzR1TGxBb0ZCb2ZSRmRWKzdybVYxSlNnbzBiTndKQWhWT2FsVW9sMHRMU2tKeWNETFZhamRUVVZLeGJ0dzZwcWFsSVNVbEJhbW9xMHRQVHl3dklUWnMyd2NQREF3Q1FtNXVMc1dQSGF2U2FxckpseXhhNHVMalUydTdPblRzQWdFZVBIaUVtSnFiQzNtZHRhWHJtUUZWcSs1QnEvZnIxV0w5K2ZmblhMNy84c2xiamtQNndJQ1pxWWdTSC9oQWxGTVJJT1FKb1VSQURnTHUxUDRKY2grQmE0bUZKY1JmamRxT3Ird2c0V25ocU5TNDFYUTdtcHVYM0lKZkpLQ2hDMktNMGhDV2xJK3hSR200bnBTSHNVVG9LU3BRR3pMUjVPWExrQ1BMejg5Ry9mLy95NjVYTXpjMFJGUldGakl5TUdrOWUxa1pDUWdMQ3dzS2dVQ2pRb1VNSGplUEszcGlucGFVaFB6Ky8vR3RBZDFjZTFiVWY3aUZ1SEM1ZnZnd0FHREJnUUsxdCsvVHBneTFidHVEcTFhc2E5VjFZV0FpbFVnbDdlM3V0MjljMXZ4MDdkaUFwS2FuODYzdjM3dUdUVHo1QlJrWUd4Q2Uyc29TR2hzTFIwUkZPVGs3dzlmV0ZrNU1USEIwZDRlam9XR0VmcjZtcEtUNzg4RU9OWGxOVk5EMGs2OHFWSzVESlpEQXlNc0xwMDZjMUtvaXJPelcrVEZGUkVSUUtSYTN0QkVHb2RHNUNWUWY3UlVWRlllSENoUkJGRVMrOTlGS0ZvdG5hMmhxLy9QSkxyVGxUL1dGQlROVEVDQTdCRUNNMTM5c3JwcDJFb0NvQTVHWmFqVGZRWnhyQ2trK2pXS1g1Z1VscVVZVkQ5OVppY3VlbGdGYTdtS2s1c1RNendkTmVibmphNisvOVgycFJSRXhHTnNLUzBuSDdyeUk1SWpVTFVlbFpLRkpxZmlVWWFXYldyRmtJQ0FqQXVISGp5bWVUL1AzOWNmbnlaWVNGaGVIcHA1L1c2WGhsczcxS3BSSWpSMVk4K0srbVEyekszcGd1WDc0Y1I0NGNxZkJHdGJwWm5OVFVWSTJYSVF1Q2dDTkhqbFQ3dkNiOU5NUTl4TDllQ2NlN3UwSU5uWVplZkRPMlgvazJEU25LL295cU90MzhTWjZlcFIvdVBsNWcxaVEwTkJTQVpxc2ZxbXRmbC94aVltS3daY3NXZE9qUUFUZHYzZ1JRT2dzZEhCeGNYdXc2T3p2ajFLbFQyTGx6SjFhdlhxM1JlUUVLaFFMRGhnM1Q2RFZwS3k4dkQxZXZYa1g3OXUxaGEydUx3NGNQWTlLa1NiWGVSVHhxMUNpTitxK3RYVlZiSGg3LzRBMG9MYTQvLy94eitQbjVJVHc4SExhMnRwWGFVTVBDZ3Bpb3FiSHRDaWdzQVdWdTdXMEJRRjFVZXYyU2szYjcwaXlON2RIUCt4VWN1Zit0cExqSTlEOXhOL1VQK0RuMjFtcGNhdDVrZ2xDK0ozbDR3TjhuRUt2VUl1S3pjeEdabW9tSTFDeEVwR1lpTWkwTGthbVppTTNLQWMvdzBvNkppUW1lZSs2NThxK1ZTaVZ5Y2tyM2UwZEdSdXEwSU03UHo4ZUJBd2NBbEw3QmRuVXRYVkpmTnV1cmEzSzV2TkpoTzA4V3JHVXpablU5M092bzBhTUlEUTJGSUFqbzI3ZHZwVGZ4S3BVS2E5YXNBWUJLaHkyVm1UeDVjclhYNzJpcmw1Y2JaZzk0cXNuOS9SQ0UwdGVtamJ5OFBCZ1pHV2wwNHJCQ29ZQ1JrVkd0ZDl4bVpXWGg5T25UK082NzcyQnVibDdyMHRtYTJ0Y2x2NVVyVjBJVVJYend3UWZscXhWc2JHd3dmWHJGclV3cEtTa0FTZ3RvVFFyaStsZ3lmZUxFQ1NpVlN2VHAwd2NPRGc0NGZmbzBMbDY4aUI0OWV0UVk5L2JiYjFmN1hHWm1adm5WYTRNSEQwYWJObTJxYld0a1pGVGpPR3ExR2t1V0xFRmlZaUxXckZtRE45NTRvOGIyMURDd0lDWnFhZ1FqQ0haUFEweVJzSXc1NVJDZ1pVRU1BTjFianNYbCtQMUl5NWMyNjNINDNucjQySGVEWEZielB6QkVtcExMQkhqYVdzSFQxZ3I5Zlo3NDFGNnBRbFI2RmlKU3MvQXdJd2V4V1RtSXpjeEJYR1l1NGpKemtGRmd1T3VNR3BzZmZ2Z0I5KzdkQTFDNnZCa0E1cytmajNQbnp0VVlWOTBNNnVPenZnY09IQ2cvMmRiVjFiVjhsbmZwMHFVSUNRbXBjKzVQc3JPenE3VGs4Y2s4UzBwS0FOUzlJTTdOemNYcTFhdVJrNU9EeVpNblY3aTJCaWd0aU10bXg2c3JpTGRzMlZLbkhLclMydDRhcy9vL3BmTitHek1URXhQazVlVkJxVlRXV25RcWxVcVVsSlRBeHNhbTBuT0ZoWVdWdnArY25aMHhiOTQ4dUx1N2E5MitMdm5aMjl2anJiZmVxblhXMHR2YkcwRHA0VlcxRlp4QTZaTHBtVE5uMXRxdU9yVXRtUlpGRWJ0Mzc0YVJrUkVHRGh3SWMzTnoyTm5aWWV2V3JiWG1OMjdjdUdxZk8zVG9FSURTRlNCcXRickd0alZScTlYNDZxdXZjUGJzV2N5YU5ZdDNERGNpTElpSm1pTEgvb0NFZ2xoTU9RSUJJclJkdml5WEtURFU5MS9ZZXUxalNYRVpCUWs0SGIwVi9ieW5hRFV1a1JRbUNqbmFPZHVqblhQVisvWnlpMG9RbDFWYUlNZG1sUmJKY1ptNWlNL0tSWEplUHBKekNwQlRWRnpQV1RjOCsvZnZ4NDRkTzJCdWJvNzgvSHdrSnljREFHeHRiYXVjM1ZHcFZFaE5UUVdBV21kLzh2THl5bWRxR3BLeWZZWG01dVoxNm1manhvM0l5Y21CUXFIQTBLRkRkWkVhNlVtTEZpMFFHUm1KcUtpb0dnK3RBb0NIRHg4QytIdHA4dVBLN2hVV0JBSG01dWJ3OWZWRno1NDlxeTFpTlcxZmwvemVlT09OOHBVWE5mSHc4SUM1dVRuQ3dzSnFiVnVXKytEQmd6VnFxNDNRMEZERXhNUmc4T0RCNWNYenlKRWo4ZlBQUCtQVXFWTlZYaDJsaVlNSEQ4TGMzQnhEaHc3RjNyMTdNV1hLRkkwTzkzcGNRVUVCRmkxYWhBc1hMbURLbENrOERiNlJZVUZNMUFRSlRvTWczcEZRbkJZbUFqbTNBYXRBcmNmMGNlZ0dQOGZldUp0YTh3elJrMDVIL3dwLzU3NXdzZlRXZW13aVhiQTBNYXF4WUFhQXdoSWxVdklLa0p4YmdKVGNmQ1RuRmlENXIvK1hmcDJQdFB4Q1pCWVVJYXVnQ01VcURhOUFheVJPbkRpQjFhdFh3OUxTRXYvNXozL3c4Y2NmSXpNekV3RHd3UWNmVkJtVGtKQlFQaE5hMit6bXRtM2JrSjJkalo0OWUrTDgrZk82VGI0T3NyT3pBUUNXbHRwZkYzZng0a1hzMzc4ZlFPbE0xSnc1Y3lxMWVmd3dvOW9PM2pJM055OWZYazI2MTZWTEYwUkdSaUkwTkxUV2dyUHNpckNxN3BwOThsN2gybWphdmk3NWFWSU1BNlhmcDRHQmdiaHg0d1pLU2twcVhTNE1sSjRBSFIwZHJWSC9qL1B5OG9LL3YzKzF6K2ZuNStQNzc3K0hYQzdINU1tVHl4OGZOMjRjZHU3Y2liVnIxNkpMbHk2Uy80NmVQMzhlWVdGaEdERmlCTWFQSDQvOSsvZGovZnIxK095enp6VHU0OEdEQjFpeVpBbWlvNk14WmNvVVRKbzBTVklPWkhnc2lJbWFJck5XZ0tVL2tIdEg0eEF4K1RDRU9oVEVBRERFOTIxRXBGK0VTcTM1NmI5cVVZVTlZY3N3cmRzYXlBVCtTS0tHemRSSUFROWJLM2pZMXI2SFV4U0JJcVVTbVlWRnlDd29RbVpCTWJJS1N3dmx6SUlpWkJZV0lhdXdHTm1GeFNnb0tVRkJpUkw1eFVvVWxDaFJxRlFodjZRRUJYOTluVitpTlBoaFlmLzczLy93elRmZndNaklDQXNXTENoL0UxNjJ2RmtYUEQwOVlXMXRqZmZlZTY5QkZjUmxleWxqWTJPMW12bEpTVW5COHVWL0gzWllVbEpTNjhGYXRUMXZZV0VoT1EvUzNLaFJvN0J6NTA3czJiTUhRNGNPclhaNWNYSnlNbmJ1M0FrVEV4T01HREdpeWVYWG8wY1BYTHg0RVpjdVhVTHYzaFhQL0JCRnNkSSsrQk1uVG1EWHJsMlN4eGs3ZG15TkJmRTMzM3lEbEpRVWpCOC92a0pCYjJGaGdTbFRwbURObWpWWXVuUXBGaXhZVU9zQlcyVXlNakt3ZXZWcW1KaVlZTUtFQ1hCMGRNVDQ4ZVBMcjZqUzVDQ3V3NGNQNCt1dnY0WWdDSmc1YzJhRkdmS3lPNXpydXRXQzlJL3ZQb21hS01GNUtFUXBCWEhLRVFodC9sMm5NZTNNM05EYjh3V2NqdjVWVWx4aXpuMmNpOW1PWjd3bTFtbDhvb1pFRUVvTDZCWkdDclN3cW52eG9oWkZGSmFVRnNwS3RSb3F0UWlWS0VLbEZxRldpNldQaVNKVWFqWFVmejFlOXZ6d2pidHJINkFHSzFldXhJRURCMkJ1Ym83NTgrY2pNRER3cjljbzFIcVFrQlNEQnc5R2p4NDlxdHlMV1JkbGgzRnAra2I1U1dWTFRpMHRMV3U4WXFxcUlyYW9xQWp6NTg5SFptWW03TzN0c1c3ZE9qZzRPRlFaWDF4Y2pPSERod09vK1RSdDByOFdMVnJndGRkZXc4YU5HekZyMWl6TW16ZXYvUHUrekwxNzk3Qm8wU0xrNXViaS9mZmZoNjJ0YlpQTHIyL2Z2bGkzYmgzMjc5OWZvU0RPejgvSG0yKytpV25UcHFGZnYzNlY0cVI4LzliMklkT09IVHR3N05neHRHelpzdEsrZTZEMHc0RVRKMDdnd29VTFdMdDJMZDU1NTUxYXg4ekx5OE9ubjM2S2xKUVV2UFhXVytWTHBDZE5tb1NMRnk5aXpabzFNRFUxclhVSmVNZU9IZEc2ZFd0ODhNRUhhTnUyTGVMajR5RUlBdVJ5T1hidTNBa0FHaDFJUm9iRmdwaW9pUktjaGtCOHNGTHpnS3dyUUhFS1lPeFVwM0dmOFpxSWE0bUhrVk9VSmlrdU5Hb3oyams5dzd1Smlhb2hFd1NZR3l0Z2Jsei8vM1M3dUxqQXlja0ppeGN2cm5CUWpDQUlVS2wwTzNPdHkyTDQ5OTkveCs3ZHU4djNBRHM1YWZmenJXd1A1Y3N2djF6amdUdFZIY2IxNmFlZjR2NzkrMUFvRlBqa2swK3FMWWFwNFhueHhSZVJsNWVIMzM3N3Jiemc4ZmIyaGlpS2lJNk94djM3OXlHVHlUQnQyclR5RHpLYVduNjJ0cllJRGc3RzhlUEhjZnYyYmJSdjN4NUE2VDI3ang0OUt0OHlvUy83OXUzRGhnMGJZR1ptaHM4Kyt3d21KaWFWMmdpQ2dIbno1bUg2OU9uWXMyY1Bpb3FLTUdQR2pHcjNhVDk2OUFqejU4OUhaR1FrK3ZmdmorZWZmNzc4T1lWQ2dRVUxGdUQ5OTkvSDh1WExFUlVWaGRkZWV3M0d4c1pWOXVYcTZvcDE2OWFWZjMzNDhPRUs1eUQ0Ky91amE5ZXUycjU4cWljc2lJbWFLcHN1Z0xFalVKeXFZWUFJTWVVb0JQZTZ6ZElheTgwd3lPY3Q3THk5V0ZLY1NxM0VuanZMTWJYcktnaUNyRTQ1RUpGdVRadzRFV1BHaktsMHFKUk0xckQvcnZyNitzTFcxaFkyTmpibzFhdFhsVXRHYTd1SHVLaW9DSmN1WFFJQUJBVUZTUnIvOXUzYnVISGpCZ1JCd0VjZmZZUVZLMWJVMkY3S0h1TEZpeGR6NXFrZVRKMDZGYzg4OHd6MjdObUQ2OWV2NDlpeFl4QUVBUzR1TGhnK2ZEakdqQm1EVnExYU5lbjhYbjMxVlp3NWN3YkxseS9INnRXcllXMXRqVHQzU2xlZzFiWi9XVnNxbFFxYk5tM0M5dTNiWVd4c2pQLys5Nzgxdmc0bkp5Y3NYTGdRczJmUHhxRkRoeEFaR1ZubFNjL0hqaDNEMnJWcmtadWJpLzc5KzJQMjdObVYrckszdDhmS2xTc3hiOTQ4N05peEErZk9uY09VS1ZNUUhCeGM2OCs4a1NOSG9sMjdkbENyMWJDeXNrSmdZQ0NYVERjQ0xJaUptaXBCVnJwc09rN0NGUjBwUjRBNkZzUUEwS0hGQUZ4Tk9JaW9qS3VTNHVLeXduQStkaWQ2ZVQ1ZmUyTWlxbGRQRnNPaUtFS2xVdFg1NU9XYUpDWW1saGVHYVduVnJ6cVpNV05HbGRjVWRlclVDV3ZYcnExeERKbE1WbVZoV1RaVGZmRGdRZVRtNXFKVnExYmwxOUJvS2lnb0NBc1hMa1JpWWlJR0RoeUlwVXVYYWh4YjJ4N2lzcXVnU1A5OGZYMjF1azVJNnJKM2JaZkphNXVmcHR6YzNQRE9PKzlneFlvVmVQLzk5ekZseWhTRWhJVEEyTmdZZm41K1ZjYlU1WlRsNk9ob3JGaXhBbmZ1M0lHbHBTWG16NSt2MFlkUmZuNStXTFpzV2ZtcWpEZmZmQlB2dmZjZVJvd1lnV3ZYcnVHbm4zN0M3ZHUzSVpmTE1YWHFWRXlZTUtIYWJSUU9EZzVZdFdvVmZ2amhCK3pldlJ1TEZ5L0d4bzBiTVdEQWdBcUhldkUwNmFhQkJURlJVK1kwQkpCUUVJdXBKeUNvaXdGWjFVdUROQ2RnaFA4SFdIOStHcFJxYWRmVUhJLzhBWDZPdldCdlh2bCtSaUpxT0ZKVFV5R0tJdXp0cXorVnU2NlVTbVd0aFdGZDJkdmJZL1BtelZVK2w1NmVYdjdjYzg4OXAxWC9qeStYckszZzRSNWlhcWlHRFJ1R3ZMdzhiTml3QVFzV0xBQUFqQmd4b3RwbHlSOSsrS0hHZlQrNWNpSS9QeDhSRVJIdzlmWEYzTGx6cTd5dnVUcSt2cjVZdDI0ZHZ2cnFLeVFuSjZOLy8vN0l6OC9INnRXckVSc2JpM2J0Mm1IR2pCbnc4ZkdwdFM4VEV4Tk1uejRkUTRjT3hhWk5tM0R4NGtYazVlVlZXTGF0N1FjUmp4K3lSNGJIZ3Bpb0NSTWNnaUhLVEFCMWtXWUJxanlJR2VjZ09QU3I4OWoyWnU3bzd6MEZSeU0yU0lwVHFvdXg5ODZYZUxYTENxMFB3Q0VpL2Z2enp6OEJBSzFidDliYkdCNGVIdGkwYVJNQVlPblNwUWdKQ2RGcC8xOTg4VVcxZXdPVlNtWDVnVVN0VzdldTlYQ2R4NWM3RXpVV2d3Y1BydkYwNThjOS8veno2TjY5Tzg2ZE93Y3JLeXNNR1RLa1Voc0xDd3ZZMmRsaDJMQmhHdWV3ZGV2VzhudUZBU0FnSUFDclZxMUNtelp0dE5xV1lXOXZqMFdMRmlFL1A3OThCY3VDQlFzUUdSbUpQbjM2U0g1djRlM3RqWVVMRnlJK1ByNzg4QzFMUzB1NHVMaG9mZS95MXExYllXVlYrMjBGVkQ5WUVCTTFaWEx6MHFJNDVZam1NU2xIQUIwVXhBRFEwL041M0h4MEhFazVFWkxpWWpKdjRNLzR2ZWpXY3JSTzhpQ2l1cmw1OHlhU2s1UGg1K2NIS3lzclJFUkU0SWNmZmdBQTlPblRCNXMzYnk2L1kvZEphdlhmZHpHLzhNSUwxWTZ4ZmZ0Mm5lVTdjK1pNaldadXFybzNGaWd0YnBjdFc0WWJOMjVBb1ZEZ280OCtxckFQc0tTa0JES1pyTUpqWmRkRVBYbFhhMjE3Z1o4Y1YycmNSeDk5aElDQUFJM0hJSHFjMUJsT1QwOVBlSHBXZi9qbHE2KytXdVZKMERXcDZuNXlYZXhOZm53N2g3dTd1NlNaNXFvOEhqOTY5R2lNSHEzOWU1VHFWcVdRWWJBZ0ptcnFuSWVXRnJrYUVwTVBRMmkzQ0VEZFoyZGxnaHlqL1dkaXc2VzNJWXJxMmdNZWN6UmlBOW82OW9DdEtRK05JVEswbkp5Y0t2ZS9kdWpRQWM4ODh3eHUzcnlKakl5TVd2dlJwRTJaYjcvOXRzTHM3ZXV2djQ0SkV5WlVhS1BOdmNBVEowN0VhNis5VnUzem9paGk4ZUxGQ0EwTkJRRDg2MS8vZ3ErdmI0VTJ4NDRkdzRvVksyQmtaQVFURXhPSW9saCtIL09UYmJWZDhxMXBuQzZ2dlNJaWFvNVlFQk0xY1lMVFlFaGF5RmNRQStUZUF5eXJQaWhEcWhaV1B1anQrUUxPeHZ3bUthNUVWWWovM2ZrS0wzZGVCbDBVNTBTa1BUYzNOOWpiMjZPNHVMajg5TlRldlh0anlwUXBFQVFCMDZkUHgvVHAwM1U2WnBzMmJTcDg3ZVRrVk9IYUpBOFBENjM2cmUwdVZrRVEwSzFiTjV3NmRRb1RKMDZzOG1UcXNtWGlKU1VsRlE2Mzh2VDBySFM0Ri9jQ0V4RTFiSUxJVFM5RVRaNzYvQ0FnUy9NVG53WGYrUkJhdjZ1ejhaWHFJcXc3UHcwWkJRbVNZMGY2L3h0ZDNKN1ZXUzVFelpIREo5OGliY0UvRFoxR294SVZGVlhqL3VpaW9pSW9sVW9vbFVxbzFXb1lHUm5CMHRLeUhqUFVEWDV2RUZGeklsU3hpYnhoWHlCSVJEb2hPRlUrK0tJbVlzcGhuWTZ2a0psZ2xQKy90WW85Y244OXNvdFNkSm9QRVZGdGFqc3N6TVRFQkJZV0ZyQ3hzWUdkblYyakxJYUppSWdGTVZHeklEaHJmdG9qQUNEeklsQ2krVjQvVFhqWkJlRXA5NUdTNDRxVStkaDNaeVVnYmVFM0VSRVJFVkd0V0JBVE5RZFdBWUJwUzgzYmkycUlxY2QxbnNhZ3RtL0J6c3doc3p4TkFBQWdBRWxFUVZSVmN0ejl0QXU0bGlqaHBHd2lJaUlpSWcyd0lDWnFGZ1FJenRLV1RTUGxrTTZ6TUphYllVekFiR2h6U05hQnU2dVJYaEN2ODV5SWlJaUlxUGxpUVV6VVhEZ1BsZFJjVEFrQjFNVTZUOFBUdGdONmVUNHZPYTVFVllqL2Qyc1JWR3Fsem5NaUlpSWlvdWFKQlRGUk15SFlQUTBvSkJ6Nm9zeUdtSDVLTDdrTWFETVZqaGFla3VNU3N1OGlOT29uM1NkRVJFUkVSTTBTQzJLaTVrSm1ETUZoZ0xTWXBEMTZTVVVoTThiWWdJOGhDTkovQkoySi9nMVJHWnBmSVVWRVJFUkVWQjBXeEVUTmlkUmwwNDhPNkdYWk5BQzRXZnVocjlja0xTSkY3THE5QlBrbFdUclBpWWlJaUlpYUZ4YkVSTTJJNFBRUFFNcXNyRElMWXBwK2xrMERRTi9XaytGcTFWWnlYRTVSR3ZiZStRcThpb21JaUlpSTZvSUZNVkZ6WW1RUDJIYVhGdk5JUDh1bUFVQW1LREN1L1Z3b1pDYVNZKyttbk1XZmNmL1RRMVpFUkVSRTFGeXdJQ1pxWmdUblp5VzExK2V5YVFCd3RQREVNTDkzdElvOWRIOGRFblB1NnpnaklpSWlJbW91V0JBVE5UT0N5MGhwQVhwZU5nMEFYZHlHSWNBNVdIS2NTbDJDN1RjK1E2RXlSdzlaRVJFUkVWRlR4NEtZcUxreDh3QnNuNUlXazdSYlA3bVVFekRTLzBQWW1McElqc3dzVE1LdTIwc2hpdHhQVEVSRVJFVFNzQ0FtYW9hRUZxTWx0UmVUOWJ0c0dnQk1GWlo0cnYxY0NJSWdPZlplNm5tY2lkbW1oNnlJaUlpSXFDbGpRVXpVREFrdTBncGlLTE1ocHAzVVR6S1A4YkFOUkwvV3Iyb1ZlK0xCSmtTbFg5RnhSa1JFUkVUVWxMRWdKbXFPVE4wQXU1N1NZcEwwZDlyMDQvcDRUVUlyMjQ2UzQwUlJ4STdiaTVCVGxLcUhySWdhTjNOakJmS0tTd3lkQmpVd2VjVWxzREEyTW5RYVJFUUd4WUtZcUprU1dveVIxTDQrbGswRGdDRElNQzV3THN5TXJDVEg1aGRuWXZ2Ti8wS2xWdW9oTTZMR3E3VzlEY0tUTXd5ZEJqVXc0Y2taYUcxdmJlZzBpSWdNaWdVeFVUTWx1SXdDSUdHL2JqMHRtd1lBYXhNbmpHcy9ENUx5KzB0Y1ZoZ08zMStuKzZTSUdyRmg3Ynl3OVhLNG9kT2dCbWJyNVhBTWJlZGw2RFNJaUF5S0JURlJjMlhpRE5qM2xoYWo5OU9tLytiajBBM0JyVi9XS3ZaUzNCNWNqdCtuNDR5SUdxOTNudW1FRXhHeE9CdVZZT2hVcUlFNEc1V0EwTWc0dlB0TWtLRlRJU0l5S0JiRVJNMlkwR0tzcFBaaThzRjZXVFpkSnJqMUsvQng2S1pWN0lHN3F4R1RlVVBIR1JFMVRsWW14dmg2VEREZTJoSENvcGh3TmlvQmIrMEl3ZGRqZ21GcHdqM0VSTlM4Q1NJdjd5UnF2b3JUb0E0TkFFU1Z4aUZDbDE4aE9BM1dZMUlWRlpSazQ3dUxieUdyTUZseXJMbVJEZDdzdmw2cis0MkptcUtUa1hGNGYvZEo5UGZ4d0tTdTdkRE8yWTZIS2pVVGVjVWxDRS9Pd05iTDRUZ1JFWXRWWS91aHI3ZTdvZE1pSXFwWFFoWDNlN0lnSm1ybXhEK2ZoNWdXcW5GN3dlMUZDQjNXNmkraEtpUmszOFdteSs5cGRWaVdpNlUzWG4vcUd4akpUZldRR1ZIamsxTlVqRFZucnVOUWVEU2kwck41K25RellXRnNoTmIyMWhqYXpndnZQTk1KVmliR2hrNkppS2plc1NBbW9rckV1QzBRYjcrdmVZRENDckwrZHdGWi9iNlp1aHkvRC92Q1Yyb1Y2Ky9jRitNRFAwVVZQd09KaUlpSXFKbW9xaURtSG1LaVprNXdHUTRJQ3MwRGxEa1EwMDdvTDZGcWRIVWZqazZ1MmkzVnZwTjhDcWVpdCtnNEl5SWlJaUpxN0ZnUUV6VjNSbllRSFBwSmkwbmFvNWRVYWlaZ3VOLzdhR0hsbzFWMDZJT2ZFSlpjUDlkR0VSRVJFVkhqd0lLWWlBRFhNWkthMS9kcDAyV001Q2FZMEhFQkxJeHR0WXJmZVhzSkhtYmUxSEZXUkVSRVJOUllzU0FtSWdqT3c2VHRDVmJtUUV3OXJyK0VhbUJqNm93WE8zNE91VXpDTXUrL3FOUWwySGI5RTZUbVBkUkRaa1JFUkVUVTJMQWdKaUpBWVFQQm9iKzBtSVR0K3NsRkF4NDI3VEdpM1lkYXhSWXFjN0RsMnNmSUxVN1hjVlpFUkVSRTFOaXdJQ2FpVXE1akpUVVhVdzRCSlJsNlNxWjJRYTVEME12emVhMWlzd29mNGRkcmMxR3NLdEJ4VmtSRVJFVFVtTEFnSmlJQWdPQTBGSkNaYUI2Z0xvYVl1RXQvQ1dsZ2tNOWI4SEhvcGxWc1lzNTkvSDd6djFDTDB1ODJKaUlpSXFLbWdRVXhFWlZTV0VKd0dpUXBSRXpZcHFka05DTUlNandYK0I4NG1IdG9GUitSZGduN3dyOEd3T3ZZaVlpSWlKb2pGc1JFOUxjVzBrNmJSdFpWSURkY1A3bG95RlJoaVltZEZzRlVZYVZWL05XRWd6anhZTE9Pc3lJaUlpS2l4b0FGTVJHVkU1d0dBM0l6U1RGaXdtOTZ5a1p6OXVidW1OQkp1NU9uQWVCVTFDLzQ0K0VPSFdkRlJFUkVSQTBkQzJJaStwdmNISUx6VUVraFlzSjJvQUhzdzIxbDJ4SGoycy9WT3Y3SS9mVzRtbkJRaHhrUkVSRVJVVVBIZ3BpSUtuS2ZLSzE5VVRMRXRGQzlwQ0pWZ0hNd2hyUjlXK3Y0dlhlK3d1MUhvYnBMaUlpSWlJZ2FOQmJFUkZTQllOOFhNSFdURmhSditHWFRaWHA2UG8rZUhzOXBHUzFpNSszRnVKOTJRYWM1RVJFUkVWSER4SUtZaUNvUzVCRGNKa2dLRVpNUEFDV1pla3BJdXNGdDMwYUFjN0JXc1dwUmhlMDNQa05NNWcwZFowVkVSRVJFRFEwTFlpS3FSSEIvU1ZxQXVoaGlrbUh2Skg2Y0lBZ1kyLzVqZU5vR2FoV3ZWQmZqMTJ2emtKQjlWOGVaRVJFUkVWRkR3b0tZaUNvemJ3M1k5WklVSWphZ1pkTUFvSkFaWTBMSGhYQzA4TlFxdmxpVmp5M1haaU1wSjBMSG1SRVJFUkZSUThHQ21JaXFKRWc5WEN2ck1wQjNUei9KYU1uTXlBcVRnNzZBamFtelZ2RUZKVG5ZZk9VakpPWTByTmRGUkVSRVJMckJncGlJcWlTMEdBWElMU1RGTkxSWllnQ3dNWFhHSzUyL2hJV3huVmJ4aGNvYy9IeGxKcGRQRXhFUkVUVkJMSWlKcUdweUN3Z3R4a2dLS2IyVFdLV25oTFJuYis2T2x6c3ZnNm5DU3F2NFFtVXVmcjQ2RS9IWmQzU2NHUkVSRVJFWkVndGlJcXFXNU1PMWlwSWF6SjNFVDNLeDlNYmt6a3RnTERmVEtyNUltWWRmcnM1Q1hGYVlqak1qSWlJaUlrTmhRVXhFMWJQckFaaDdTNHRKYUhqTHBzdTRXL3ZqcFU2TG9KQVpheFZmcE16SEwxZG5JemJydG80ekl5SWlJaUpEWUVGTVJEVVFKQit1SlQ3YUR5aXo5SlJQM1huWmRjSUxIZVpESnNpMWlpOVc1V1BMMWRtOHA1aUlpSWlvQ1dCQlRFUTFFdHhlQkFRSlB5clV4UkFUZCtzdklSMW82OWdUNDlyUGhTQUlXc1VYcXdxdzVlcHMzRXY5UThlWkVSRVJFVkY5WWtGTVJEVXpkWVhnTUVCU2lKaXdUVS9KNkU1N2wzNFk3VDhMZ0haRnNWSmRqTjl1ZklycmlVZDBteGdSRVJFUjFSc1d4RVJVTzZtSGEyWCtDZVJGNkNjWEhlcmtPaGpqMnMvUmVxWllGTlhZSGZZRnpqM2NydVBNaUlpSWlLZytzQ0Ftb2xvSnpzTUFJMm4zK0lyeERYK1dHQUE2dEJpSTU5ci9CNEtVWmVGUE9Ici9PeHlMMkFCQTFGMWlSRVJFUktSM0xJaUpxSFl5WXdpdXowc0tFZU4vQmNRU1BTV2tXKzFkK21GODRDZGFIN1FGQUdkai9nOTc3M3dGZFFPOGg1bUlpSWlJcXNhQ21JZzBJdlcwYVJTblFFdytxSjlrOU1EZnVlOWZwMDhydE83amFzSkJiTC81WHlqVlJUck1qSWlJaUlqMGhRVXhFV25HdWdOZ0ZTZ3Q1dUdQK3NsRlQveWNuc2FMSGY4THVVejdvdmh1eWxuOGZHVW04b296ZFpnWkVSRVJFZWtEQzJJaTBwamtPNG5UVHplS3c3VWU1K3ZZRXhNNkxvUmNacVIxSDdGWnQ3SHgwcitRa2hlanc4eUlpSWlJU05kWUVCT1J4Z1RYNXdCQldxRW94djJzcDJ6MHg4ZWhHeVlIZlFGanVibldmV1FXSnVHSFA5OUJaTm9sSFdaR1JFUkVSTHJFZ3BpSU5HZnNVSHJpdEFSaS9EWkFWYWluaFBUSHk2NFRwblJkQVhOalc2MzdLRkxtWSt2MXViZ1V0MGVIbVJFUkVSR1JyckFnSmlKcHBCNnVWWklCOFZIakxBaGRyZHJpOWE2cllXdmFRdXMrUkZHTkEzZFg0OUM5dFJCRnRRNnpJeUlpSXFLNllrRk1SSklJanYwQjA1YVNZc1RZbi9TVFREMndOM2ZIMUtkV3c5bXlkWjM2dVJDN0U5dXUvd2RGeW53ZFpVWkVSRVJFZGNXQ21JaWtFZVFRUEY2VkZwTjVDY2k1clo5ODZvR1ZpUU5lNjdvU0hqWVNUOWwrd3YyMEMvamh6M2VRbGgrbm84eUlpSWlJcUM1WUVCT1JaRUxMeWRJUDEyckVzOFFBWUtxd3dzdWRsNkd0WTg4NjlaT1NGNFB2TDcyTnV5bG5kWlFaRVJFUkVXbUxCVEVSU1dmc0JLSEZTRWtoWXNKMlFKbXJwNFRxaDVIY0JCTTYvaGVkWEFmWHFaOGlaVDUrdS9FcFFpSi80TDVpSWlJaUlnTmlRVXhFV2hFOHBrb0xVT1ZCVFBoTlA4blVJNW1nd0ppQVdlanZQYVhPZloySi9oVmJyczFHZmtsVzNSTWpJaUlpSXNrRVVSUkZReWRCUkkyUkNQVzVZQ0FuVFBNUWMyL0luamtQQ0UzanM3amJqMEt4SzJ3cFZPcVNPdlZqWStxTUZ6cDhCamRyUHgxbFJrUkVSRVJQRWdSQmVQS3hwdkd1bElnTVFJRGc4YnEwa1B3SEVGT1A2eWNkQTJqdjBnOVR1cXlBUlIzdUtnYUFyTUprYkxyOEhxNGtITkJSWmtSRVJFU2tDYzRRRTVIMlZIbFFoN2FYdERkWWNPZ1A0YW5mOVpoVS9jc3NUTUsyNi85QmNtNVVuZnZxMEdJZ2h2dTlEeE9GdVE0eUl5SWlJcUl5bkNFbUl0MlNXMEJ3bXlBcFJFdzdBZVRkMDFOQ2htRnIyZ0pUdTY2R2owTzNPdmQxTXlrRTMxNThBM0ZaRXBhaUV4RVJFWkZXV0JBVFVaMElIcTlKamhGak51Z2hFOE15VVpqanBVNkwwTDNsbURyM2xWbVFoRTJYWitCVTFCYWVRazFFUkVTa1Ixd3lUVVIxcHI0MEdraVhjSyt1M0F5eTRKdUFVZDMyM2paVWwrUDM0ZUM5YjZCU0srdmNsNmR0QjR4clB4YzJwczQ2eUl5SWlJaW8rZUtTYVNMU0M4RnptclFBVlFIRXVDMzZTYVlCNk9vK0FxOTFYUVZyVTZjNjkvVXc4eWErdmZBR2JqOEtyWHRpUkVSRVJGUUJaNGlKcU81RUZkU251d0VGRHpXUE1XMEpXZDgvQVVHaHY3d01MTDg0RXp0dUwwSlUraFdkOUJma09oUkRmYWZEUkdHaGsvNklpSWlJbWhQT0VCT1JmZ2h5NmJQRWhYRVFrdy9xSjU4R3d0ellGaThIZllGbnZDYnFwTDlyaVlldzd2enJpRWk3cUpQK2lJaUlpSm83emhBVGtXNG9zNkVPN1FDbzhqU1BzZXNKV2ZkOStzdXBBUWxQT1l2ZFlVdFJwTXpYU1grZFhBZGpTTnZwTURPeTBrbC9SRVJFUkUwZFo0aUpTSDhVMWhCYVRwWVdrM0VleUx5a24zd2FtSFpPVCtPTmJ1dmhaT0dsay82dUp4N0Iydk92SVR6bGpFNzZJeUlpSW1xT09FTk1STHFUSDEyNmx4aWEvMWdSWElaRENOcXN2NXdhbUdKVkFRN2NYWTNyaVVkMDFtZDdsMzRZNXZzdUxJeWI1cW5kUkVSRVJMcFExUXd4QzJJaTBpbng2aXNRa3c5SWlCQWdlK1k4WU5GR2J6azFSTGNlSGNlKzhKVTZXMEp0Wm1TTlovM2VSYUJMZndDVmZ0WVRFUkVSTlhzc2lJbEkvekwrZ1ByaVNFa2hRc3RYSUxSZm9hZUVHcTdNZ2lUOHY5dUxFSmNWcHJNK3ZlMjc0bG0vZCtGZzdxR3pQb21JaUlpYUFoYkVSRlFQUktqL0dBQmszOVE4UkdZTVdkOXJnSW16L3RKcW9OU2lDaWVqZnNIcDZDM1ExWTlqbWFCQUw4L24wTGYxeXpDV20rbWtUeUlpSXFMR2pnVXhFZFVMTVdFN3hKdlRKY1VJM2g5QWFEdFBUeGsxZkRHWk43RHo5bUprRjZib3JFOHJFMGNNYnZ0UEJMcjBBNWRSRXhFUlVYUEhncGlJNm9lNkdPcFRRVUJSc3VZeENodklncThEQ2t2OTVkWEFGU3B6c1BmT0N0eEpQcVhUZnIzc2d2Q3MzN3M2TytHYWlJaUlxREZpUVV4RTlVWjhzQkxpL1VXU1lvUjJDeUMwZWx0UEdUVVdJcTRuSHNXaGUydFJxTXpWV2ErQ0lFTVBqM0hvMS9vVm1DZ3NkTll2RVJFUlVXUEJlNGlKcU40SW5sTWx6L2FLMGVzQnNVUlBHVFVXQWpxNURzYjBucHZnNTloYlo3MktvaHJuSCs3QTZuTXY0MExzVHFqVVNwMzFUVVRVblAzKysrOFlOR2hRbmZxNGN1VUs5dXpaZ3djUEh1Z29LOTE2K1BBaDd0Ky9MeW5tOXUzYmlJK1ByL0RZcVZPbmtKQ1FvTXZVaU9wTVllZ0VpS2lKVXRoQWFQa3F4T2kxbXNjVUprQk0zQVhCN1FYOTVkVklXSms0WUVLbnozSHIwUWtjdVBzTkNrcXlkZEp2ZmtrV0R0MWJpd3V4T3pHZ3pldG83OXdQVlh4WVNrMVlrVElmNXg1dXg5MlVzMGd2U0VDSnF0RFFLVkU5TUpLYnd0N01EWDVPVDZPMzV3c3dVWmdiT2lYNlMxaFlHT2JObXdlbFVvbHg0OGJoN2JjYjFrcXB3c0pDekp3NUU2SW80cHR2dm9HTGk0dEdjUnMzYmtSeGNURldyVm9GaFVLQnJLd3NmUFhWVitqVXFSUCsrYzkvSWlXbDlqTXpPblhxVk5mMGlXckZKZE5FcEQ5RlNWQ2Y2Z0tvaXpXUHNXd0hXZTlUZ01BRkxHWHlpak54NE81cWhDV2YxSG5mcmxhK0dPVHpCbHJiZDlGNTM5VHdQRWkvZ3YvZCtSSnRITHFoczl0UU9GbDQ4U1R5WnFKWVZZQ1V2R2hjVFRpRXlMUkxHT24vRWJ6NTk3NWFzYkd4dUhYclZxWEhodzBiVnVteDMzLy9IUnMyYk1EUm8wY2xqeE1URTRNUFAvd1FNcGtNWGJ0MlJVaElDTjU5OTEyTUdqVktxN3oxNWZMbHk1Z3padzc4L1B6dzlkZGZReTZYMXhvVEhSMk50OTkrRzg4OTl4eW1UWnVHcjcvK0dpZFBuc1QzMzMrUDdkdTNZOWV1WGJYMm9jM3ZLVkZOdUllWWlPcWRlUHNEaUhHL1NJb1JnbjZDNERKQ1R4azFYbmVTVDJILzNWWElLODdVZWQ5dDdKL0NQM3plUUFzckg1MzNUUTNEZy9RcjJCMzJCY2Exbndzdk84NjZOR2ZSR2RleDgvWmlqQTJZelEvRHFyRnYzejZzV3JXcTB1TkhqeDdGaVJNbktqeDI0Y0lGaElTRVlPN2N1UlVlOS9iMlJxdFdyYW9kNC83OSs1Z3padzZLaTR1eGJOa3krUG41WWVIQ2hUaDkralRlZWVlZGVpMktiOTI2aGNqSXlCcmJIRDU4R0FBd1pNaVFhdHQ0ZVhsVm1OWGR0V3NYZkh4OG9GQW9NR1BHRE15ZVBSc0RCdzVFWm1ZbWNuSnlzSHIxYXFoVUtuend3UWRWOXVmaDRhSEZxeUdxSGd0aUlxcC9lWkZRbitrSlFNS1BHcXRBeUhxZkFLOEtxcXlnSkJ1SDdxM0ZqYVJqZXVtL1E0dUI2T2Y5S3V6TjNQWFNQeGxHa1RJZjMxNlloakVCczlHS3hUQ2h0Q2plRS9ZRi90bGpJNWRQVjZHc0lDNmJvWHo4YTAzM0MwK1pNZ1dUSmsycThybFRwMDVoK2ZMbGtNbGtXTGh3SVRwMDZBQUFLQ2twd2NLRkMzSHUzRG1NSFRzV2I3NzVKaFFLL2U5d1hMZHVuVVl6dHJVWk1XSUVac3lZVWV2dlVkdTJiYkZ1M1RxOC8vNzdjSEZ4d1p3NWMrbzhOcEVtcWlxSXVZZVlpUFRMb2cwRWw1RVFIKzNWUENibkZzU1VJeENjcXY4VXVya3lNN0xHMlBaejBObHRHUGJmWFlYVXZJYzY3ZjltVWdodVBUcU9RSmNCNk9NMUNVNFcxYzl1VU9OeDd1RjJ0SEhveG1LWXlublpkVUliaDI0NDkzQTcrbnRQTVhRNldoS1JrdmNRRHpOdklqNDdITG5GR1Nnb3lVWkJTUTRLbERrb0xNbkJTUDhQRWVRNlZLZWpQcm1NVjhxUzZjTENRbnovL2ZmWXUzY3ZuSnljc0hEaFFuaDdlNWMvYjJSa2hNOCsrd3hyMXF6QnJsMjdjUHYyYmN5Y09STmVYbDQ2ZlEzVnFjc1M1Y2VMNEprelp5SWhJUUZidDI3RnE2KytDbWRuWjF5N2RnMUhqeDdGekprellXMXREUURJenM2R3I2OXZuZk1tcWdzV3hFU2tkNEwzZTlJS1lnQmk1SmNRbkFhRHM4UlY4N0lMd3RzOXZzZUYyRjBJZmJBWnhhb0NuZlV0aWlKdUpvWGdadEp4K0R2M1FWK3ZTVnhLM2NqZFRUbUxrZjRmR2pvTmFtQTZ1dzNGLys2c2JGUUZzU2lxRVo1eUZqZVNqaUltODJiNWdZTldKZzZ3Tm5HR21aRWxiRTFid016SUNxWUtTN1N5N1dqZ2pQOTI0Y0lGckYyN0ZvbUppZWphdFN2bXpKa0RHeHViU3UwRVFjQzc3NzZMTm0zYVlOMjZkZmpuUC8rSjRjT0hZOUtrU2JDM3Q5ZDduZ2tKQ1NndTF2enNqNnFLOWNHREIrUE9uVHZZdW5VcmV2WHFoVFp0MnFDNHVCaEhqeDdGNE1HRHk5dGxaV1ZoMTY1ZGxXYW5QLy84Yy9UcTFVdnIxMEFrQlF0aUl0SS82eUFJRG4waHBwM1NQQ2JyS3NUVTR4QWNCK292cjBaT0ppalF5M004QWwzNjQ4ajliM0hyMFluYWd5UVJjU2Y1Rk80a240S3ZZMC8wYlQwWjd0YitPaDZENmtONlFRS2NMTHdNblFZMU1FNFdYc2dvYUJ4WDRDalZSYmllZUJUbllyWWp2U0FlZG1adWFPL1NENTQyZ2ZDMERZU05xVE1hNmdlb0R4NDh3SVlORzNENThtV1ltcHJpWC8vNkYwYVBIbDNyQ2YvUFB2c3NPbmJzaUdYTGxtSHYzcjA0ZVBBZ0prMmFWTzB5N0xybzNMbHorVUZaOCtmUFIzUjB0TWF4WmJQS3p6Ly9QQUlDQWpTT1U2dlZ5TW5Kd1QvKzhROTA3Rmo2d1VWZVhoNisrKzQ3alE3dEl0SVZGc1JFVkQ5YXp3Q2tGTVFBeE1pdklEZ09RRU45azlOUVdKazQ0cm5BLzZDcit3aTlMS01HZ0h1cDUzRXY5VHk4N2J1Z3I5ZGtMcjF0WkVwVWhUeE5taW94bHB2cGRIV0p2c1JsaFdISHJZWElLbnlFMXZaZE1OUjNPbndjZWhqa3lyZ25EOVFDVUg0WVZWWFBkZS9lSFVWRlJiaDY5U3FlZnZwcHZQMzIyNWc4ZVRMV3J0WDhTa0pYVjFmTW1UTUhQLzc0WS9sSjFGdTNidFgrUlR4aDA2Wk42TldyVi9tTTdJY2Zmb2lDZ3VxL0x3b0tDdkRUVHo4aE9qcTZ2SkFGZ0xmZWVrdlN1RGs1T1JCRkVUMTY5RUMvZnYwQUFDa3BLU3lJcWQ2eElDYWllaUU0OUlWbzNRbkl2cTU1VU9aRmlPbG5JTmozMFY5aVRZaVhYUkQrMmYxN1hJamJpZEFIbS9WeXYreUQ5Q3Q0a0g0Rjd0YnQwTU5qSEFLY2d5R1g4WjhTSXRJOVVSVHh4OFB0Q0luOEFZNFdubml6Kzdkd3RXcHIwSndXTDE0czZibnZ2LzhlL3Y3KytQSEhIK0htNWdZQWVPZWRkeXExTzNic0dNTER3NnQ4enRMU0VnTUdERUQvL3YwaENBTHUzcjJMMk5qWU9yeUttdm43Vjc4UzZPTEZpMWkzYmgyeXNySXdmZnAwakJrenBsS2J1TGc0eE1URUlDNHVEZ0J3N2RvMUpDVWxsWDl3Y1Bic1dRQi9ueUJ0YlcyTndzSkNtSnFhUXExV0F3QmtNbDY5U1BXSDcyS0lxSjRJRUx6ZmgzanROVWxSWXVSeUZzUVN5R1VLOVBaOEFSMWRCaUkwNm1kY1NkZ1BmVndtRUo4ZGpwMjNGK1BJL1cveFZNdVI2T28rQXBiRyt0L2JSa1ROZ3lpSzJCMzJCVzRrSFVXM2xxTXh1TzFiVU1oTURKMVdwVU9uL3ZqakQzejY2YWNBZ1A3OSsxZTZlcWxNV1RFTUFLTkhqNjcwL0wxNzl4QWVIbDdsYzJYS1pzUkhqeDVkWXp0OVdicDBLVUpDUXRDK2ZYc3NYNzY4d210NjNNbVRKL0hUVHorVmYvM3R0OTlXZVA2enp6NERBS3hZc1FKQWFZRzhhdFVxTEZpd29QeEViYzRRVTMxaVFVeEU5VVp3SGc3UktnRElDZE04S1AwY2tIRWVzT3VwdjhTYUlFc1RCNHhvOXdGNmVqeUhZNUViY1RmbHJGN0d5UzFPUitpRHpUZ1Z0UldCTHYzUXcyTWMzS3o5OURJV0VUVWZ4eUsveDQya294alI3Z04wZFcrWTk5TG41T1RnNjYrL2hxV2xKWEp6YzNIdTNEbmN2WHNYZm42TjYyZGdTVWtKY25KeWFtMFhFaEtDb0tBZ2ZQenh4eEFFQWVucDZWVzJlL0hGRnpGdTNEamN2SGtUOCtiTnc3cDE2OUN5WlVzY09uUUk2OWF0dzk2OXBZZHNYcjU4R1FBd2RPaFEzTDkvSHpObXpNQzBhZE1Bc0NDbStzV0NtSWpxanlDRDBPWWppTmVtU2dvVEk1ZERlT3IvNlNtcHBzM1J3aE1UT242T2g1bTNjRFRpTzhSbFNmZ3dRZ0sxcU1TTnBHTzRrWFFNTFcwQzBNTmpMUHlkK25JNU5SRkpkakZ1Tjg3Ri9CLzZlVTlwc01Xd0tJcFl1blFwVEUxTk1XTEVDUHo4ODg4WU0yWU12djc2YTZ4WnM2YmFnbTdQbmoxVlB2N3c0Y01hbisvWnN5ZGNYRngway93VExsKytqRTgrK1VTanR0ZXVYY09FQ1JOcWJIUDA2TkVLZHlkYlcxdkR6TXdNUmtaR0FBQXpzOUx6RExLeXNnQUE3dTd1K09LTEx6Qm56cHp5M3djdW1hYjZ4SGNxUkZTdkJPY1JFQzM5Z2R3N0dzZUlhU2NoWlB3QjJQRUtCbTE1MmdiaTlhZFc0MDd5R1lSRWJrUmFmcHpleG9yTENrTmNWaGdzak5laVk0dEI2T3cybENjY0U1RkdNZ29TY1BUK2Qralk0aDhJYmozWjBPbFV1RnYzY1JzMmJNQ1ZLMWV3Y3VWSzNMeDVFd0F3Y2VKRWhJU0VZT1BHamRVZU1MVm16Wm9heDZ2dWVSY1hGNzBWeEQ0K1B2ajQ0NDlyYmJkMDZWSjA2dFFKdzRZTjA2amY3T3pTSzdFc0xTMnJmRDRyS3dzS2hRTG01dVlBZ0srKytnb3hNVEhZdVhNbjVISTVFaElTNE9MaXd0bGkwanNXeEVSVXY4cG1pYSsvTGlsTWZYOFJaTjMvQjU0NFhSY0MvSjM3d00rcEY2N0VIMEJvMUdia0ZXZnFiYlM4NGt6ODhmQjMvUEh3ZDdoYnQwT1EyMUFFdXZTSHFhTHFOMGRFMU55SjJIOTNOWXprcGhqcSt5ODBoSi8zTTJmT3JQVFlsaTFic0dQSER2ejczLzlHdTNidHlndGljM056ZlBUUlI1Z3padzQ4UFQyckxCeWYzSU5jWnZueTVUaHk1RWkxeit1VG82TWpCZzZzL1lyRHBVdVh3czNOVGFPMkFKQ1ltQWhUVTFOWVdGaFUrWHhXVmhhc3JLekt2NWJMNVZDcFZBQktaNGgvL3ZsbjVPZm40L1BQUDlkb1BDSnRzU0Ftb25vbnVJeUVhTmtPeUEzWFBDampQTzhsMWhHWm9NQlRMVWVobytzZ1hJN2ZoN014LzRlODRneTlqaG1mSFk3NDdIQWN2cmNPL3M1OUVPUTZGSzN0T2h2azJoUWlhcGp1cFo1SFpOb2xqUEwvQ0daRzFvWk9Cd0F3ZVBEZzhsK0xvb2hObXpaaDI3WnRtRHg1TW9ZT0hWcXBmZGV1WFRGcDBpU3NYTGtTYXJVYXc0Y1ByODkwRzVRYk4yN0EwOU96MnVlZkxJZ0JRS2xVQWlndGpqTXpNMkZqWTZQWEhJa0FGc1JFWkFqbHM4VFRKSVdKOXhmeFhtSWRNcGFib1pmbmVIUnJPUXBYNGcvZ1RNeHZ5Q2xLMWV1WVNuVXhiaWFGNEdaU0NHeE1uUkhrT2dRZFd2d0REdVl0OVRvdUVUVjg1eDcrRG5zemR3UzVWaTQwNjl1Z1FZUFF1M2Z2OHE5TFNrcXdaTWtTbkQ1OUd1UEhqOGVycjc1YWJld3JyN3lDeE1SRWZQMzExOGpKeWFsMXoyMWpVSFlka3FZZVBIaUE2OWV2NDVWWFhxbTJUWFoyTnF5c3JKQ1dsb2JRMEZBY09YS2svQU1FdVZ5T2pJd01lSHQ3MXlsdklrMndJQ1lpZ3hCY1JrRzA5QU55NzJvZWxIMEQ0cU45RUZ4RzZpK3haa2doTTBGM2o3SG82ajRDMXhJUDQwejBObVFXSnVsOTNLekNaSnlNK2dVbm8zNkJzMlZyQkRnSEk4QzVMNXdzV3VsOWJDSnFXSkp5SWhDVGNSMURmZi9WSUZhT21KaVl3TVRrNzJ1ZWpJeU00T2JtaHFsVHArS2xsMTZxTVZZUUJNeWFOUXRPVGs3bE04eG56cHhCY25KeXRURXhNVEVBZ0owN2Q5Ylk5N2h4NHpSOUNYVlNWRlNFdExRMDJOblp3ZGpZR0dmT25BRUFtSnFhYWhTN2ZQbHlXRmhZVkhzOVZHeHNMTzdjdVlQaTRtSzg5TkpMTURJeXdsTlBQVlcrVC9ySWtTT0lpNHZEeUpIODk1NzBqd1V4RVJsRytTenhHNUxDeFB0TElEZy9Dd2c4WkVQWDVESWpkSFVmZ2M1dVEzRWpLUVNubzdjaVBUKytYc1pPem8xQ2NtNFVRaC84QkVjTHovTGkyTVd5TmJnaWdLanB1NXl3SDBaeVV3UzVEakYwS3RVcXV4SklFektaREsrLy92ZFpHWHYzN3NYVnExZHJqVnUvZm4yTno5ZG5RZnprTExnZ0NCVm16YXR6OXV4WlJFUkU0T09QUDY2MEpMcE1WbFlXQ2dzTDBiVnJWL1R2M3grOWV2V0N1Yms1VkNvVmdvS0NzSDM3ZHJScTFRcDkrdlRSeWVzaHFva2dpcUpvNkNTSXFKa1NWVkNmN1FQazNaTVVKblJZQjhIdEJUMGxSV1hVb2dxM0g0WGliTXh2ZUpUN3dDQTUySnU3bHhmSHJsWStZSEdzbmYrR0RNVDhnU0dHVG9NYW9JYnd2U0dLSWxhY2VRR3Q3RHJpK1VETnJ2OXBTREl5TXBDU2tnSmZYMTlEcDZKVG16ZHZSbUZoSWRScU5VeE1UTkNqUncrMGI5OWVvOWp6NTgralo4K2VGUjZMalkzRnJWdTN5ZzhieThuSnFiWmdKdElYb1lvbEtDeUlpY2lneE1SZEVHOUlteVdHV1N2SW52a0RrQm5ySnlsNmdvam9qT3M0SDdzVGQxUE9BVERNUHh0V0p2N2ZJTkVBQUNBQVNVUkJWSTd3Y2VnR0g0ZnU4TGJ2d3RPcUpXZ0lSUTgxVEEzaGV5TXVLd3cvL1BrdW5ndjhEd0pkK2hzMEZ5SnEycW9xaUxsa21vZ01TbWd4Q3VLREZaTHVKVVpCRE1UNFh5RjRUTkZiWHZRNEFWNTJRZkN5QzBKR1FRSXV4dTdHbFlTREtGYmwxMnNXT1VXcHVKcHdFRmNURGtJUVpHaHBIZkJYZ2R3TnJsYStEV0xmSVJGSmR5LzFQR1NDSEcwZHVoczZGU0pxaGxnUUU1RmhDZkwvejk1OWgwZFY1bTBjLzU3SnBBZlNDRDJVaEJLYUlCMVVMQ2hpUTloVjBVVlJVUkZSWEtYWVFGeEVXZkVGWVJWc0tDaUtpQzZLQ3FLaUNCWkFRSXIwRG1ra2dmU1FPalBuL1dNMkl6R2hCQ2FaaE55ZjYrSWlPWE9lNS93R28zTFAwekJhanNmY2ZHZTVtcGtIcG1FMHZCMjh6cnpCaDdoUHFIOURybTAxa2l1aTdtSEwwVy80TGU1ejB2TVNLNzBPMDNRUWw3bWR1TXp0L0hod0hnSGV3VVNIZDZWRmVIZWl3N29RNkJOYTZUV0p5TG1KeTl4Ty9Wb3Q4TFdXZlY2dGlFaEZVaUFXRVk4ejZsNkxHZElOTWphY2ZhT0NKTXpZT1JqTlIxVmNZWEpLdnRZQWVrVCtqZTZOQjdJdjlUZld4UzdtVVBxWk40eXBLTGxGbWE3am5NQzU5cmhKY0FlYWhMU25TVWdId2dNYW9mWEhJbFdQdzdTUmtMV2J6ZzFyN25tOUl1SlpDc1FpVWdVWUdDMG5ZRzRvKzNpR1V6RVB6c0JvOUEvd0NhK2d1dVJNRE1OQ3F6cTlhRlduRjJtNUNXdysrZzFiajM1TGRrR3FSK3RLeTAwZ0xUZUJMVWUvQVNEQUo0UW13YzV3M0NTa1BRMXF0Y0JpNkgrQklwNldsSDJBSW5zQmpZUGJlcm9VRWFtaDlMY0JFYWtTakxCTG9NNVZtTWRYbm4wald4Ym13ZWtZTVZNcXJqQTVhMkVCamVnYmZSOVhSdDNEZ2JTTmJFNzhoajNIMXVBd2JaNHVqZHpDREhZZis0WGR4NXhuYVZvdHZqUU9ia09qMmpIVXI5V0Mra0hSaEFjMHhqQXNIcTVVcEdhSnk5d0JRS1FDc1loNGlBS3hpRlFaUnNzSjVRdkVnQms3RjZQSi9SQVFWVUZWU1hrNU44ZnBRY3Z3SHVRV1p2Qkg4ZzlzVGx4T1NzNGhUNWZtWW5NVWNEaDlDNGZUdDdpdVdTMisxQXVLb2tHdEZzNlFYQ3VhdW9GUmVIdjVlckJTa1F0YlhPWU9nbnpEQ2ZhcjYrbFNSS1NHVWlBV2thcWo5a1VZOVFkaUppMDUremFtRFhQdjh4aWQzcXV3c3VUY0JmaUUwRFB5Ny9TTS9CdUpXWHZabkxpYzdjbXJ5TGRsZTdxMFVteU9BaEt5ZHBHUTllZU81NFpoRUI0UVNmMmdGa1FFTmlVOG9ERmhBWTBJRDJpRWoxZUFCNnNWdVJDWXhHWnNJeks0SFZyakx5S2Vva0FzSWxXSzBlSnB6T1N2d0xTZmRSc3plU2xHK2pvSTdWbUJsY241TVdoWXV6VU5hN2ZtdXRhUGNEQnRNenRUVnJNcjVaY3FHWTZMbWFiSjhST3hIRDhSVytxMVFKOVF3Z01hRWViZjJQbDd3UDkrOTIrRWR3M1kvZnpwcDU4bUlpS0MwYU5IbjNXYkgzNzRnZm56NTlPOGVYUCs5YTkvbGV0NVAvNzRJNTA3ZHlZNE9QaU05OGJIeDlPb1VhUHpPb3Fyb0tDQTJiTm4wN3QzYjNyMmROOS9XMTUvL1hXV0xsM0tiYmZkeGozMzNPTzJmcXVqOUx5alpCZWswaXprSWsrWElpSTFtQUt4aUZRdGdkRVlqZjZCR2Y5QnVabzU5a3pFMHZOYk5NcFE5VmtNcSt2ODRCdGpIdU5RMm1aMlZJTncvRmNuQ3RNNVVaaE9iTWIyVXE4RitZUlJ5N2NPdFh6RC8vemxVL3kxODNxQWQwaTFQanQ1NDhhTlJFWkdudmFlUllzVzBhQkJBM3IyN0ltUGp3OGhJU0VrSmliaTVlVlZybWZ0MkxHREtWT21ZTFZhbVRObkRvMGJOejdsdlRrNU9Uenl5Q01FQlFYeC9QUFBFeFZWL3VVVWVYbDVUSnc0a1MxYnRyQnExU3FtVFp0R3ExYXRYSyticG5uTy8reFNVbElvS2lvNnEyQi9vVHVTc1EyQVpxR2RQRnlKaU5Sa0NzUWlVdVVZMGVNd0V4ZUJvL0RzRzJWdXdreGFnbEYvVU1VVkptNW5NYXhFaDNjaitpL2hlUGV4WDhncnFqN2grSzl5Q3RQSUtVemo2R25lZ3NYd0lzZ25qQ0RmTUFKOVF2R3pCdUpuRGNMWEdvaWZOZEQxZTFuWGZMejhxY3dQZjJ3Mkc3Tm56OFptc3pGbXpKaFNyKy9mdjU5Ly9ldGYzSGJiYlF3WU1BQ0F0TFEwM25ubkhYeDlmVm15eExrTW9rMmJOaGlHUVh4OFBGbFpXZFN1WGZ1c252L3V1KzhDMEt0WHI5T0dZWURQUHZ1TUV5ZE9VTGR1WFpvMmJWcWV0d2xBVmxZVzQ4ZVBaL2Z1M2RTclY0L0preWZUdkhsejErdDc5dXhoeXBRcGpCdzVraDQ5ZXBTNy85UlU1dzdzWVdGaDVXNTdvVG1TL2dmKzNyV0pDR3ptNlZKRXBBWlRJQmFScXNldklVYVRCekFQenk1WE0zUHZaSXk2TjRERnA0SUtrNHIwMTNCOE9IMHIrNDcveHI3VTlhVG14bm02UExkem1IYXlDbzZSVlhEc25OcGJEQys4TEZZc2hoVXZ3NHJGWXNYTDhISitiN0U2WHplODhiS2MvLy9xclZZcnUzYnQ0dENoUTl4enp6MkVoNWM4Nm16TGxpMGtKeWRqc2Z5NVMvZm16YzV6cVR0MjdJalY2cXdoSUNDQUZpMWFzRy9mUHRhdFcwZS9mdjNPK096MTY5ZXpiZHMyZkh4OEdENTgrR252emN6TVpQSGl4UUE4OHNnajVSNkpqb3VMWThLRUNTUW1KbkxSUlJjeGNlTEVVaU81dTNidElpa3BpUWtUSmpCbzBDQ0dEeC91ZW45blE0SDRUMGN5dHRJc3RHTzFuaWtoSXRXZkFyR0lWRWxHMU9PWUNRdWhLTzNzRytYRllzYStnOUZzWklYVkpaWERZbGlKQ3V0Q1ZGZ1hybVVrR1hsSjdFdjlqZjJwNnptVXZwa2llNEduUy9RNGgybkhZYmNEbGZObmNlbWxsM0xnd0FHKy8vNTdCZzhlWE9LMVRaczJZYkZZdU95eXkxelhmdnp4UndDNmR1MWE0dDcrL2Z1emI5OCtsaTFiZHNaQTdIQTRtRHQzTGdDMzMzNDc5ZXZYUCszOTgrZlBKemMzbDM3OStuSFJSZVZibDdwcTFTcG16SmhCWGw0ZVE0WU1ZZWpRb1NVQ2ZyR0JBd2NTSFIzTjVNbVQrZnp6ejltK2ZUc1RKMDQ4WTIzZ25HcWRucDRPd1BqeDQ4dnN2N3htejU1Tm8wYU56cnVmeXBhWXRZZjB2S1AwYkhLTHAwc1JrUnBPZ1ZoRXFpYnZFSXdXVDJEdWVxcGN6Y3dEMHpBYURnYWY4RFBmTE5WR2lIOTl1alcrbVc2TmI4Ym1LQ1EyWXh2N1U5ZXpMM1Y5bVJ0ZWlmdGRjc2tsdlAvKys2eFlzYUpFSU03SnlXSHo1czFjZE5GRnJ0SFVZOGVPc1dIREJxeFdLMWRlZVdXSmZxNisrbXJtekpuRHpwMDcyYmh4WTZuQWZMSlBQLzJVQXdjTzBMQmh3eExQWEx0MkxRY1BIbVRRb0VFRUJEaDMrejV3NEFETGxpMGpPRGlZQng5ODBIV3Z6V1pqL3Z6NTNIREREZFNyVjYvVU03WnUzY3FDQlF0Y0k5cFhYSEVGNGVIaGZQNzU1eFFXRnBiNFZWQlE0UG9WR2hwS2VubzYrL2J0NDZHSEh1S3BwNTQ2NHhUcXpNeE1iRGJudWR4NWVYbW52ZmRzT1J3T3QvUlQyVFltZklYVjRrdUhlbGQ1dWhRUnFlRVVpRVdreWpJaTc4YU1mUmRPN0R2N1JyWXN6SDB2WUxTYlVYR0ZpVWRaTFQ2dTBlTitMUjhpSXorSmc2bS9jeVJqRzdFWjI4aklUL0owaVJlazVzMmIwNkJCQTQ0Y09jSytmWC8rTzdsbXpScHNOaHVYWDM2NTY5cC8vL3RmSEE0SHZYcjFJaVFrcEVRL0FRRUIzSGpqamZ6M3YvOWw5dXpadlBubW0vajZsajdyT1M0dWp2bno1d1B3MkdPUDRlUGpYQXBSVkZURUcyKzh3ZEdqUjhuTXpHVGt5SkU0SEE2bVQ1K08zVzdua1VjZUtiRTIrZE5QUDJYaHdvVXNXYktFRHo3NG9OUVU2QU1IRHJqQ01EaEhpbGV0V25YS1B3ZUx4WUtmbngvKy92NnVuYXpqNCtONTl0bG5HVE5tRE5kZWUrMHAyeFpQbC9iMTlXWHAwcVdudk85Q2w1QzFpeTFIdjZGend4dnc5ejY3ZGVRaUloVkZnVmhFcWk3REc2UDE4NWliN2loWE16UCtRNHpHUXlINDRnb3FUS3FTRUwvNmRHNTBBNTBiM1FCQVZzRXhZak8ydVFKeVNzNGhEMWQ0NFJnd1lBRDUrZmtsMWhBM2F0U0k3dDI3YzhrbGx3Q1FrSkRBbDE5K0NjRGYvLzczTXZzWk9uUW9xMWV2Smo0K25oa3padkRVVXlWbmdwaW15ZlRwMHlrc0xLUi8vLzVjZlBHZi95NHZYcnlZbzBlUEVoRVI0VHEyNklNUFBtRGZ2bjFjZXVtbFhISEZGYTU3azVLU1dMQmdBUUJEaGd3cGMyZm5QbjM2c0hmdlh1cldyVXV0V3JVSUNBZ2dNRENRd01CQTNuNzdiUUlEQTduLy92dUpqSXpFMzkvZkZjeFA5djc3NzdOeTVVcTZkZXQyMmo4L3JSK0doS3pkZkxwdE1yVjg2bkJWOURCUGx5TWlva0FzSWxXYkVYRTFoRitCbWJxcUhLMU1ITHVleE5Makd6RE9mNDJlVkMrMWZTTm9YKzhxMnY5dkttYStMWnZZakIzRVp2ekJrWXh0SkdidHhXSGFQRnhsOVhUTExhWFhlN1pyMTQ0WFgzd1JBTHZkenZUcDA3SFpiUFRzMlpNT0hUcVUyWSsvdnorUFBmWVk0OGVQNTRjZmZpQThQSndISG5nQStITkg2eDA3ZGhBUkVjR0lFU05jMTVPVGsxMEJkL1RvMFFRRUJMQnUzVG9XTEZoQVdGZ1lqei8rZUlubnZQTEtLeFFVRkJBVEU4T3R0OTVhWmkxMTZ0UXBGY2pCT2NwOStQQmhtalJwUW9zV0xmRHpPL1haMG5mZmZUZURCdzgrN1Qzd1p5RCs2Nlprbm5ZNGZRdXJEMzJBYVpvVjlnd1RrL3lpYkk3bEhpSEF1emEzWHpTWkFHOGRQU1VpbnFkQUxDSlZuT0VjSlY1N0JaamxXQ3VYdVFrejhXT01Sditvc01xa2V2Q3oxcUpWblo2MHF0TVRBSnVqa0dNbkRuTTBlejlKMmZzNW1yMlA1SndEMnFqck5ISnpjM25ra1VkS1hUOTY5Q2pEaHYwNXluZkpKWmV3YmRzMnZMMjl1Zi8rKzAvYlovZnUzUms1Y2lTdnYvNDZuM3p5Q2RIUjBWeDExVlc4OXRwcmZQMzExNER6Q0tRaFE0WlFVRkRnV25zTGNOMTExOUcxYTFjV0xsekkrKysvN3dweVR6NzVKRVZGUmE3MXZtbHBhZmo2K3ZMRUUwK1Uyc0RxNUxyTGtwQ1E0S3BoNU1qeWJkUVhIQnpNakJtbGwyMVUxUkhpUDVKWGNEaDlTK1U4eklEb3NLNkVCNXorK0N3UmtjcWlRQ3dpVlYrdHRoaU43c1NNbjErdVp1YmVTUmoxYmdDclJpSGtUMWFMRHcxcXRhSkJyVmF1YTZicElEVTNucVNjL2Y4THl2czRtcjJmdktJc0QxWmFkVGdjRHVMaVNoOTlaYlBaU2x6djA2Y1BYMy85TlhmZWVlZFpuUUU4YU5BZ0Nnc0xxVldyRmxkZDVSelJ2K0dHRzF5QjJPRnc0T3ZyUzFoWUdDZE9uQ0F0TGEzRXFMSGRic2R1dHdQT2M0L1QwdEl3REFNZkh4OEtDcHdmY0l3WU1ZTEl5TWhTenk3ci9aUWxJeU9Eakl5TXM3cTNXRTVPVHBuWGMzTnpBZWVtWUtlYVRuNjJubnZ1dVhMdnBIMHFBMkxHTVNCbW5GdjZPcFZDZXg3SFQ4U3krZWczYkl6L2l0VGNCTzd1UEIxdnI5THJ4MFZFS3BNQ3NZaFVDMGJMcHpHVFBnTmIyWC9STEZOaEt1YitsekZpWHF5NHd1U0NZQmdXNmdRMm9VNWdFOWRVYXpESnlqOU95b25EcE9YR2sxcjhLeStlakx4a29PS21sMVkxUVVGQnJGaXh3dlg5eHg5L3pMdnZ2a3RrWktUcldLUmlNMmZPcEhIanN4LzkrK3NSVHExYXRXTGV2SG1FaDRmajcrOFBPQVBtOE9IRE1ReURNV1BHdUhhV0hqUm9FSVpoRUIwZFRmMzY5UWtMQ3lNb0tJZ0pFeWF3WWNNR2V2WHF4WTAzM2xqbWMwOStQOFgyN3QzTCtQSGp5Y2pJNE9HSEgyYmd3SUdsN2tsTVRPVFJSeC9GWnJNeGFkSWtPbmJzZU5idnRYZ2t1NmlvaUtLaW9yTnVWNWF5TmlLcnlueTgvR2xZdXpVTmE3Y21NcmdkbisvNE45L3ZmNXZyV28veWRHa2lVc01wRUl0STllQVRnUkUxR25QdjgrVnFac2ErZzlINFRnaHFVMEdGeVlYTG9MWmZCTFg5SWlDODVHWkpOa2NoNlhsSC94S1VFMGc5RVVkT1lUbk96cTZtZnYzMTExTytscGFXZHNicHlDZDc2NjIzaUlxS0tuSHRyNEY2eG93WkhEdDJqTnR2djUwdVhicTRyZ2NHQmpKa3lKQVM5eTVhdElnTkd6WlFyMTQ5eG8wNysxSFBYMy85bFpkZWVvbjgvSHhHamh4Wktnei8vUFBQYk5xMGlVY2VlWVFYWDN5UnNXUEg4dlRUVC9QNDQ0OXp6VFhYbk5Vekhuend3UkpIUXAyTFcyNjVoY3pNVEFJREE4K3JIMCs2cVA3VjdFOWR6KytKUytuZGREREJmblU5WFpLSTFHQUt4Q0pTYlJoTkg4U01ldy95eW5IdXJHbkhzZXNwTE4yV0FFWkZsU1kxak5YaVEwUmdVeUlDUzA4THRqdUt5Q2xNSTZ2Z09Oa0ZxV1FYSFAvZnI5UVMxd3J0N2ptSHRyS2xwS1N3Wjg4ZXdEblMrZFpiYjNISEhYZTRqanJ5OWZWMVRWRk9Ta3FpcUtpSWhnMGI0dVhsVmFLZm8wZVBZclBaempqUytkVlhYL0hUVHovUnJsMDcxNjdTcDdKMTYxYm16WnVIMVdwbHdvUUoxS3BWNjR6dnA2aW9pSGZmZlpmRml4ZGp0VnA1NnFtbjZOdTNyK3YxelpzMzg5NTc3N0Z6NTA0c0ZndGR1blRoMGtzdlplclVxVXljT0pHWFgzNlpOV3ZXOE9pamp4SWFHbnJHNTUydjRtblhRVUZCRmY2c2l0U24yWjFzUzFySmxxUGZjSG56b1o0dVIwUnFNQVZpRWFrK0xMN09EYmEyM0ZPK2RtbS9ZaVl0d2FnL3FFTEtFam1abDhXYllMOTZCUHZWTysxOWhmWmNzdktQYzZJb2d3TGJDZkp0T2VUYlRwQmZsRlB5ZTFzTytiYVMxK3lPODV0dWV6NldMVnZtbXZxYm1abnBPZ2JwWC8vNkZ3QXhNVEd1YWRSMzNua255Y25Keko0OXUxU0F1L2ZlZTRtUGp6OXRJTjYyYlJ1dnYvNDZRVUZCUFBQTU02VkM5Y21TazVPWlBIa3lkcnVkZi83em44VEV4Snp4dld6YnRvMFpNMllRRnhkSGFHZ296ejc3TEIwNmRNQm1zN0ZtelJvKytlUVRWL2p2MUtrVEkwZU9wSG56NWdDMGJkdVdXYk5tOGV5enovTExMNyt3Y2VOR2JyNzVabTY5OWRZeWozZHlCNXZONXBwcVhkMERjWjNBSmpTczNZcTl4OWNwRUl1SVJ5a1FpMGkxWXRTN0FlcGNoWGw4WmJuYW1idWZ4YWh6TlZqUFBHSWtVaGw4dkFLYzY1WnBjZzZ0VFJ5bUhidkRqdDBzd3VHd1lUZnRPRXdiZHRPRzNXRnpmdTJ3NFREdHZMdlJQZXMwaTRxS1dMNThPYUdob2FTbnAxT25UaDI2ZHUzSzU1OS96b29WSzBwTUhUWk5rN1MwTkN3V1M1blRld3NMQ3dGT2VWVFI0Y09IZWY3NTU3SFpiSXdiTjQ2NmRVODlyVFlsSllWbm5ubUd6TXhNYnJycHBqTFhEWnVtU1VGQkFYNStmc1RHeGpKMzdselgxTzhlUFhvd1pzd1lVbEpTZU91dHQxaXhZZ1dabVprQWRPalFnYUZEaDlLcFV5ZFgzVjkrK1NXaG9hSDA3ZHVYMmJObk0zLytmRDc5OUZNV0xWckU0c1dMNmRHakI3ZmVlaXZ0MnJVN3l6L1pzMU84V1pldnJ5OVdhL1gvSzF6TDhPNnNQdlFCSndyVENmU3ArTkYxRVpHeVZQLy9tb3BJRFdOZ3RIa0o4OWRMd1ZGNDlzMEtrakQzdllEUlptckZsU1pTYVF3c2hoV0xseFZ2S205enBhVkxsNUtlbnM3dHQ5L094eDkvRE1BOTk5ekRxbFdyZVAzMTE3bjQ0b3VwVTZjT0FQSHg4UlFWRmRHb1VTTU1vL1J5aGVLUnpySkdpRC8vL0hQbXpadEhYbDRlOWV2WFovdjI3Zno2NjY5a1pHU1FucDVPUmtZR2dZR0J6Smt6aDNYcjFqRmx5aFR5OHZMdzl2YkdNQXltVHAxS2RuWTJPVGs1WkdWbGtabVpTWFoyTnBkZGRoblBQdnNzTzNiczROZGZmeVU0T0pqNzdydVBqaDA3TW1MRUNOTFNuT3UvdmIyOTZkdTNMd01HREtCdDI3YUFjM1IyK2ZMbExGaXdnTlRVVkFJREErbmN1VE9ob2FIY2YvLzlYSDc1NWJ6enpqdHMyclNKMzMvL25mdnZ2NSt4WThkeTZOQWh0L3paTDE2OG1CTW5UZ0M0cHFkWGR5MytGNGozcDI2Z1k0TituaTVIUkdvb0JXSVJxWDRDb2pDYWo4SThNTDFjemN6WXVSZ05ib0dRYm1lK1dVUkt5TS9QWitIQ2hWaXRWbTY2NlNaWElBNElDT0MrKys3am80OCtJaS92ejNYUjI3ZHZCeUE2T3JyTS9nb0tDckJZTEhoN2U1ZDZ6VzYzdS9wS1NrcmkwMDgvZGIzbTYrdExTRWdJVFpvNFI5YkR3c0pjOXhZVkZmSGxsMSs2N2pVTWc2Q2dJSUtEZzRtTWpLUjE2OWFBOHh4amk4WENKWmRjNHBwNjNLWk5HMDZjT0VHZlBuM28wNmVQYTlyenNXUEhXTHAwS1Y5Ly9UVVpHUm11OXo5a3lKQVNhNFpidG16SjFLbFQyYkZqQitucDZUUnUzSmpzN0d5eXN0eDNkRmR4WDJlek5ybzZhRlE3Qmo5ckxmYWwvcVpBTENJZW8wQXNJdFdTMGZ3eHpNUlBJTy9zemhKMU1uSHNlQnhMcjVWZzhhbXcya1F1Uk8rOTl4N3A2ZWxjZDkxMXBhWXY5K3ZYajhzdXU4eDFIQkxBTDcvOEFrRFhybDNMN0s5NCtuSlordmJ0eTlhdFc0bUtpcUorL2ZwRVJFUzRmcDM4REhBZTA5Uy9mMy9Dd3NKY1J5K0ZoWVVSSGg1T1NFZ0lGb3VsekdkY2UrMjFKYjR2WGdNTmNPTEVDYjcvL250V3IxN04rdlhyY1RnYytQbjVjZE5OTnpGNDhHRHExWE91RDA5TlRXWHUzTGs0SEE3R2poMkxsNWRYaVduU2I3MzFWcG5QUGxmRjA3Z3ZsQkZpdzdBUUZkYVpRMm1iTVUyenpKa0VJaUlWVFlGWVJLb25MMytNbUg5amJyNnpmTzF5ZG1NZW5vVVJOYnBpNmhLNUFPM2Z2NS9QUC84Y2YzOS83cjc3N2xLdkc0WlJJcWdtSkNTd1ljTUdmSHg4Nk4yN2Q2bjdDd29Lc052dHB3ekVvYUdoVEo0OCthenJHek5tekZuZld4YlRORGx3NEFCLy9QRUh2Ly8rTzVzMmJjSm1zd0hRb0VFREJnd1lRUC8rL1YyanlRVUZCYTQxdy9uNStkU3RXNWVEQncvU3NtWEw4NnJqVERJeU1nQXFiTk11VDRnTzY4TE9sTldrbkRoRXZhQ29NemNRRVhFekJXSVJxYmFNdXRkQ3hEV1l4MWFVcTUxNVlCcEd2WnNoc095cG5DSlNVdTNhdGJGWUxOeDc3NzJFaDRlZjhmNDMzM3dUMHpUcDE2OWZtZUd0ZUhPb3Y0NzJlc0t4WThjWVBueTRxeWFBOFBCdyt2VHB3K1dYWDA3YnRtMWRJNWQvblQ3dDQrUERuWGZleWUyMzMzN0c0NlBjSVQ0KzNsWGZoU0lxekhtdTlLRzBUUXJFSXVJUkNzUWlVbzBaemxIaTFOWGwyMkRMVVloajUrTll1bjJCemlZV09iTzZkZXZ5K09PUGw5aEYrbFFXTDE3TXVuWHJxRjI3OWluUERVNU5UUVdxeHRGQkVSRVJkT3ZXalJNblR0Q3hZMGM2ZGVwRXk1WXRYU0hZWnJPeGVmTm1saTFieHRxMWEzRTRIRml0VnZyMjdjdTk5OTdybWo1ZDBRb0tDdmo1NTU4QmFOR2lSYVU4c3pLRStOY24xTDhCaDlJMzA3UEpMWjR1UjBScUlBVmlFYW5lQXBvNTF4TWZlTGw4N2RMV1lDWjhoTkZvU01YVUpYS0I2ZGZ2ekpzZUxWcTBpSGZmZlJjdkx5K2VlZVlaZ29PRHNkbHMyR3cyMS9SbzB6Ulp0bXdaZ090TTM1TU5HemJNdllYL1JmdjI3Ums5dXVTU2lXZWVlYWJFOTFsWldheGZ2NTYxYTlleWNlTkdjbk56QWVkVTVldXZ2NTZiYjc3WjdhTzBQLzMwRTE1ZVhnUUZCUkVZR0lpL3Z6OCtQajRVRmhaeTlPaFJQdnJvSXhJVEUvSDI5cVo3OSs1dWZiYW5SWVYxWVZ2U1N1eU9JcndzcFRkWkV4R3BTQXJFSWxMdEdjMGZ4VXhjQkhsSHl0WE8zUE1jUmtRLzhJbW9vTXBFYWdiVE5IbjIyV2Y1N2JmZjhQWDE1ZW1ubjZaTEYrZFUyT3pzYkc2NzdUWUNBd01KQ0FnZ1B6K2Y3T3hzQUs2NjZxcFNmY1hGbFdlanZQTDc2NGl1eldiajRNR0Q3TjI3bHoxNzlyQjM3MTRPSFRxRWFacUFjMWZybmoxN2N0bGxsM0hGRlZmZzQxTXhHL0o5L2ZYWC9QNzc3MmU4NzY2NzdycWcxaEFEdEltNGxOOFRsckl2OVRkaUlpNzFkRGtpVXNNb0VJdEk5ZWZsaDlIMlpjemZCNWV2WFZFRzVxNW5NRHJPcVppNlJHb0l3ekM0N2JiYnlNbko0Wi8vL0dlSmtkL1EwRkRDd3NKSVMwdHpuYU1iSGg3T2tDRkQ2TlNwVTZtK1Zxd28zNTRBNTJ2MjdOa3NYYnEweExXNmRldlNxVk1uZXZmdVRkZXVYU3RsZlhEWHJsMUpTMHZEWnJOaHQ5dGR2eHVHUVdCZ0lNMmFOZVBxcTYrbVo4K2VGVjVMWldzZTFwa2duekMySGwyaFFDd2lsYzR3aXo4Q0ZSR3A1c3cvUm1BZS9XKzUyeG1kM3Nlb2QwTUZWQ1JTTlV6Nm9TL1A5ZjNCb3pVNEhBNktpb293REtQQ1JsblBSVnBhR3ErOTlob3RXclNnVmF0V3RHclY2b0liZ1QyZHF2Q3pBZkQ5L3JkWkcvdGZIdW4xUHFIK0RUeGRqb2hjb0l3eXpuY3IrM0ErRVpGcXlJaDVFWHpLdjY3UDNEa2FDbE1yb0NJUktXYXhXUEQxOWExU1lSZ2dMQ3lNNTU1N2ppRkRodEN0VzdjYUZZYXJrbDVOYnNWaVdQbjU4QUpQbHlJaU5Zd0NzWWhjT0h6Q01XS21sTDlkWVNybXpqR0FKc3lJaUhoQ29FOG8zU01Ic3VYb3R5VG5IUFIwT1NKU2d5Z1FpOGdGeFdqd040eUlxOHZkemt4ZWlubjBzd3FvU0VSRXpzWmx6ZjVCYmQ4SUZtOS9BWnVqd05QbGlFZ05vVUFzSWhjWUE2UHROUEFLTEhkTGMrY1RVSkJVQVRXSmlNaVorRm1EK0h1N1p6aWVHOHZYZTE1RHMzWkVwRElvRUl2SWhjZXZNVWFyaWVWdlo4dkUzUDRZK2t1WWlJaG5SSWEwcDErTEVXeE9YTTVYdTE3Qk5CMmVMcWxDRFI4K3ZOUzUyUHYyN2VPbGwxNGlJeVBqak8xemNuSW9LRGo5YUxyZGJ1ZllzV1BZYkxaeTFUWmx5aFR1dWVjZWtwT1R5OVVPS1BNSXNUbHo1dkR4eHgrWHVyNWp4dzd1dSs4K2R1N2NXZTduL05YS2xTdjU4TU1QQWVmNzF0N0JjalowN0pLSVhKQ015SHVkVTZBemZpdFhPL1A0OXhEL0lVYmp1eXFvTWhFUk9aMmVUVzRCdytEYnZhK1RaOHZocHBqUitIdlhxdlE2OXU3ZGUxN3RtelJwZ3ArZjMybnZpWStQSnl3c3JNUzEvZnYzczNyMWF0YXZYOC9Zc1dQcDNidDNtVzB6TXpNWk5td1lsMTEyR1k4OTl0Z3BuNUdZbU1pd1ljTjQ5ZFZYYWRPbXpWblYvdVdYWC9Mamp6OXk3NzMzbGpxNysweTJiZHZHVTA4OXhaVlhYc25Zc1dOZEcrbmw1T1N3Wk1rU3Jyenl5aEo5N3RpeGc3aTRPQm8yYkZpdTU1Umw0OGFOckZtemhqdnZ2Sk5aczJaeCtQQmhubnp5U2VyWHIzL2VmY3VGUzRGWVJDNU1oZ1ZMKzVrNDFsd09qc0p5TlRWM1Q4QUl2eHo4bTFSUWNTSWljam85SS8rT3IxY0FYKzk1alZucjdxRi95NUYwcUg4VlVPckVsQXBodDl0NStPR0h6NnVQMTE1N2paaVltTlBlWTdQWnNGcEwvblg4dXV1dW8zbno1a3lhTklubm5udU9LVk9tMEsxYnQxSnRnNE9EZWZqaGgzbjc3YmRKUzBzckZhelAxYlp0MjNqampUY0FtRGR2SHZQbXpUdnQvWU1HRFdMa3lKR3U3enQwNk1Db1VhT1lOV3NXS1NrcFRKa3loWUNBQUlZTkc4YXFWYXRZdkhoeGlmczNiTmhBMjdadENRa0pLYlAvZ29JQ2podzVjc3JudDJyVnl2VzFuNStmYXlUOG1tdXU0WVVYWHVEQkJ4OWt6Smd4OU9uVDU4eHZYbW9rQldJUnVYQUZ0c1NJR29PNS85L2xhMmMvZ2JuOVVZeXVuNEdobFNVaUlwNXdjY1ByYUJiYWlhVzdYK0d6SFZQNExlNHpMbTU0SGUzcVhZR2ZOYWhDbjIyeFdKZ3lwZlNwQlo5ODhnbGJ0bXdwODdWaTY5YXQ0OHN2dnp6akVXTkZSVVdZcG9tdnIyK3AxMkppWXBnMWF4YkxseStuYTlldUpWNjc1cHByU3QwL2VQQmdBS1pObThiWXNXUExmTjZqano1YTZ0cTBhZFBvMkxHajYvdlkyRmdtVFpxRXpXYWpiOSsrREJreXBNeStjbk56bVRadEd2SHg4YVhxQXhnd1lBQVdpNFdOR3plNlJzbURnNE9aTkdsU2lWSHFqSXdNL3ZqakR4d09SNW52YThhTUdmajcrNS8ydzRrVksxYTR2dmIzOTZldzBQa2hlTnUyYlprOWV6WVRKMDdrelRmZnBHdlhyZ1FFQkp5eUg2bTVGSWhGNUlKbVJEMkttYklNc3Y0b1Z6c3o3UmVJZlJ1ajZZZ0txa3hFUk00azFMOEJkMTM4TWp1U1Y3TStmZ2xMZDgvZ203MnphUjNSbXliQjdXbFFxeVgxYTdYQTIrdjBVNVBMeXpDTU1rZGxmL2poQjRBeVh5c1dHeHNMVUNJUWx4WDJpaDA4ZVBDMHI3Ly8vdnV1cjVzMWE4YUhIMzVJWGw0ZS92NytydXY1K2ZsWXJWWWlJaUtZTzNkdWlmWkhqeDVsL1BqeGpCOC9udWpvNkJLdjFhMWIxL1YxWEZ3YzQ4YU5JekF3a1A3OSs3Tm8wU0lDQXdONTZLR0hTb3hpeDhmSE0yM2FORkpTVW5qaGhSZm8wcVZMbVhYZmVPT04zSERERGZUcjErK1U3KzMyMjI4bklDQ0FtVE5uWXJHVS9nQzZidDI2bUtiSmpCa3pTcjMyelR3amVnQUFJQUJKUkVGVTJXZWZzWDc5K2hMWC9QMzlNVTNUTmZJZUdockt0R25UT0hic21NS3duSklDc1loYzJBeHZMQjFleDdIMnF2SlBuZDc3UEVib0pWQzdRd1VWSnlJaVoyYlFydDRWdEt0M0JjZFB4TEw1NkRmc1B2WUxPNUpYT1Y4MURNSURJZ255Q2NQUEdvaXZOUkJmcndCOHJZRmMzTEEvb2Y3bnZ6YTFQSXBIS0U4ZStiM25ubnRLM1plUmtjR1NKVXVJakl5a2I5KysvUFRUVHh3OGVMRE1lNHVGaElTd2ZmdDJaczJheFp0dnZ1bGFpL3ZERHord2N1VktYbnp4UlNJakk4dHNXNjlldlZPK3RuMzdkcDU3N2ptc1Zpc3Z2ZlFTRFJvMElEZzRtRGx6NXJCcjF5N0dqUnRIczJiTldMcDBLVysvL1RaaFlXSE1tREdEcUtpb1VuMWxabVlTSEJ3TU9QL1p6SjA3bDE5KytZVzVjK2Z5OXR0dnU4SjFYbDRlVHovOU5KZGNjZ2xObXpZOTVYc0dpSXFLd21helVidDJiZGUxaFFzWDBxaFJveEwzRlk5R2I5KytuYXlzTEpLVGsxMi9rcEtTR0Rac0dMMTY5VHJ0czZUbVVTQVdrUXRmVUF4R3l3bVllOHE1ODdTakVNZlcrN0QwL3ZHY2puRVNFUkgzcWhQWWhHdGFET2VhRnNQSnQyV1RtTFdYeEt3OUpPVWNJTGNvaTh6OFkrVGJEcEZ2eTZIQWRvS3dnSWFWSG9qejgvT0Jrb0c0cktuSDI3WnRZOG1TSmJSdDI1WWhRNFlRRnhmSHdZTUh5N3ozNUxYR0NRa0o1T2ZuTTIvZVBKNTY2aWtBMXF4WlEwUkVoT3ZlbzBlUHV0b1dmNTJjbkV4UTBKOVR6UnMwYU9EcWM4V0tGUVFFQkRCMTZsUWFOR2dBd0syMzNrclRwazJaUG4wNkkwYU1vR0hEaHNUSHg5T3ZYejhlZnZqaE1rZGM3WFk3VHp6eEJQWHExV1BNbURFRUJ3Y1RHUm5wV2gvY3JGa3pETU81RHZ5dHQ5NGlLeXVMOXUzYkV4Y1hWNnF2b0tBZ1FrTkRjVGdjakJvMWlrYU5Hdkg4ODgrN1hqOTQ4Q0FkT25UZ3E2Kys0c2NmZnlRbEpZWFUxRlFBeG8wYkJ6aEg2U01pSXFoYnR5NHhNVEd1b0M1eU1nVmlFYWtSaktZak1JOTlDMm0vbHE5aDdrSE1uVTlpZEpoVk1ZV0ppTWc1OGJQV0lpcXNDMUZoWlUvWjlaUzh2RHlBRWxPYXkzTDgrSEdBTTI2R3RXTEZDaFl1WE1pRUNST0lpb3FpVWFOR1hIZmRkU3hkdXBRaFE0WlFyMTQ5Tm16WXdOU3BVd0ZuQUI0MmJGaXBmbDU4OGNVUzM4K2RPOWMxWXZ6WVk0K1JrNU5EclZwLzd1YWRrcEpDYkd3c2dZR0JwS1dsa1pDUWdHRVlwS1Nrc0dMRkNqcDI3RWpUcGsxZEFSZWNnYmg3OSs0c1hyeVlFU05HTUdIQ0JOcTFhMGRSVVJGZVhsNGw3dlgyOXViNjY2OW4rdlRwWmI3dkFRTUdNR3JVS0N3V0MzLzcyOStZT1hNbTMzMzNIZjM2OWVQNDhlTWNQMzZjVnExYTRlUGpRKzNhdFduUm9nVUpDUW1zWDcrZTExNTdqZnIxNjU5eW95NlJreWtRaTBqTllGaXd0SitGWTgxbFlNc3BWMU16OFdPb2N3VkdnMXNxcURnUkVibFE1T1RrWUxWYThmYjJQdTE5Q1FrSkFLYzlidWpJa1NQTW1qVUxxOVhxQ3FzcEtTbjA3dDBiTHk4dkNnb0srUGJiYndrS0NpSW9LS2pFU0d2eFpsTnhjWEdsamwzNjY1cGx3ekJ3T0J5c1c3ZU9yVnUzc21uVEpnNGVQSWhoR0hUcTFJbmh3NGZUcWxVcnZ2amlDNzc1NWh0bXpYSitTQndRRUVEejVzMXAwcVFKOWVyVm8xZXZYdHgzMzMzMDY5ZVBPWFBtVUZSVUJEZzNFTFBiN1NXZSs5UlRUOUczYjE4ZWYveHgxN1hjM0Z5bVRwM0s0Y09IK2R2Zi91YTZmc01OTi9Eenp6L3p4aHR2MExselp6WnYzZ3hBKy9idGlZbUo0ZHBycndWZytmTGxyRisvM2pYbEc1d2o0eDk5OUJGRGh3NGxQRHo4dFA5TXBHWlNJQmFSbXNNL0VpUG0zNWpiUjVXN3FibGpERVp3Rndob1hnR0ZpWWpJaFNJcEtZbkF3RE12c3psMDZCREFLZGYxWm1Sa01HSENCUEx5OHBnOGViSnJTdlRVcVZQNTR3L25ScEZMbGl4eDNWODhLdnpYVGJYTzVLMjMzdUtYWDM0aEtTbkpkYTE1OCtiY2ZmZmQ5TzNibHdZTkd2RGRkOS94eWl1djhNSUxMM0QzM1hmenh4OS9zR2JOR2padTNNaU9IVHZZc1dNSFhsNWVyc0FiR1JsWllucHpRVUVCd2NIQnJzMnhIbnJvb1ZJZkdDUWxKVEZod2dUOC9mMTU5ZFZYUzAxdkhqMTZOUGZmZno4elo4N0V4OGVINE9CZ1dyZHVYZUtlNHNDYm5wN3Vhdi9HRzIrd2R1MWFCZzRjcUVBc1pWSWdGcEVheFdoME82UXN4MHo1dW53TjdTZHdiSDBBUzQrdndYTDZvelJFcWhwdkx6OEs3WG40ZUoxK0NxZlVMUHFaT0Q5MnU1MzA5SFJxMWFxRmo0OFBSVVZGckZxMWl1M2J0M1B4eFJlZnNmMnVYYnZ3OHZLaVJZc1dwVjdMek14azNMaHhKQ1VsOGZEREQ5T2pSdy9YYXlkUE1mNzIyMitaUG4wNjMzMzNuZXRhOFNoeDhlK25Xa05jckU2ZE91VGw1WEhwcFpmU3VYTm51bmZ2N3Rxc3ExaHNiQ3kvL2ZZYjREeVNxbE9uVG5UcTFBbHdocytkTzNlU2taRlJZdGZxaytYbTV1THY3KzhLLzNhN3ZkU3hWQnMzYnVUSWtTTXNYYnEwektPbzZ0YXR5N0JodzVnOWV6YUdZZEMvZi84U1U3QUIxeVpiU1VsSk5HdldqUFhyMS9QcnI3OHljT0JBbWpmWEI5cFNOZ1ZpRWFsaERJeDJNekF6MWtQaDhmSTF6ZHFDdWU4RmpOYlBuL2xla1Nva3pMOGh4MDRjcGxIdE5tZStXV3FNWXljT1YvcUdVeGNTaDhQQlhYZmRoYzFtQTV6VGprM1R4TWZIaDd2dXV1dTBiUThlUE1peFk4ZG8yN1p0cWZDWGxKVEVNODg4UTF4Y0hIZmVlU2NEQnc0OFpUK0ZoWVY0ZVhtVitkcGYxeEgvZFExeHNZRURCL0wzdi8rZDVjdVhBN0JwMDZaUzl4U1BaaGZmODFmTm1qWGpra3N1S1hGdC9QanhYSDMxMVZ4NTVaVmtaMmU3cG53WEg0dGtzVmpLUEc3cXhodHZkSDA5YnR5NEVzYzIzWHp6elh6Ly9mZnMyYk9IU3krOXRGVGJCZzBhNE92clMyeHNMSzFhdFdMYXRHblVxMWV2ekRYVklzVVVpRVdrNXZFSngyZzNFM1B6bmVWdWFoNStIY0w3WU5TNXVnSUtFNmtZclNNdVlYUGlOd3JFVXNMbXhHOW9IZEhiMDJWVVc5N2UzZ3dlUEppMHREVHNkanNXaTRXSWlBaXV1dW9xR2pkdWZOcTJQLzc0SXdDOWU1Zis4eDgxYWhRWkdSbmNmLy85REI0OHVOVHJKNjhUVGtoSXdNZkh4M1d0ZnYzNldDd1dBZ01EV2JKa0NibTV1VHo4OE1QRXg4Y1RGUlhGN05tenNWcXREQnc0MEhYdWIzR2dmdVdWVjg3NG5rOTF6NkJCZzF6cmt3SFMwdEpZdjM0OU1URXhydStMcHlzWEgwdmw3KzlmWW5yM3FsV3JtRDkvZm9scmY5MXd6RzYzazVHUkFjQTMzM3hEOSs3ZFM3eHVzVmhvMWFvVk8zZnVaUDM2OVdSbFpURjkrdlF6Ym5BbU5ac0NzWWpVU0ViZC90Qm9DR2JDZ25LM05iYzlqTkY3TmZqV3I0REtSTnl2ZDVQYmVQTzMrem1jdnBWbW9SMDlYWTVVQVlmVHQzSWdkU01QOVp6ajZWS3F0ZE9kR1h3cXVibTVMRnUyREt2VjZob2hOVTNURmZUeTh2SjQ1cGxudVBMS0swdTBtemx6SnJWcjEyYmh3b1dsK2l3ZUFYM3p6VGVKam81bXlaSWxtS2JKMUtsVGlZeU1KRDQrbnRxMWEvUEdHMjh3YXRTb0VtdVBpeFZ2d2dWdzdOZ3h3c0xDWEdINW5YZmVZZEdpUmE1N0Nnc0xTMDE1UHRudTNic0JhTmV1SGVBTTdzWGh0YUNnQUhBZVMzWHkrdW5RMEZEZzFHdXFBWll0VzBaeWNqSXRXN2JrNTU5L1p1M2F0YVhPRmU3V3Jac3JWRC80NElPdUdrUk94ZUxwQWtSRVBNVm9Nd1VDbzh2ZnNEQVZ4NVo3d1ZIby9xSkVLb0N2TllDYjJvemxzeDFUT0p5KzFkUGxpSWNkVHQvS1p6dW1NS0ROR0h5OFNwOGxLeFhydmZmZUl6czdtLzc5K3hNV0ZrWlNVaEpqeG96aDk5OS9CK0RWVjE4dEZZYkJ1ZWI0cTYrK1lzV0tGYXhZc1lMdnZ2dU9zTEF3Qmc0YzZMb1dIZTM4ZjVwcG1zeVlNWU9FaEFSWGFML2pqanRZczJZTlgzenh4V25yVzdkdUhjT0hEK2VsbDE0cTgvV0NnZ0llZXVnaHhvOGZ6Lzc5Kzh1OFo4K2VQVmdzRm1KaVlzakp5U0UrUHQ1Vlcxbm5OSitOdExRMDVzMmJSM1IwTk5PbVRTTWlJb0paczJhNUFuYXg0cDJ0Ky9idHl5MjMvSGs2eEl3Wk04NzQzcVZtVWlBV2tackxLeEJMeDdubnRrbFd4Z2JNUGMrNnZ5YVJDaElWMXBtQmJaL2tpNTFUV2JwN0JnbFp1eWkwNTNtNkxLa2toZlk4RXJKMnNYVDNETDdZT1pWQmJaK2tlVmhuVDVkVjQ2eGR1NVlsUzVZUUhCek1QLzd4RHo3NjZDTWVlT0FCdG0zYjV0cVp1cXpObjB6VEpERXhzY1JybXpadElpMHRqY3N1dTZ6RXZUYWJqV25UcHJGNjlXcWVlKzQ1MTI3Ty92NytqQjA3bHRkZmY3M01ZRmhRVU1EcnI3L09zODgrUzFSVUZDTkdqQ2p6UGZqNitqSjgrSEFTRXhNWk9YSWtMNzMwRXNlT0hTdHh6N1p0MjJqV3JCa0JBUUZzMkxBQjB6UzU2S0tMQU9jSWVYRTlaNnQ0dERzM041ZFJvMFlSRUJEQWd3OCtTRXBLQ2dzV0xIRGRNMmZPSEQ3NDRBTU13eUExTmJWRUg1czJiWEp0RENaeU1rMlpGcEdhclZZN2pKZ3BtRHZIbHJ1cEdmc3VCSGZCYUhoYkJSUW00bjVSWVowWjBlTWQxc1Ird2xlN1pwQ2VsNmhRWEVQNGVQa1Q2dCtRMWhHOUdkSGpIWHl0R2hrK25aeWNzcytyTDk1QTYxU3YvNVhGWWlFZ3dQbG52V1hMRnRmR1ZrODg4UVEvL2ZRVDgrYk5JelEwbEdlZWVZYTFhOWV5ZlBseUVoTVRYYnNsRjl1K2ZUdjUrZm0wYk5rU2NJYS85OTU3ajVZdFc3cUNKamluT3YvNzMvOW0xNjVkUFAvODgwUkdScFpZYzl5bFN4ZUdEQm5DckZtek9IRGdBQ05HakhDRjFsbXpacEdTa3NMZGQ5L05rQ0ZEU3V6Z25KbVpXYUtlSGoxNjBLVkxGejc5OUZNV0xGakFMNy84d2gxMzNNSGd3WU1wS2lwaTE2NWQ5Ty9mSDRDbFM1ZlNva1VMMTg3VnhWUEQvM28wbFdtYXAveHpuRE5uRHBzMmJlS1dXMjV4VFlHKy9QTEwrZVdYWDJqVnFoWHA2ZW04L1BMTGJOeTRrZXV2djU1R2pSb3haODRjVnE1Y3lWVlhYVVZoWVNISnljbGNmdm5sWi9wSEpqV1FBckdJMUhoRzVOMlE5ak5tVXZtblVwazdSMlBVYWdlMXRFWkpxZ2RmYXdCWFJ0M0RsVkgzZUxvVWtTcHIwS0JCNS9WNnNUcDE2ckJ3NFVLV0xWdkdyRm16c052dFBQcm9vM1R2M3AxdTNicFJXRmpJVFRmZFJGQlFFT25wNlN4ZnZweng0OGZUcTFjdjEvcmQ3T3hzZnZycEp3ekRjRTJsWHJCZ0FYdjI3Q214eWRYZXZYdDU0b2tuS0Nnb1lNS0VDWFRyMXEzTW1vWU9IY3J4NDhkWnZudzU3ZHUzNTZLTExtTFNwRWswYnR5WVdiTm1FUjBkVFhKeU11KysreTZCZ1lHY09IR0NuMy8rMmJYR3Q1alZhdVdPTys3Zzhzc3Y1NVZYWG1IZHVuWGNmdnZ0Yk4yNkZadk5ScHMyYlZpN2RpMS8vUEVIbzBlUDVwTlBQc0V3REZhdlhrMTRlRGlCZ1lFa0p5ZHo5T2hSL1B6ODJMQmhnK3ZEZzVNdFhicVVUei85bFBidDIzUGZmZmVWZUczOCtQR3NYTG1TQng1NGdNek1USVlNR2NJOTk5eERVVkVSMzN6ekRkT25UOGRpc2VEbjU0ZHBtcVhPTFJZQkJXSVJFVnhITVdWdWdid2o1V3RxejhleGVTaVdYaitBZDBqRmxDY2lJcFZxM0xoeGJ1bkh6OCtQZ3djUDhzWWJiMkFZQms4KytTUjkrL1lGbk1jMDNYSEhIYTU3cjczMldnNGNPTURLbFN2NTczLy82N3B1R0FhTkd6Zm1rVWNlSVNZbWhxKysrb3I1OCtjelpNZ1EycmR2Nzdvdk9qcWFqaDA3Y3NzdHQ5Q2hRNGZUMXZYNDQ0OFRFeFBETmRkY2cyRVl2UHJxcXpScDBnU3IxUmtOUWtKQ1dMMTZOUTZIQTNBRys0Y2VlcWpNdmhvMmJNai8vZC8va1pPVGc1ZVhGMXUzT3ZjcGFOdTJMZi81ejM5bzBxUUovZnIxWStMRWlXemR1cFZhdFdveGF0UW93SG1jMDdQUFB1dDZuMlVkVjlXK2ZYdWlvNk9aTkdtU3E3NWlCUVVGZlBycHB6Z2NEaVpObXVUYXRkdmIyNXVKRXljeVpzd1kxNmk4cjYvdldaMFBMVFdQWVo1dWZvS0lTRTJTdVJuSGI5ZURXVlR1cGtiRTFSZ1hmd1NHdG1ZUUVaR1MxcTlmVDUwNmRZaUtpanJ2dnI3KyttdDI3ZHJGNk5HalMweHJQcFc0dURpR0RSdkdxNisrV3VKb3BMTlJIQlBPNWpuRjdIWTcyN1p0bzFPblRodzdkb3pzN094VHZ1K0NnZ0tTa3BJd1RaUGc0T0JTbzlERmJEWmJxVEJjN1BqeDQ1aW1TVVJFUktuWEVoTVRtVHQzTG9tSmlRd2VQRmhUcGdXampCOW1CV0lSa1pPWVI5N0UzRDNobk5vYTBVOWd0SGpDelJXSmlJaVVaSnBtdVVLcWlEZ3BFSXVJbkpHSnVma3V6SlJ2enFtMTBYa2hSc1ExYnE1SlJFUkVSTTZYQXJHSXlOa29Tc2V4NWdySVR5aC9XMnN3bHA3Zm5kdjV4aUlpSWlKU1ljb0t4RnJzSmlMeVY5NmhXRHErQTRaMytkdmFNbkZzdWgySzB0eGZsNGlJaUlpNGxRS3hpRWhaUXJwaHRKMTZibTF6RCtIWWZEYzRDdDFiazRpSWlJaTRsUUt4aU1ncEdJMkhZalFlZW02TjA5ZGk3aGdOYUZXS2lJaUlTRldsUUN3aWNocEdtNWNncFBzNXRUVVRQOFk4T05QTkZZbUlpSWlJdTJoVExSR1JNeWxJeHJHMkx4UWtuVk56bytPN0dQVnZkbk5SSWlJaUlsSWUybFJMUk9SYytOYkQwdWs5c1BpY1UzTnoyMGpJL04yOU5ZbUlpSWpJZVZNZ0ZoRTVHeUZkTWRxYzR5WmJqZ0ljbSs2RXZEajMxaVFpSWlJaTUwV0JXRVRrTEJtTjc4S0l2UGZjR2hjZXc3SHBIMkRMZG05UklpSWlJbkxPRkloRlJNckJpSGtSUW51ZVcrT2NYWmliaDRLandMMUZpWWlJaU1nNVVTQVdFU2tQaXcrV2puUEJyL0U1TlRmVGZzYjg0MEV3N1c0dVRFUkVSRVRLUzRGWVJLUzhmT3RpNmJJUXJMWE9xYm1adkJSejUxaDBSckdJaUlpSVp5a1FpNGljaTZBMkdKM21nV0U5cCtabS9BZVkrMTUwYzFFaUlpSWlVaDRLeENJaTU4Z0l2d0tqN2YrZGMzdno0RXpNdzYrN3NTSVJFUkVSS1E4RlloR1I4MkEwdmd1aitUL1B1YjI1WnlKbTRzZHVyRWhFUkVSRXpwWmhtcVlXc1ltSW5BL1RnZm5IZzVoSm41OWJlOE1MNCtMNUdCSFh1cmN1RVJFUkVYRXhETU1vZFUyQldFVEVEUndGT0RZTWdvejE1OWJlNG91bDYzOGh0SmQ3NnhJUkVSRVJvT3hBckNuVElpTHVZUEhGY3ZFSEVORHMzTm83Q25CcytnZGtiSFJyV1NJaUlpSnlhZ3JFSWlMdTRoT09wZk1pOEE0NXQvYTJiQnkvMzZwUUxDSWlJbEpKRkloRlJOd3BNQnBMNTQvQXkvL2MyaXNVaTRpSWlGUWFCV0lSRVhjTDZZNXg4WHd3dk0rdHZVS3hpSWlJU0tWUUlCWVJxUUJHK0pVWUhkOEc0eHovTTZ0UUxDSWlJbExoRkloRlJDcUlVZThtakhZeno3MERoV0lSRVJHUkNxVkFMQ0pTZ1l4Ry84Q0llZUhjTzFBb0ZoRVJFYWt3Q3NRaUloWE1hRG9DSS9xSmMrOUFvVmhFUkVTa1FpZ1FpNGhVQXFQRk9JeW1ENTU3Qjdac0hCdi9qcG02Mm4xRmlZaUlpTlJ3Q3NRaUlwWEN3R2c5R2FQUkhlZmVoZjBFNXUrM1l5WXRjVjlaSWlJaUlqV1lBckdJU0dVeExCanRabURVRzNEdWZaaEZtRnNmd0l5YjU3NjZSRVJFUkdvb0JXSVJrY3BrV0RFNnZvVlJmOUI1ZEdKaTdoeUhlZUJsd0hSWFpTSWlJaUkxam1HYXB2NDJKU0pTMlV3YjVyYUhNWTh1UHE5dWpDYkRNR0wrRFlhWG13b1RFUkVSdVRBWmhtR1V1cVpBTENMaUlhWWRjL3VqbUltTHpxc2JvLzVBakE2dmc4WEhUWVdKaUlpSVhIZ1VpRVZFcWhyVGpybGpOR2JDZ3ZQcXhnaS9IS1BUKzJBTmNsTmhJaUlpSWhjV0JXSVJrYXJJZEdEdUhJc1pQLy84K3FuZEVVdm5CZUJiM3oxMWlZaUlpRnhBRkloRlJLb3EwNEc1K3luTTJMbm4xNDl2ZlN5ZFA0VGFuZHhUbDRpSWlNZ0ZvcXhBckYybVJVU3FBc09DMFdZcVJ0TUh6NitmZ2lRY3Y5MkFtZlM1ZStvU0VSRVJ1WUJwaEZoRXBFb3hNZmMrajNub3RmUHV5WWdlaHhFOURneDk5aWtpSWlLaUtkTWlJdFdFZWVRTnpOM1BubmMvUnIwQkdCMW1nNWUvRzZvU0VSRVJxYjRVaUVWRXFoSHo2T2VZMjBhQ1dYUitIZFcrQ012Rkg0SmZRL2NVSmlJaUlsSU5LUkNMaUZRelp1cFBtRnVHZ2kzbi9EcnlyWXZsNGc4Z3VJdDdDaE1SRVJHcFpoU0lSVVNxbyt6dE9INi9EUXBTenE4Zml3OUcyK2tZamU1d1QxMGlJaUlpMVlnQ3NZaElkWlYzeEJtS1R4dzQ3NjZNUm5kZ3RIbFo2NHBGUkVTa1JsRWdGaEdwemdwVGNXejZCMlQrZnY1OUJjVmc2VFFYQWx1ZGYxOGlJaUlpMVlBQ3NZaElkV2ZQeGR4NkgrYXhGZWZmbDFlQWN3cDF3MXZQdnk4UkVSR1JLazZCV0VUa1FtRGFNSGMvaXhrN3h5M2RHWTN2d29qNU4zajV1YVUvRVJFUmthcElnVmhFNUFKaXhuK0F1Zk9KOHorV0NhQldPeXdkNTBKZzlQbjNKU0lpSWxJRktSQ0xpRnhvMHRmaDJISTNGS2FlZjE5ZWdSanRaMkxVSDNUK2ZZbUlpSWhVTVFyRUlpSVhvdng0SEp2dWhPenRidW5PYUhpcmN3cTFkNGhiK2hNUkVSR3BDaFNJUlVRdVZQWmN6RzJQWUNaLzZaNytmT3M3UjR2clhPMmUva1JFUkVROFRJRllST1NDWm1JZW1JNjUveVczOVdnMHZoT2o5V1N3MW5KYm55SWlJaUtlb0VBc0lsSURtTW5MTUxjOUJQWmM5M1RvMXhpai9hc1k0WDNjMDUrSWlJaUlCeWdRaTRqVUZOazdjV3k5RDA3c2MxdVhSdVM5R0szL0JWNkJidXRUUkVSRXBMSW9FSXVJMUNUMlhNeGRUMkltTEhSZm4vNU5zWFNZQmFHOTNOZW5pSWlJU0NWUUlCWVJxWUhNeEU4d2Q0NTEzeFJxd0doOEYwYkxDZUFUN3JZK1JVUkVSQ3FTQXJHSVNFMTFZcjl6Q25YMkR2ZjE2UjJLMGVwWmpFWjNnbUZ4WDc5U3NXelptSWRuWTZZc2g5eERidjJnUktvd3J3QUlhSTVSOXpxTVpnOXJvendScVpFVWlFVkVhakpIQWVhZWlaaXg3N3EzMytDTHNiVDlQNmpkeWIzOWl0dVpxYXN4dHorT1VlY0tqTVpESUNoR2E4SnJDdnNKeU5tTkdiOEE4L2dxalBZek1NSXY5M1JWSWlLVlNvRllSRVF3azVkaWJuOFViRmx1N05YQWlMd2JvK1Y0OEE1MVk3L2lMczR3L0FoR2h6Y3h3aTd4ZERuaVFXYmFyNWpiUm1DMG42M2Q0MFdrUmxFZ0ZoRVJwN3hZSEZzZmdNemYzZHV2VHpoR3E0a1lEZS9RTk9xcXhKYU40OWZMblJ1aWhmWDJkRFZTQlRoRDhTZ3NsNnpXOUdrUnFURVVpRVZFNUU5bUVlYkJWekVQVEFPenlMMTloM1RGMHVZbFRhT3VJc3o5TDBGQkNrYTdWenhkaWxRaDVvN1I0RnNYbzhWVG5pNUZSS1JTbEJXSTlmRzlpRWhOWlhoalJJL0IwdXNIcUgyUmUvdk8ySWhqN2RXWVcrK0RFL3ZkMjdlVW01bXkzTGxtV09Ra1J1TWh6czNWUkVScU1BVmlFWkdhcmxaYkxEMi94V2o1REJqZWJ1M2FUUG9DeDYrWFlPNTRIUElUM2RxM2xFUHVJZWNHV2lJbkM0cUIzTU9lcmtKRXhLTVVpRVZFeERsYUhEVWFTKytWVUx1amUvczI3Wmp4SCtENHVTdm1udWVnS00yOS9jdVoyWE8xbTdTVTVoWG8zSDFhUktRR1V5QVdFWkUvQmJYNTMyanhCTEQ0dUxkdlJ5SG00ZGs0ZnVxQ2VXQzYvaUl1SWlJaUhxZEFMQ0lpSlJsV2pLakgvcmUydUFJMnhiSmxZKzcvdHpNWXg3NERqZ0wzUDBORVJFVGtMQ2dRaTRoSTJZTGFZT241RFVicjU4RWE1UDcrQzQ5ajdub0t4MDhYWXg3NkQ5Z3kzZjhNRVJFUmtkTlFJQllSa1ZNenJCak5SbUs1OURlTWhvTXI1aGtGS1poN0orTllkUkhtbm9tUW4xQXh6eEVSRVJINUN3VmlFUkU1TTk5NkdCMW1ZK254dGZ1UGFDcG1QNEY1K0hYblZPcHREMFAyem9wNWpvaUlpTWovS0JDTGlNalpDK21PcGVjS2pMYlR3VHVzWXA1aDJqQVRGK0ZZMHdmejk5c3gwMzRGeklwNWxvaUlpTlJvQ3NRaUlsSStoaGRHNU4xWUx2c05vOGt3TUNydWZ5WG04ZTh4Tjl5TVkxMC96TVJGWU0rcnNHZUppSWhJemFOQUxDSWk1OFk3RktQTnkxaDYvUWloUFN2MldabWJNYmM5akdOVk84eGRUMEwyOW9wOW5vaUlpTlFJQ3NRaUluSithclhEMHYwcmpFN3ZRMUJNeFQ3TGxvVVoreTZPTlZmZ1dIczFadHo3WU11dTJHZUtpSWpJQlV1QldFUkUzTURBcUhjRGx0NnJNVHE4QWY1TksvNlJXVnN3ZDQ3QnNhb3Q1dlpISVdNRFdtc3NJaUlpNWFGQUxDSWk3bU40WVRTOEZjdGw2NXdiYi9rMXFQaG4ydk13RXo3QzhkdDFPSDY5RFBQd2JNaUxyZmpuaW9pSVNMVm5tS2FwajlORlJLUmkyUE14NCtaaUhwd0pSV21WKyt6YW5URHFEOENvTndBQ21sWHVzNnNZeDdkMXNGeDczTk5sU0JXa253MFJxVWtNd3pCS1hWTWdGaEdSQ21mTHdUenlwblAwMWhOcmZtdDN3S2ozdjNBY0dGMzV6L2N3aFI0NUZmMXNpRWhOb2tBc0lpS2VWWlNHZVdRT1p1eTdsVDlpWEt4V1cyYzRyajhBQWx0NXBvWktwdEFqcDZLZkRSR3BTUlNJUlVTa2FyRG5ZU1l1d2p6OE91UWU5RndkL2sweHd2dEFlQitNc0Q3Z0UrNjVXaXFRUW8rY2luNDJSS1FtVVNBV0VaR3F4YlJqSHZ2V0dZelQxM202R3FqVkRpUDhjZ2pyZ3hIV0M3d0NQVjJSV3lqMHlLbm9aME5FYWhJRlloRVJxYm95Tm1JZWZoMHpaU21ZRGs5WEE0WVZRcnBpaFBWeGppSUhkd2FMajZlck9pY0tQWElxK3RrUWtacEVnVmhFUktxK3ZDT1loOS9FVFBnUTdIbWVydVpQaHJkei9YRndKK2NPMXNFWFExQnI1L1VxVHFGSFRrVS9HeUpTa3lnUWk0aEk5V0hMeER6NkdXYjhCNUQxaDZlcktadkZCMnAxT0Nra2QzSnUxR1Y0ZWJxeUVoUjZ6czQ3Nzd4RFltSWkxMXh6RGIxNjlhcjA1eDg0Y0FDQXBrMmJZclZhSytXWit0a1FrWnBFZ1ZoRVJLcW43TzJZOFFzd2ozNEtSUm1lcnViMHZQeWRhNUVEb2lFZ0NnS2lNQUtiTzcrMjF2WklTZTRNUFhhN25mNzkrd093WXNVS3QvVDVWN201dVV5ZE9oV0FTWk1tVmNnei9tcjkrdldNSHorZU9uWHE4TzY3N3hJUUVGQXB6ejNaTmRkY0E4QkhIMzFFUkVSRXBUeFRnVmhFYXBLeUFuSGxmUHdvSWlKeVBtcTF4Mmp6YjR6Vy84Sk0vaG9TUHNSTVhlM3Bxc3BtejNPdWg4N1k2THJrK3VUWko5d1prQU9hL3htV0E1cURmeFB3RHFseUk4dG5hL0xreWV6WnMrZTgrdmp3d3c5ZFh4Y1ZGYkZtelpveTd5c09qZWRpMGFKRmhJV0ZsYnFlbjUvUDdObXpBYWhkdTdicjYvTngzWFhYMGI1OSsvUHVSMFJFS3BZQ3NZaUlWQjhXWDR3R2c2REJJSXk4V015RWhaZ0pIMEYrZ3Fjck96dUZxVkNZaXBteHdYWHB6MmxhQnZpRWdVOGQ4S21ENFZQSEdhQjk2b0IzSGZDdGcvRy8zL0VPZFU3WE5uei85N3ZGRSsvR0pUVTFsZVRrNUVwOVpraElDR1Y4MEYrbTlQVDAwNzcrMm11dmtaaVlDTURCZ3djNWVQRDhqd0xyMkxHakFyR0lTRFdnUUN3aUl0V1RmeE9NRms5aVJJL0ZUUHNWa3IvQ1RGa0dCU21lcnV3Y21hN0FESHNvYXozVEtkYzRHVlpuTUxiNGx2MTdCWnM1YytZcFg1c3laUW8vL3ZnamQ5eHhCOE9HRFhQYk05OTU1eDJDZzRQUDZ0N1RqU3AvODgwM2ZQZmRkelJ1M0pnMzNuZ0RQejgvZDVVb0lpTFZnQUt4aUloVWI0YVg4MWlrOEQ0WWJhWkM1Z2JNNUdXWXlWOUJYcHlucTZzY3BnM3NOckRuVnVwamYvamhCeTY2NktKVHJuZE5TMHZqNTU5L3hqQU1yci8rK2txdDdXeXNXN2VPbVRObjR1dnJ5NFFKRTl3ZWhuZnQyc1hUVHo5ZDduYjMzMy8vV1k5K0F5eFpzcVRjenhBUkVTY0ZZaEVSdVhBWUZnanBnUkhTQTZQMUpNamFocG44bFRNY245anY2ZXFxdGJWcjF4SWZIOCtWVjE3cHV2Ynl5eS9Uc21WTFpzeVlnYmQzNmVPbmxpNWRpczFtbzJ2WHJ0U3ZYNzh5eXoyamRldlc4Y0lMTCtCd09NKzhIakZpeEhuM0dSa1p5ZHk1YzEzZjIrMTJUcHc0VWU1K2NuTXI5NE1ORVpHYVRJRllSRVF1VUFiVXZnaWo5a1VZTGNkRHpoN001S1hPYWRWWjJ6ak5CR1FwdzhxVksxbTFhaFU5ZXZSd1hSczhlREFMRnk3a3pUZmZaTlNvVVNYdXQ5bHNMRnUyRElEYmJydXRVbXM5a3g5KytJR1hYMzRaMHpRWk8zWXNIMy84TVhGeGNRd1lNT0NjKy96eXl5KzlaSzlKQUFBSzBFbEVRVlJMWFd2ZnZuMjVkdUwyeEM3VElpSTFuUUt4aUlqVURFR3RNWUphWTBTUGdhSTA1N3JqdEo4eFUzL1M2UEZaaUl1THcycTEwcUJCQTllMW9VT0g4dHR2di9IbGwxL1N2WHYzRW1INWl5KytJQzB0amVqb2FOcTFhK2VKa2srcFZhdFdCQVFFOE1namo5QzNiMTgrL3ZoamdGS2h2anpLQ3NRaUlsTDFLUkNMaUVqTjR4MkdVZThtcUhjVEJrRCtVY3kwbi84TXlOVmwxK3BLNG5BNGlJdUxvM0hqeGxnc2YrNW9iYlZhZWZUUlIvbjQ0NDlMaE42Y25Cd1dMRmdBd0lFREI3amhoaHRZc1dJRnBtbHk0TUFCV3JSb1VlbnY0V1NSa1pITW16ZVBrSkNRRXRmbno1L3ZvWXBFUk1SVEZJaEZSRVQ4R21BMHZBMGEzb2FCQ2JtSG5RRTU5U2ZNalBXUW4ranBDajBxTmphV3dzSkNtamR2WHVxMWR1M2FNWG55NUJMWFB2cm9JN0t6czRtSmlXSDM3dDJBY3dyMVUwODl4WTRkTy9qUGYvNURxMWF0S3FYMlUvbHJHQWI0NElNUFBGQ0ppSWg0a2dLeGlJaElDUVlFTk1jSWFBNk5oenBIa0F1UFkyWnRnY3l0a1AwSFp1Wld5SS8zZEtHVlpzK2VQUUJuRldMajQrTmR1eDQvOU5CRC9QT2Yvd1NjbzhtdFdyVmk2OWF0VEo0OG1mOXY3OTVDdktyM1BvNS8vdU5vZWFoeDYyaFNZMDJFdUNrN3VDRXN3VWpiMGtFaGlrNzBRQ2VLa1N5emkraGlqS1NiRUJRVEs1R0l1aWpFTE1LNnFLZVM5cjZRSGdNcDIwK3BLVHFRS0UyYXRHMU1SNTMxWEhqb01iVTViUFUvdWw0ditEUC93Mit0K1E3TXhieFpzOVphdEdoUkJnMGExT09aWnN5WWtUNTkrdlI0KytQcHp2bStmL1JudDNZQ29QY1N4QURRbVg3MXFkVC9QYW4vZTVJY2l1UWRLZjY5SmpuMEtQNjk1cXk5emRPMmJkdFNVMVBUYVJCM2RIUmt6cHc1MmJkdlh5Wk5tcFRMTDcvOHFNOGZlZVNSckZtekp0OS8vMzNtenAyYjJiTm45M2ltclZ2TGZkUWVnSk5ERUFOQVQvUWJta3I5cEtSK1VwSkRrYnp2NTZSdFE0cmRtNVBkbTVQZG0xSzBIWHErLzVlcWp2dWZlT2loaDNMUFBmZWtYNzkrZjdwdXlaSWxXYmR1WGVycTZ2TDQ0NDhmODNsdGJXMmFtNXZUMU5TVWxTdFhadm55NWJuOTl0dDdOTk83Nzc2YnVycTZMcTN0NnRIYlUzMlV0NnY3di8vKyt6dGQ4NThjelFiZ2Q0SVlBRTZXdmtPTzNBZjVzTXJoSi90MkpyczNINHJsVGI4LzM3TWxhZCtSZExSWFplU3VHakJnUUpLRDk5WTluZzBiTnVTdHQ5NUtra3lmUHYyRXNYcmhoUmRtMnJScGVlbWxsN0o0OGVKY2RkVlZ4ejAzdVJwTzltMlhUbVQ0OE9HcFZDcWRML3lEb2lqUzJ0cmE3ZTBBT0RGQkRBQ25ROSsvSkhWL1NhWHViMGZlK2oySmltVC9yd2ZEdUgxN2luMEh2eDU4ZmVpeGIzdUt3ODhQN0Q0WTBCMTdla1ZJNzl5NU03Tm56ODcrL2ZzemFkS2tUSnc0OFUvWFQ1a3lKVjk4OFVWV3JWcVZGMTk4TWErODhrcjY5dTE3bXFZOTFvMDMzcGlkTzNmbXlTZWZ6SWNmZnBqMzMzOC9GMTk4Y1diTm1wWGEycTc5cVRSbXpKZ01IRGl3UzJ2ZmVPT05UbysySDA5N2UzdW1USm5TN2UwQU9ERkJEQUJWVjBscXp6djRHTkNZRXgwN1BQNzdSZEt4NzFBZzd6MzR0Zmgvenp2MnB1Ti9iajVsazdlM3QrZjU1NTlQYTJ0clJvNGNtWmt6WjNacHU2ZWZmanFQUHZwb05tL2VuRGZmZkRPUFBmYllLWnV4TXc4ODhFQ1M1TFBQUHN2Q2hRdFRGRVd1dU9LS0xGMjZ0RnY3T1h3VUhZQXpoeUFHZ0ROYUphbnBkL0NSbmwrMXVhZm16cDJidFd2WHBuLy8vbm51dWVmU3YzLy9MbTAzZE9qUU5EVTFaZDY4ZVZtMmJGbHV1ZVdXakJ3NThoUlBlMkpMbHk3TjY2Ky9ucUlva2lRZmYveHh0L2N4Yk5pdzNISEhIU2Q3TkFCT0lVRU1BUFRZdWVlZW01cWFtalEzTjNmN1hPQ2JiNzQ1SzFhc3lQWFhYMSsxR0c1cmE4dkNoUXV6WXNXS0RCa3lKTHQyN2NySWtTTXphOWFzVG1mNjhjY2ZNMy8rL0t4ZXZUcERoZ3hKYzNQemFab2FnSk5GRUFNQVBmYlVVMDlsL1BqeEdUZHVYT2VMLzZCU3FXVE9uRG1wcWFrNUJaTjFidFdxVlZtd1lFRisrdW1uWEhQTk5XbHViazVyYTJ0ZWVPR0ZORFUxNWU2Nzc4Njk5OTU3ekw5Qzc5cTFLOHVXTGN0Nzc3Mlg5dmIyM0hERERaa3hZMGFYcjNvTlFPOGhpQUdBSHV2VHAwK3V1KzY2SG05ZmpSamV1SEZqRmk5ZW5LKy8vam8xTlRXNTc3Nzc4dkRERDZlbXBpYURCdy9PcTYrK21rV0xGbVhKa2lWWnZueDVwazZkbXR0dXV5MUZVZVNERHo3SVJ4OTlsTjkrK3kyWFhISkptcHFhY3UyMTE1NzJud0dBazBNUUF3Qm5uTHZ1dXF2SDJ4WkZrZlhyMStmcXE2L085T25Uai9sWDcvUFBQei9QUHZ0czdyenp6c3liTnk5TGx5N05PKys4YzJUYnVycTZ6Snc1TXhNblR1elI3Wk1BNkQwRU1RQnd4aGt4WWtTWGp5NXYzYnIxcU5lalJvM0thNis5bGdzdXVPQ285NHVpeUxadDI3SjI3ZHA4OTkxMytlYWJiOUxTMHBMazRCV2tEeHc0a0QxNzl1U1hYMzdKZ2dVTDhza25uK1N5eXk3THBaZGVtb2FHaG93WU1TS0RCdy91ZEI2M1RnTG9QUVF4QUhER2VmbmxsN3Q4enU3a3laT1BlVy9vMEtGWnUzWnRXbHBhc25uejVtemF0Q2tiTjI1TVcxdmJrVFVqUm96STFLbFRNMzc4K0l3ZE96WUhEaHpJbDE5K21aVXJWK2Fycjc3SzZ0V3JzM3IxNnFQMmU4NDU1MlR3NE1HWlBIbHlIbnp3d2VQTzA5RFEwS01qeTBWUlpNdVdMZDNlRG9BVEU4UUFRQ2t0WExnd0d6WnNPUEo2MkxCaEdUZHVYSzY4OHNxTUhUczJGMTEwMFZIcmEydHJNMkhDaEV5WU1DRkowdExTa20rLy9UYnIxNi9QK3ZYcjg4TVBQMlR2M3IzWnNXTkhicnJwcGhOKzM4V0xGNmRmdjM3ZG5yZTl2ZDNSWllDVFRCQURBRjFXcVZReWF0U29McTkvNG9rbnV2MDlCZzBhbFBuejV4LzNzMDgvL2JUYit6dmVOclcxdFhubW1XZnkrZWVmWi9UbzBSazllblRxNit1N3RkL0d4c1kwTmpZZWlkU09qbzVzMjdZdHUzYnRTa05Ed3pIckQwZHlUeThrVmxOVDg2ZWhEVUQzVllyRGQ2QUhBTTVLSGY5ZG41cWJ0MWQ3REhvaHZ4dEFtVlNPYzc1S2RXNzhCd0FBQUZVbWlBRUFBQ2dsUVF3QUFFQXBDV0lBQUFCS1NSQURBQUJRU29JWUFBQ0FVaExFQUFBQWxKSWdCZ0FBb0pRRU1RQUFBS1VraUFFQUFDZ2xRUXdBQUVBcENXSUFBQUJLU1JBREFBQlFTb0lZQUFDQVVoTEVBSEMyNnpNZ09kQlc3U25vYlE2MEpYMEdWbnNLZ0tvU3hBQnd0aHR3YWZMcnVtcFBRVy96Njdwa1FHTzFwd0NvS2tFTUFHZTV5dkJiVTJ4NXU5cGowTXNVVzk1T1pmaXQxUjREb0tvRU1RQ2M1U3FOMDFOcy8wZUtuMWRXZXhSNmllTG5sU2wyL0RPVnhpZXFQUXBBVlFsaUFEamIxWjZYeXBqNUtmNDFUUlJ6TUliL05TMlZLK1ludFlPcVBRNUFWVldLb2lpcVBRUUFjT29WTy82WjRuK2ZUcVgreGxRYS9pc1o5RmNYVlNxTEEyM0pyK3RTYkhrN3hmWi9wRExtcFZTRzNsRHRxUUJPcTBxbFVqbm1QVUVNQUNXeWYxZUtsbGRTdEg2VTdHNXg5ZW15NkRNd0dkQ1l5dkJiVTJtY250U2VWKzJKQUU0N1FRd0FBRUFwSFMrSW5VTU1BQUJBS1FsaUFBQUFTa2tRQXdBQVVFcUNHQUFBZ0ZJU3hBQUFBSlNTSUFZQUFLQ1VCREVBQUFDbEpJZ0JBQUFvSlVFTUFBQkFLUWxpQUFBQVNra1FBd0FBVUVxQ0dBQUFnRklTeEFBQUFKU1NJQVlBQUtDVUJERUFBQUNsSklnQkFBQW9KVUVNQUFCQUtRbGlBQUFBU2trUUF3QUFVRXFDR0FBQWdGSVN4QUFBQUpTU0lBWUFBS0NVQkRFQUFBQ2xKSWdCQUFBb0pVRU1BQUJBS1FsaUFBQUFTa2tRQXdBQVVFcUNHQUFBZ0ZJU3hBQUFBSlNTSUFZQUFLQ1VCREVBQUFDbEpJZ0JBQUFvSlVFTUFBQkFLUWxpQUFBQVNra1FBd0FBVUVxQ0dBQUFnRklTeEFBQUFKU1NJQVlBQUtDVUJERUFBQUNsSklnQkFBQW9KVUVNQUFCQUtRbGlBQUFBU2trUUF3QUFBQUFBQUFBQUFBQUFBQUFBQUFBQUFBQUFBQUFBQUFBQUFBQkE3L1Yvb2FmdnJuNGFlYzRBQUFBQVNVVk9SSzVDWUlJPSIsCgkiVGhlbWUiIDogIiIsCgkiVHlwZSIgOiAibWluZCIsCgkiVmVyc2lvbiIgOiAiIgp9Cg=="/>
    </extobj>
    <extobj name="C9F754DE-2CAD-44b6-B708-469DEB6407EB-3">
      <extobjdata type="C9F754DE-2CAD-44b6-B708-469DEB6407EB" data="ewoJIkZpbGVJZCIgOiAiMTkxNDY4MzQwNTY0IiwKCSJHcm91cElkIiA6ICI1MzMzNTcwODAiLAoJIkltYWdlIiA6ICJpVkJPUncwS0dnb0FBQUFOU1VoRVVnQUFCTUFBQUFWVENBWUFBQUFyejFUUEFBQUFDWEJJV1hNQUFBc1RBQUFMRXdFQW1wd1lBQUFnQUVsRVFWUjRuT3pkZDF4VjllTS84TmNGTGx0UkZFYzRNQ1VYTG5LbHVYSWtwcmd5Vi8wMFA2V3B1UzF4WU02Y2FUaEF5ejFLeXBRVUp5b0tnbGlwS0JJcVlpaU9CRUZCNEhLNTQveis0SHR2WE82OWNNRUxGeSt2NStQUkl6anpEWnozOFo3WGVRK1JJQWdDaUlpSWlJaUlpSWlJWGxNaWtVaFUySHFMc2lvSUVSRVJFUkVSRVJHUktUQUFJeUlpSWlJaUlpSWlzOFlBaklpSWlJaUlpSWlJekJvRE1DSWlJaUlpSWlJaU1tc013SWlJaUlpSWlJaUl5S3d4QUNNaUlpSWlJaUlpSXJQR0FJeUlpSWlJaUlpSWlNd2FBekFpSWlJaUlpSWlJakpyRE1DSWlJaUlpSWlJaU1pc01RQWpJaUlpSWlJaUlpS3p4Z0NNaUlpSWlJaUlpSWpNR2dNd0lpSWlJaUlpSWlJeWF3ekFpSWlJaUlpSWlJaklyREVBSXlJaUlpSWlJaUlpczhZQWpJaUlpSWlJaUlpSXpCb0RNQ0lpSWlJaUlpSWlNbXNNd0lpSWlJaUlpSWlJeUt3eEFDTWlJaUlpSWlJaUlyUEdBSXlJaUlpSWlJaUlpTXdhQXpBaUlpSWlJaUlpSWpKckRNQ0lpSWlJaUlpSWlNaXNNUUFqSWlJaUlpSWlJaUt6eGdDTWlJaUlpSWlJaUlqTUdnTXdJaUlpSWlJaUlpSXlhd3pBaUlpSWlJaUlpSWpJckRFQUl5SWlJaUlpSWlJaXM4WUFqSWlJaUlpSWlJaUl6Qm9ETUNJaUlpSWlJaUlpTW1zTXdJaUlpSWlJaUlpSXlLd3hBQ01pSWlJaUlpSWlJclBHQUl5SWlJaUlpSWlJaU13YUF6QWlJaUlpSWlJaUlqSnJETUNJaUlpSWlJaUlpTWlzTVFBaklpSWlJaUlpSWlLenhnQ01pSWlJaUlpSWlJak1HZ013SWlJaUlpSWlJaUl5YXd6QWlJaUlpSWlJaUlqSXJERUFJeUlpSWlJaUlpSWlzOFlBaklpSWlJaUlpSWlJekJvRE1DSWlJaUlpSWlJaU1tc013SWlJaUlpSWlJaUl5S3d4QUNNaUlpSWlJaUlpSXJQR0FJeUlpSWlJaUlpSWlNd2FBekFpSWlJaUlpSWlJakpyRE1DSWlJaUlpSWlJaU1pc01RQWpJaUlpSWlJaUlpS3p4Z0NNaUlpSWlJaUlpSWpNR2dNd0lpSWlJaUlpSWlJeWF3ekFpSWlJaUlpSWlJaklyREVBSXlJaUlpSWlJaUlpczhZQWpJaUlpSWlJaUlpSXpCb0RNQ0lpSWlJaUlpSWlNbXNNd0lpSWlJaUlpSWlJeUt3eEFDTWlJaUlpSWlJaUlyUEdBSXlJaUlpSWlJaUlpTXdhQXpBaUlpSWlJaUlpSWpKckRNQ0lpSWlJaUlpSWlNaXNNUUFqSWlJaUtvZVVTaVhPbmoyTHlNaElVeGRGeTU5Ly9vbDc5KzRWdWF3bzI3ZHZ4OXk1YzVHWm1Wbmlzc1RHeGhhNlBqdzhITnUyYllOU3FTenhPYWg4S3M5MTVGWEpaRExrNXVhV3libXVYcjJLblR0M2xyczZJZ2dDd3NQRG9WQW9pcjNmaVJNbklKZkxTNmxrNW8vWEg2OC9jMlZsNmdJUUVSRVJrVGFaVElZZE8zWkFxVlNpYmR1MnNMYTJObmhmZjM5L0hENTh1TmpuREFrSk1XaTdlZlBtb1dmUG52RHg4U2wwV1dFZVBIaUFnd2NQb2xPblRuQjBkQ3gyV1FIZytQSGpXTDkrUGViT25ZdjMzbnRQNXphWEwxL0dxVk9uTUc3Y09JT091WC8vZnV6YXRhdEU1UUVNL3gzU3F6TjFIWkZJSlBEMjlpNzJNWW82TGdBRUJnYmk0c1dMOFBQemc0Mk5qY2E2cDArZkZocE9WSzVjR1U1T1RnQ0FlL2Z1NGMwMzN5ejAzTkhSMGZqNTU1L3h5U2Vmd01MQzhQWVJDUWtKOFBIeHdaQWhRekJ5NUVpdDllUEdqVU5TVWxLSjYwUlFVQkQ4L2YzUnIxOC96Smd4dytEOXJsMjdodlhyMXlNeU1oSUxGeTZFV0N4R1RFd01uang1WXREK0RSbzBnTHU3T3dCZ3o1NDkyTHQzcjg3dFRwNDhhZEI5cFY2OWVsaTZkS25CNVM4UGVQM3grak5YRE1DSWlJaUlUT1RzMmJPRnJ2Znc4TUM1YytjUUVCQUFEdzhQdmRzNU9EaWdZOGVPV3NzTkRhUE9uRG1Edi83Nnk2QnRqVUVxbFdMcDBxV1F5K1VJQ3d0RDc5NjlEZHF2NElOTW56NTlFQndjakhYcjFxRkJnd1pvMEtDQjFqNUtwUklpa2FoWUQxWUFzR1BIRHExbFI0OGV4ZUhEaHd0ZFI4WlZudXVJcmEydHptdmgxS2xUQ0F3TTFGaW5hNWsrYVdscCtQWFhYNUdkblkzKy9mdXJsLy8wMDA5d2NYSEJ3b1VMQzIxdCtlbW5uMkxVcUZHNGNPRUNsaTFiaGttVEptSHc0TUY2dHhjRUFRQWdFb21LTEZ0K1o4K2V4WXNYTDFDdlhyMWk3V2VJcDArZllzZU9IYkN4c2NHb1VhT0t0YStucHllbVRwMEtQejgvTEY2OEdJc1dMY0t4WThlS3ZKWlVoZzhmcmc0Z0FNRE56UTN6NTg5WGY1K2NuS3orZnRpd1llcmxqeDQ5d3NHREJ6Rmh3Z1RZMnRxcWwxZXVYTGxZNVM4T1ErK2RSZkh5OHNMTW1UTUI4UG9EZVAyWk13WmdSRVJFUkNheWN1VktnN1lMRGc1R2NIQ3czdlZ1Ym00NkgrNTc5dXhwMFBGdjM3NWRaZ0dZVXFuRTZ0V3I4ZWpSSXdEQWh4OStpSDc5K3VuY1ZoQUUvUGpqajRpS2lzSTc3N3lqdGQ3S3lncHo1ODdGRjE5OGdTVkxsc0RmM3g4Mk5qWWFYVTlrTWhuRVlySGVGZ3NXRmhhd3N0TCtTRnkzYmwydFphcFdEWVd0SStNcXozVkVKQklaZkowVWR1MFV0R25USnZUbzBRTkRodzRGa1BjN1NFdExRNVVxVlFBQVc3ZHVoVktwaEplWEZ5Wk9uSWhCZ3dZQkFCUUtCZnIyN1FzN096c0FRTWVPSGRHc1dUUDQrL3RETEJhcnd3eWxVcWtPSFFDbzY0c2dDRnJkdlN3dExYV1dVYUZRSURRMEZMVnIxOVpaTjErRlVxbkUyclZya1pPVGc4bVRKNk5telpyRlBrYi8vdjJSazVPRE0yZk9JQzB0RGRPbVRjUEVpUk9MM08vRER6L1VXaVlXaStIbTVxYitQbjlMdy93QlVWaFlHR3h0YlhVZW83UVVGYzRJZ29EZmZ2c051Ym01Nk4yN04xeGNYSFJ1OTlaYmI2bS81dlhINjgrY01RQWpJaUlpTXBHVEowOXFmSC9wMGlWa1oyZnJmU2gvK3ZRcG9xT2owYWRQSDQyMzVjVjljMTRjTVRFeGFOeTRjYkc2bDZrOGYvNGNsU3BWVWdkTWdpQmczYnAxdUhqeElwWXVYWXBMbHk3aDBLRkRjSE56dy92dnY2K3hiMVpXRnRhc1dZT29xQ2kwYmR0VzR3MTRmblhyMXNXNGNlT1FtcG9La1VpRU0yZk9ZTTJhTlZyYmZmREJCenIzYjkrK1BaWXZYMTdzbjQzS1JubXZJMWxaV1VoTFM5TllscDZlRGdCSVNrb3FkSmxLL2xEc3lKRWp1SHo1TXZiczJZTnExYW9oTGk0T2QrN2N3Wnc1Y3lBV2k5WGIzYnQzRDBxbEVtKzg4WVo2V1VaR0JnQ2dVcVZLQUFBYkd4c3NXN1lNVTZaTXdZWU5HMUNwVWlWMDY5WU5Bd2NPUkU1T2psWTV2THk4dEpicDZ6NFdGaGFHWjgrZVlkYXNXY1Z1WFZtVUhUdDJJRG82R20rLy9UWUdEaHlvWGk2VlN1SG41NGNQUHZnQXpaczMxN252dG0zYkVCZ1lpSkNRRUh6NDRZY1lNbVNJdW55cVlLYTQ0dVBqOWJhMEVnUUJXVmxaQVBLNmRkZXFWVXRyVE1PU2R2RTJ4S2VmZmxybyt1RGdZT1RtNXNMZDNSMWZmZlZWa2ZXQTF4K3ZQM1BIQUl5SWlJaklBRUp1TG5KdlJrTjI5eFprOStLaGVKWU1JU3NUeWh3SktuODZHWFpkRFd0SmtsLyt0OXVDSU9EdzRjUDQrKysvNGVycXF2TURka0JBQUtLaW9sQzdkbTIwYWRQbWxYNGVRL3p4eHgrWVAzOCt2djc2NnhKMXRkbXlaUXV1WExtQzdkdTN3OWJXRml0V3JFQmtaQ1JtekppQjl1M2JvMjNidHNqSXlNRGF0V3NSSHgrUHp6Ly9IRFkyTm9pSWlNRG16WnVSa3BJQ2IyOXZUSm8wU1c5TEFBRHFsZ3BBWGt1RzhlUEhxNzgvY2VJRTB0TFNNSHIwYUszOWR1L2VyZEZWSkwvQ2ZsNWpkVHNxNk5uTXo2RjRsbHdxeHphMXlwOU5OY3M2RWhFUm9UTndCYUJ6ZkI1ZHkxUVArWC8rK1NmOC9mM1J2WHQzWkdkbkl6czdHN3QzNzBidDJyWHgxbHR2SVNrcENYWHExSUZJSk1MUFAvOE1lM3Q3Tkc3Y0dHbHBhYkMwdEVSWVdCZ0FhTFR5cVZTcEVwWXNXWUlwVTZZZ05qWVczYnAxdzVRcFV6UmEyb1NHaGlJbUpnWlRwMDVWTDR1TWpFUlVWSlRlbi92WFgzOEZZUHk2RUJZV2hzREFRRGc3TzhQSHgwY2pzTm0xYXhkQ1FrS1FuWjJ0TjRBb3lCamhpSnViR3hZdlhxeitQams1R1Y5OTlSVUE0T0hEaDFwLzA0TGQvVXcxTG1CS1NncTJiOThPa1VpRXFWT25GaGwrOGZyajlWY1JNQUFqSWlJaUtvVDg4VU5rSHorRW5EOGlJZVJJQUV0TGlPdTZRZnltT3l3Y0trSGs0QURySm9aOUdDNk1TQ1RDL1Buek1XSENCQ3hmdmh3QkFRRWEzZXJDd3NJUUZSV0ZvVU9IR3Z4Z2IrZ3NYdnBtMy9MMDlJU1RreE9DZzRPTC9hQWhrVWdRR1JtSmhnMGJ3c25KQ1RFeE1manp6ejh4ZmZwMDladCtDd3NMTEZpd0FEdDM3c1NCQXdjUUdSbUpHalZxSURZMkZqVnIxc1N5WmN2UW9VT0hZcDNYemMxTm83dElSRVFFQU0yeFVsUjI3ZHFsTndBenhSaGdEb09HUTVHYThrckhLSTlFRUpsdEhWRTVmUGl3dXFYRnI3LytpaDkrK0VIandWUFhza09IRGlFZ0lFRDlmZFdxVlZHM2JsMmNQWHRXYTd5Zy8vM3Zmd0R5eG1IYXZYczN3c0xDMUVIQzhPSEQxZHU5K2VhYldnL245ZXJWZzcrL1AxeGRYUUhraloyWDM5MjdkM0hyMWkyTkZqZ3BLU2w2QTRpSWlBakV4OGNEME45RnJTUmlZMk94WnMwYWlNVmlMRjY4V04zbERnQnUzYnFGMzM3N0RjN096c1Vha0Z3dWx4ZFpMM3YwNklIcTFhdnJYUzhXaXpWYU91a1NHQmlvdGV6eDQ4ZkZLcXN4Q1lLQTFhdFhJek16RTRNR0RVS1RKazJLM0lmWEg2Ky9pb0FCR0JFUkVaRU95cXhNWlA2eUI1THpweUd5c1lGdCszZGgyN2s3eE81TklMSVNGMzJBRW5CMmRzYjA2ZE54OCtaTmpXRG14WXNYMkxCaEExcTNibzNQUC8vYzRPUHA2L1puS0NzcksvVHMyUk9IRGgweWFEYXYvTTZmUDQrY25CeDFHVnEwYUlIZHUzZHJmZEIvOXV3WkhCMGRVYlZxVmFTa3BDQWxKUzhBYXRldUhSd2RIYUZRS0hRKzVCU2NIV3Z3NE1HWU5HbVMxbmJQbmoxRGpSbzF0SllMZ29EYzNGeTlBWmdweGdDejY5cnJsWTloN3NwYkhUR21SbzBhWWNHQ0JmanNzOC93MDA4L0FjZ2I0K25Ja1NPUVNDUVlQbnc0UWtORGNmcjBhWXdiTjA0OUErWFNwVXNoa1VoZ1oyZUhObTNhNkJ6VFRoVSs2Q0tYeTNYdW8yL2JIMy84VVdOWlhGd2NRa05EdGJaOS92dzVnTHdaTjNYSlgxL3YzTG1EZWZQbVFTcVZZdTdjdVJxQlRVNU9EbGF2WGcwQW1EMTdkckhxbWt3bXd3OC8vRkRvTmsyYk5pMDBnQ2lzQzVxS3M3TXpnTHdXU1R0MjdFRGR1blhWWGROTVlkZXVYWWlPam9hZG5SM2F0bTFyMEQ2OC9uajlWUVFNd0lpSWlJZ0trTjI5aGZUTmE2RjRrUWI3OXdmQXdmc2pXRGhXS3BWemJkeTRFVWVPSE5GYWZ2RGdRYTFsMGRIUjZOdTNyOWJ5M2J0M2E3d2hybHUzTHRxMGFhTnpUQlZkNHVMaWtKaVlxSE9kbDVjWERoMDZoR1BIam1IS2xDa0dIUThBamg4L0RpY25KM1R2M2wyOXJIcjE2c2pPemtac2JLeTZSZGpkdTNjQkFFMmFOTUhZc1dOUnRXcFZIRDE2Rk1lUEgwZHdjREJzYlczUnBFa1ROR2pRQUhYcTFFSDE2dFZScTFZdHRHL2ZYdjBnc21uVEpwMWx5TTdPUm5KeU1qdzlQYlhXU1NRU0FJQzl2YjNPZlhXTjFWVFlPRTZxZFdSODViMk9BSGt6c0ttdUpVUEhBSHZ4NG9YV2NZcnFNdFd2WHo5MDY5WU5VVkZSMkwxN044YU1HWU9rcENTdDFtWEZJWkZJOUFiQkJRVUdCdUxSbzBkd2RYVlZUMlNSbUpoWWFDc1hmZXRVQVVSOGZEem16Sm1EN094c1RKa3lCVDE2OU5EWWJzT0dEVWhLU3NMUW9VUFJybDA3ZzhwWmtJK1BqOWE0Y1ltSmlVV0dwUzFidHNRWFgzeUI5dTNicTVkSkpCSkVSRVFZZmV3cFl3a05EY1hQUC8rTUtsV3FRQkFFTEZpd0FDRWhJVWhNVE1Uang0L1JxVk1udmZ2eSt1UDFaKzRZZ0JFUkVSSGxrL05uSk5MOTE4TFNwU2FxTGY0T1Z2VWFsTWw1VldONmxFVCtyaG9BTUdEQUFBd1lNTURnL1F0KzRNL1B6YzBON3U3dUNBME54Y1NKRXcxNlUzLzc5bTNjdW5VTEkwYU1VQStjdkg3OWV0eTRjUU9QSGoyQ0lBZ1FpOFZvM3J3NUpreVlnT3JWcStQQmd3Zm8xS2tUbkp5YzBMRmpSNlNucHlNcUtncFhybHpCelpzM0VSMGRyVDcrekprejRlWGxwWDVMcnk4QXUzYnRHZ1JCMEpqaFRFVTFDTE8rQUV6WFdFMkdyS1BTVTE3ckNBQjgrZVdYV3NzTUhRTk1sL3l6KzZsYTJxalVyRmtUSVNFaGFObXlwVUhIdW5MbENvNGZQNDZKRXlmQ3djRkJhMzFHUmdiczdPelVvVER3Mzh4OHFtWFcxdGE0ZCs4ZTl1M2JoM2ZlZVFmVnFsVlRCeEJlWGw0Nmc4Ung0OFloS1NtcDBHQWtNaklTSzFhc2dGUXF4WmRmZnFuMXM1NCtmUm9oSVNGbzNyeDVzVnIyR1VOU1VoS3FWYXVHYXRXcWFTeTNzN05EcjE2OThQRGhRNDNscXBrTlMzTlNrcUpjdVhJRnExZXZobGdzeHBJbFM3Qm16UnAxK0xweDQwYmN1SEVEblR0M3h1VEprL1hPQ0FudytsUGg5V2QrR0lBUkVSRVIvWitjUHlLUTdyOFcxczFhb3NwVUg0aHNTelpyVTBrVUhCZWxKTzdkdTZkdVVWWFlPUXpkVHFWYnQyN1l0bTBiTGwyNmhDNWR1aFJaanNPSEQ4UEt5a3JqWWFKSmt5Ykl6TXhFMzc1OTBiaHhZelJyMWt3OXMrUytmZnV3ZCs5ZURCa3lSTDI5azVNVDNuLy9mZlhza0dscGFVaE1URVJLU29yV2pKSDZxTHJGNk9vQ3BPb2VVdkNCek12TEMrM2F0Vk9IWnRuWjJWaTNiaDNDd3NMd3hSZGZvSC8vL3BnL2Z6NmVQSG1DWmN1V3FjY2JTMHRMdzdObnp3d3FGNVZNZWF3ajllclZnN2UzTjhhUEh3OGJHeHNBVUxlT21UNTlPaG8zYnF6M0dOZXZYMWNQSEY3UWQ5OTlCd0NZTldzVy9QMzlJWlZLMWVQNXBLZW40ODZkTzdoOSs3WjZNSEJBYzBEd0RSczJvR25UcGdDQXk1Y3ZJeXdzREtOR2pjTElrU1AxbHFmZ3czLytaZE9tVFlOWUxJYTF0VFVtVDU2TUF3Y082RDJPb1k0ZE93WS9QejlZV2xwaXpwdzVXaTFrRWhJU3NISGpSbFN0V2hXK3ZyNUdIZS9KRUlhRWxmbTc0MlZuWndPQStqb29hMWV1WE1IQ2hRc2hDQUxtenAyci92dXJMRnk0RVA3Ky9qaDM3aHl1WHIyS3NXUEhZdkRnd1RvREUxNS92UDdNRlFNd0lpSWlJdVFOZHAveHcvZXc5bWlOS3RQbVFpUzJMcFB6S3BWS28zMnd2blRwRW5idDJxVjN2ZXFoM2REdFZMcDM3NDV0MjdiaDlPblRSUVpnS1NrcHVIRGhBcnAyN2FyUndzREx5d3VlbnA2NGV2VXFuang1Z2lkUG5xalhSVWRIdzhyS0N1SGg0WHFQYTJ0clcyUXJuUHdlUFhxRWl4Y3Zva1dMRnFoVnE1Ylcrb3lNREFEYUFaaXpzN042UEpXclY2L0N6ODhQcWFtcG1EdDNydnI4UzVZc3dmejU4L0hsbDE5aTdOaXhHRFJva01aK1pGemx0WTRrSlNYQndjRUJnd1lOUW5KeTN1eWRDb1VDR3pkdWhGd3VoMWdzMXRsZFZzWFoyUm1EQmcxQ1VsSVNuSjJkTmE3RjJyVnJxNyt1VTZlT1J1dVkwTkJRMUt0WEQ5OTg4dzBBNE5TcFV3Z01ETlNZbktGbXpacnFyNk9pb2xDM2JsMDBiTmdRUGo0K0dtWEl6YzNGK3ZYcklRZ0NoZzhmamdZTmRMZDRiZEtrQ2FwVnF3WnJhMnVOWTc4S0R3OFAxSzFiRjlPblQwZUxGaTAwMWoxLy9oeSt2cjZReStYdzlmVlZ0NElKRFExRllHQWd2dnZ1TzUydGlZd3BKQ1FFVXFrVUdSa1pjSEZ4UVZKU0VzYU5HNmZSb2lqLzMvZng0OGNRaVVSYXJRM0x3cmx6NTdCbXpSb0lnb0Q1OCtmajNYZmYxZHJHeWNrSmMrZk9SYmR1M2ZEOTk5OGpJQ0FBNTgrZngrelpzMUd2WGoyTmJYbjk4Zm96Vnd6QWlJaUlxTUlUWkxsSTkxOExpOHBWVUdYeVYyVVdmZ0dBVkNwVnQ0UXlsb0pkUHZidjM2L3pZZDdRN1dyV3JJa21UWnJnMmJOblJjNkdkLzc4ZWNqbGNvMlp3VlR1M3IyTGRldlc2ZDIzc0hXdXJxNEdCMkJLcFJMZmYvODlGQXFGUmxlZS9GUURKRmVxcEQyMjIvMzc5N0Zueng2RWhZWEJ4Y1VGYTlldTFSZ1UyYzdPRHF0WHI4YW1UWnV3ZGV0V0hEMTZGTU9HRFVQUG5qMWhaMWQyclFZcml2SmFSNHBxb1RGaHdnU0R5NlBxMXF1U3Z6Vmhjbkt5dXNzdWtCZDJkT25TUlQwWlEyR1RNOXk5ZXhkUG5qekJtREZqQUVDcmxVdFVWQlFFUVlDZG5SMGVQWHFFeno3N3JOQnlGaWVFTGtyOSt2V3hiZHMyclJaSU1wa00zM3p6RFZKU1V2RFZWMTlwaEJOS3BSSUpDUW5ZdEdrVDVzeVpZL0M1WHI1OHFaNWdRMFYxRHloTWVIZzQxcTVkaTVNblR4YTU3ZFdyVitIazVGVGtQZEtZQkVIQTl1M2JFUmdZQ0h0N2U4eWJONi9JbVhNN2RlcUU1czJiWTkyNmRZaU1qTVFYWDN5QlR6NzVCQ05HakZCdncrdVAxNSs1WWdCR1JFUkVGVjdtTDNzZ1QwcUU4NElWRU5ucEhoT3F0S1NucDhQUjBiRk16MWtTaXhjdk5xaUYwN0JodytEcDZhbHp4c2pPblR0ckJRcXBxYWtZTldvVWhnMGJwdmZoNS9QUFB6YzRBQkVFQVpzM2IwWjBkRFM2ZHUycWR3YTB5TWhJQUhtdEcxUnUzTGlCMzMvL0hlSGg0YkN6czhQWXNXT3hlL2R1WExod1FTTUFBL0pteUR4MjdCaGF0R2dCaVVRQ1B6OC9iTjI2RmUzYnQwZjc5dTBON3FaSlJTdXZkYVRndFJ3Y0hBdy9Qei9Nbno5ZlkvSUhsVnUzYm1IR2pCbG8zcnc1MXF4Wm83UHJtVlFxQlFCTW5UcFZ2YXhndmZEeDhURjQxanhWRjB0ZDVRR0FYMzc1QmM3T3p2amtrMC9nNStlSHk1Y3ZGeG1nR0ZQQjM0RlNxY1R5NWNzUkZ4ZUgwYU5IYTdWRzdkbXpKODZmUDQ4elo4NmdjK2ZPT2xzNjZiSjU4MlpzM3J5NTJPVjcvdnk1MW4xUDFkWFAzZDBkbXpadFFtQmdJQ1FTQ1g3Ly9YZGtaMmRqd29RSm1ETm5EaG8zYm96QXdNQmluOU5RVDU4K3hjcVZLM0h6NWszVXFGRURTNWN1TlhpbVhpY25KeXhldkJqQndjSFlzbVVMSGoxNkJKRkl4T3VQMTUvWll3QkdSRVJFRlZwdXpEVmtuem9LaDRFZlFlemV0T2dkak96Smt5ZW9VYU5HbVorM3VJclR2YTlodzRZR2I3dHYzejRJZ29CZXZYcnAzU1lqSThPZ0I3dk16RXlzWDc4ZVlXRmhhTml3SVdiTm1nVWdyMnZJaGcwYjRPVGtCRnRiV3lRbEpTRW1KZ2J1N3U3cW1RSGo0dUx3OWRkZnc5YldGc09HRGNOSEgzMEVBTmkxYXhjcVY2NnM5NXlOR2pYQ3BFbVRFQlVWaFdQSGppRWlJcUxRS2UycCtGNkhPbkx2M2oxczJiSUZ6czdPRUl2RnlNbkowWmpaTGo0K0hnc1dMRURseXBVeFo4NGN2UU5WWjJabUFnQ0Nnb0tRbVptSmp6LytHRUZCUVpCSUpCZzVjaVFVQ29XNk5VMUIrY2RnQXZJRzhENTc5aXdhTldxa0VmU3FIRDE2RkRFeE1majg4OC9ScjE4L0hEMTZGS3RXcmNMNjlldFJ2Mzc5a3Y0cVNrd1FCSHozM1hlSWlJaEFuejU5OVA2Y1U2ZE94WTBiTi9EOTk5L0R3OFBEb0M1Zmd3Y1Bob2VIaDg1MUJidi81WmVZbUlqMDlIU05ybWFxcm43VzF0YXdzTENBalkwTkZpMWFCSVZDZ1owN2QyTHYzcjJZUG4wNlJvOGVqWTgvL3JqSXN1WDM0TUVEU0tWU3VMdTdGN2x0UmtZR2J0KytqUzVkdW1ER2pCazZXN01XcFgvLy9talZxcFc2dXpxdnY0cDkvVlVFRE1DSWlJaW80aElFdlB4bEQ2enFOWURqb0JGRmIyOWs2ZW5wZVBqd0lRWU9IRmptNXk0UFFrSkNFQndjakw1OSs2b0hreTlJcVZUaXhZc1g2bTQyQlQxNDhBQkEzcXhoLy96ekR5NWZ2b3kzMzM0YkN4WXNVTS93V0wxNmRWeS9mbDA5c3hnQU5HM2FWS01MUzlPbVRiRjY5V28wYXRSSXZaK3FsWmdoRDJNZE8zWlV6MTdKYnBERzg3clVrYXBWcTJMOCtQRUlEdy9Ia2lWTFlHbHBpWll0VzZKRGh3NlF5K1hZdlhzM0hCd2NzR3JWcWtKbjM3dC8vejdzN096ZzRPQ2dIdFRhd3NJQ0ZoWVdBQUJMUzB1TnNaWUEzV013QVhtRDdDY25KNk4vLy81YTU0bUlpSUMvdnovYzNOd3daTWdRV0ZoWVlONjhlWmd5WlFwbXo1Nk54WXNYbzFtelpxLzZhekdZSUFqWXRHa1RUcDgramE1ZHUyTFdyRmw2UTBJWEZ4ZU1IVHNXL3Y3KzJMeDVNK2JQbjYvM3VHS3hHR1BIamtYbnpwMzEzbU1LYy8zNmRTaVZTaXhjdUZEZEtrclYxVThpa1NBNE9Cajc5KzlIVGs0T1ZxeFlnUm8xYW1EV3JGbG8zYm8xMXE5Zmoram9hQ3hZc01DZ0Z3aUNJR0RxMUttb1hiczJBZ0lDaXR6ZTNkMGRXN1pzS1RSQU1VVCtyb3U4L2lydTlWZFJNQUFqSWlLaUNpczM1aHJrOSsraHlsUWZvSXhuZUFMeUFpQkJFTkN4WTBlakhqYzNOMWZqZTRWQ1VleGpTS1ZTcEthbTZsMHZrVWp3K1BIaklwZXBxRnBhQVhtaDFrOC8vWVE5ZS9iZ3JiZmV3cVJKay9TZTU4R0RCMUFxbFRwYkFFVkZSV0hGaWhXd3Q3Zkg4ZVBIOGNZYmIyRFRwazJvWDcrK3hzT0x0YlUxVHB3NEFibGNEb1ZDQVV0TFM1MWRlRnEyYktuK09pY25CM3YyN0lHOXZUMWF0MjZ0dDN3RjZRdnFxR1RLY3gzSnIyclZxdkQyOW9hM3R6ZGV2SGlCa0pBUTdONjlHMWV1WEZGdjgrNjc3K0xseTVkUUtwWHFRS0dnNjlldjZ4MElYS1hnV0V2NnhtRGF1WE1uZ0x4WlhGVUVRY0F2di95Q0hUdDJvRktsU2xpMGFKRzZMdFN2WHgrTEZ5K0dyNjh2WnMyYWhSRWpSbURFaUJHbFBxdmN2Ly8raXcwYk51RFBQLzlVejZwNTllcFZTQ1FTU0NRU1pHZG5xNy9PeXNxQ1JDTEJ5NWN2QWVTTk9kaXpaMCs5MTRlVmxSVkdqeDV0VURsVTE0RHEzbkhseWhVOGZmb1VNMmZPeE04Ly93eGZYMStON2FPaW9yQmh3d2EwYWRNR00yYk0wSmhzbzJmUG5talFvQUZXckZpQmpJd01nd0tJeE1SRVpHVmxvWFBuemdhVkZ5aTg5VkJKOFBxcnVOZGZSY0VBaklpSWlDcXNyS01IWVZYYkZUWnZHL2ZoMmhEUG56L0h6ei8vRERjM04zaDZlaHIxMkI5ODhJRkIyeFhzc3BMZnRXdlh0RDV3NXhjWkdhbHVJVlhZTWhWVmtCRVJFWUhkdTNjak1URVI3ZHUzeDd4NTg5UXRwbUpqWTVHY25Bd0hCd2ZZMjlzak96c2IrL2J0QXdDdDMxRm9hQ2hXckZpaC9wQy9kKzllYk4yNkZRY09ISUNucHlkY1hWMVJ1WEpsV0ZoWVFDUVNxVnN4S0pWSzVPYm1hdnhYcVZJbGpVSDdIejU4aUJVclZpQWhJUUZUcGt4UnR3aWpzbFhlNjBoK01wa005Ky9mUjF4Y0hLNWR1NFkvLy93VFVxa1VUWm8wUVpjdVhYRDE2bFdjUDM4ZVo4K2VoYU9qSTlxMWE0ZU9IVHVpZmZ2MjZ2SE4wdExTY1BueVpRd2RPaFJBWG11Ym1qVnJRaVFTSVNrcENTS1JxRmhoUU92V3JaR1ptYWtPbisvY3VRTi9mMy9FeHNiQ3hjVUZ5NWN2aDZ1cnE4WStiZHEwd2VyVnE3RjQ4V0xzMjdjUHg0NGR3K0RCZ3pGaXhBaTlMV0plMWZmZmY2OE9DaDg4ZUlEWnMyZnIzTTdDd2dMMjl2WndkSFNFZzRNRFdyVnFoWmlZR0d6WXNBRXRXN1lzZGoyVnlXU1FTcVd3dGJXRmhZVUZ6cDgvRHlBdjBKSEpaTml5WlF2czdlM3gzbnZ2b1czYnRsaTZkQ25pNHVJd1ljSUVlSHA2b2thTkdoZzFhaFFhTkdpQWhJUUVKQ1FrUUtsVVFxRlFRQzZYUXlhVHdjdkxDMUZSVWFoZXZYcVI0OWpGeHNZQ1FMRUNNR1BpOVZleHI3K0tnZ0VZRVJFUlZVaXlPMzhqOTNZc0t2L3ZTNkNVUGxnWEppVWxCUktKQkZPbVRESDZCL3NmZi94UjQvdGp4NDRoS0NoSWE3dUNYVmFPSGoyS3c0Y1BBOGliZG43cDBxVkdLOVBObXpmeDdiZmZJaVVsQlM0dUxwZzllN2JXUVBHcUI2VDhMQ3dzTUh6NGNLMVdXTzd1N3FoYnR5NVdyMTROSnljblRKczJEZSs5OXg1T25EaUIyTmhZaEllSGEzUjVMSXhxbkJTNVhJNkFnQUFjUDM0Y2dpQmcvUGp4OFBiMmZvV2ZtbDVGZWE4anVibTVXTGh3SVI0L2Zvems1R1IxQzQ0NmRlcWdmLy8rZU8rOTk5UmpPWDMwMFVmSXlNaEFSRVFFTGx5NGdMQ3dNSVNHaHNMR3hnWjc5dXlCczdNem9xS2lJSlBKMU9QaE9Uczd3OFBEQXdNR0RBQUF2UGZlZXhDTHhRYi9qS29XYVVCZTY4eUZDeGNpTlRVVkhUdDJ4S3hacy9TT1hkU3NXVFA4OE1NUDhQZjNSMmhvS0p5Y25Fb3RmQUNBRVNOR1FDd1d3OVhWRmM3T3puQnljcWUrZEJVQUFDQUFTVVJCVkVLbFNwVlFxVklsT0RvNnFnTUhYUUdEdjc4L2podzVndWpvYUhUcTFLbFk1MDFLU3RLYXFkUFcxaFpkdW5TQmxaVVZ4R0l4K3ZYckJ4c2JHN2k0dU1EUHp3K1JrWkU0ZCs0Y0lpSWlrSmFXcGg0MHZqQXVMaTQ2WjhVdDZPYk5tM2pqalRlS2JJRlZXbmo5VmV6cnI2SmdBRVpFUkVRVlV0YkpJN0NvNmd6Ynp0MU5jdjYzM25vTFc3ZHUxVGwxZkVtNXVibWhlL2Z1V21PTnRHN2RHaTlldk5EYXJ1QzVXN1ZxcFo2YXZVcVZLa2J0ZHFaUUtOQytmWHQ0ZUhpZ2UvZnVPcnNnOXU3ZEcwMmFOSUZNSm9OY0xvZFlMRWE5ZXZWMGRpdXNVNmNPTm0vZXJESFFlSXNXTFRTbXJKZkw1VkFxbFJBRUFRcUZBb0lnUUNRU3dkTFNFcGFXbGhwajJ3QjUzVldxVnEwS0R3OFBUSmd3QVkwYU5TcjBaM0p6YzBPMWF0Vks4dXNnQTVUM09tSnRiWTA2ZGVyQTF0WVczYnQzUjZOR2pkQ3NXVE85a3lCVXJsd1pYbDVlOFBMeVFucDZPc0xEd3lHVHlkVGRrL3IxNndkSFIwZU5ibTJUSmszQ3lKRWpZV2RucDNjaWdMcDE2NkpMbHk2Ri90eDJkbmFZUDM4K01qSXlER3BoNU9Ua2hMbHo1K0xUVHovVjZGcWxZbU5qQXdjSGh5S1BvUnBVdlRDdFc3Y3VWamZqL01hTUdZTytmZnVxSjhubzNiczNtalkxYkRLVCt2WHJZOXk0Y2VwN2c0Mk5EVHAzN295YU5Xc0NBQ1pQbnF6eDl4ZUpST2pjdWJQRzcwOG1reUVuSndjeW1VeDlIT0MvY2JPc3JLeGdZMk5qVUlBVEd4dHI4S3lDcFlIWFgvR1owL1ZYVVlnRTFXK0ppSWlJcUlJUWNuS1FNdmtUMkw4L0FJNGYvVDlURjRlSWlJaUlYcEdvaUxSUDkraUxSRVJFUkdaTWV2MHZDTEpjMkxRclhwY0ZJaUlpSW5vOU1RQWpJaUtpQ2tmNlp5UXNuYXREN05iUTFFVWhJaUlpb2pMQUFJeUlpSWdxRkNGWEN1bjFLN0JwOTQ1SkJyOG5JaUlpb3JMSEFJeUlpSWdxbE55YjF5RkljMkR6dHZFR2VDY2lJaUtpOG8wQkdCRVJFVlVvdVhmK2hzamFHdGJ1aHMzVVJFUkVSRVN2UHdaZ1JFUkVWS0hJNHVNZ2J1QU9XRnFhdWloRVJFUkVWRVlZZ0JFUkVWR0ZJY2hsa1A5ekYyTDNKcVl1Q2hFUkVSR1ZJUVpnUkVSRVZHSElFeE1neU9VUU4ySUFSa1JFUkZTUk1BQWpJaUtpQ2tNV2Z3c0FJRzdVMk1RbElTSWlJcUt5WkdYcUFoQVJrWGtTSk5uSU9oNEU2ZFhMVUNUL0MwR2FZK29pVVJrUTJkakNza1l0MkhoMmdFTy9RUkRaMlp1NlNCcGtpUW13ckY0REZwV2RURjBVSWlJaUlpcERETUNJaU1qb2NtT3ZJMlA3SmxpM2FJUEs0eWJEeXJVZVJMYTJwaTRXbFFFaEp3ZnlSdzhnQ1R1RDFQblRVUGwvWDhLNmVTdFRGMHROL3ZBQnJGenJtcm9ZUkVSRVJGVEdHSUFSRVpGUjVjWmVSL29QZm5ENllpYXNtM3FZdWpoVXhrUzJ0aEEzZkF2aWhtOGhOKzRtMHJlc2c5UDRhZVVqQkZNb29IanlDTlllclUxZEVpSWlJaUlxWXh3RGpJaUlqRWFRWkNOait5WTRUV1Q0UllCMVV3ODRmVEVUR2RzM1FaQmttN280VUtROGhTQ1hzUVVZRVJFUlVRWEVBSXlJaUl3bTYzZ1FyRnUwZ1hVVGhsK1V4N3FwQjZ4YnRFSFc4U0JURndYeVJ3OEFBRlp2TUFBaklpSWlxbWdZZ0JFUmtkRklyMTZHWGRkZXBpNEdsVE4yWFh0QmV1MFBVeGNEOGtkSkFBQ3JOK3FZdUNSRVJFUkVWTllZZ0JFUmtkRW9rditGbFdzOVV4ZUR5aGtyMTNwUUpEOHhkVEdnZUpZTUM4ZEtFTms3bUxvb1JFUkVSRlRHR0lBUkVaSFJDTkljenZaSVdrUzJ0aEJ5Y2t4ZERDaFNVMkJSemNYVXhTQWlJaUlpRTJBQVJrUkVSQldDTWpVRmxnekFpSWlJaUNva0JtQkVSRVJrL2dRQml0Um5zS3pPQUl5SWlJaW9JbUlBUmtSRVJHWlBtWjBGUVpyREZtQkVSRVJFRlJRRE1DSWlJako3eXRRVUFPQVlZRVJFUkVRVkZBTXdJaUlpTW51S1oza0JHRnVBRVJFUkVWVk1ETUNJaUlqSTdDbityd1VZeHdBaklpSWlxcGdZZ0JFUkVaSFpVNmFtUUdSbEJZdktWVXhkRkNJaUlpSXlBUVpnUkVSRVpQWVVxU213Y0s0T2lFU21MZ29SRVJFUm1RQURNQ0lpSWpKN2l0UVVqdjlGUkVSRVZJRXhBQ01pSWlLenAzaVdERXVYbXFZdUJoRVJFUkdaQ0FNd0lpSWlNbXVDTEJmS0Y4OWhXYU9XcVl0Q1JFUkVSQ2JDQUl5SWlJak1takwxR1FBd0FDTWlJaUtxd0JpQUVSRVJrVmxUUEhzS2dBRVlFUkVSVVVYR0FJeUlpSWpNbWlJbEdRQURNQ0lpSXFLS2pBRVlFUkVSbVRYRnMyU0k3TzFoNGVCbzZxSVFFUkVSa1lrd0FDTWlJaUt6cG5pV0RLc2F0UUdSeU5SRklTSWlJaUlUWVFCR1JFUkVaazJSa2d4TGw1cW1MZ1lSRVJFUm1SQURNQ0lpSWpKcmltZFBZVm16dHFtTFFVUkVSRVFteEFDTWlJaW9IQkVFd2RSRk1DdktyRXdvWHp4bkN6QWlJaUtpQ280QkdCRVJ2WmFTazVQaDUrZUhreWRQbXJvb1JwR2NuSXkxYTlkaTh1VEp5TW5KS1pWelpHZG40OENCQTBoS1NpcVY0NWRIOG4vaUFRRGlobStadUNSRVJFUkVaRXBXcGk0QUVSRlJTVVJFUkNBNE9Camg0ZUhvMnJVcjdPM3RTM3lzY2VQR0dhVk0yN1p0ZzRWRnlkNHRwYWVuSXpRMEZMbTV1VmkxYWhVV0xsd0lrWkVIYmQrNGNTUE9uRG1EMk5oWUxGMjYxS2pITHE5azkrNUNaR2NQcXpyMVRWMlVJbVZrWktCU3BVcDYvKzRwS1Nsd2NIQjRwV3Y5Vlp3OGVSSjE2dFNCaDRlSDFycTdkKy9pOE9IRDZOdTNMMXEwYUdIUThWNjhlSUVxVmFyb1hKZWNuSXhidDI2aFE0Y09zTEd4ZWFWeVU4a3BsVXFFaG9iQ3pzNE9uVHAxTW5WeDhOTlBQNkZWcTFabzNyeTUxcnJrNUdTY1BYc1czYnAxd3h0dnZHSFE4VmpuL3ZPNjFybWRPM2ZDM2QwZDc3Nzdya0hiMzdwMUM2bXBxZWpVcVZPeC9vMTkrdlFwbkoyZElSYUwxY3NFUVlDdnJ5OXExS2lCcVZPbkZydnNwVTBRQkZ5OGVCR2RPbldDcGFXbHFZdGpkTGR1M2NLTkd6ZlFwMDhmOVhWOTQ4WU5TQ1FTdEcvZnZ0aWZvWXg5Znltb3ZOMVBLeW9HWUVSRTlGb2FPSEFnZ29PRDhlREJBeHc4ZUJELzcvLzl2eElmeTFndG9sNmwrNks3dXpzbVRwd0lQejgvWEwxNkZmSHg4WGpycmVLM1dsSXFsYmh3NFFKQ1EwT3hhTkVpalVCdTVNaVJPSGZ1SEtLaW9uRHQyalcwYWROR2EvL3IxNjlqMzc1OWFONjhPY2FPSFZ2aW42ZThrTjJMaDlpOUNWRENZTElzK2ZyNklqVTFGWHYyN05FWnBJNGFOUXFmZlBKSmtkZDZkSFEwN3QyN1YrSnlOR3JVQ0MxYnR0UllKcFZLc1hIalJyUnAwd2JMbGkzVDJzZmYzeDh4TVRISXlja3g2R0Zjb1ZEZzAwOC94UWNmZklEUFB2dE1hMzFNVEF4V3JseUpmZnYyb1daTmRsODFGWmxNaGgwN2RrQ3BWS0p0Mjdhd3RyWTJlRjkvZjM4Y1BueTQyT2NNQ1FuUnVmek9uVHZZdVhNbmhnNGRxdk1CTlN3c0REdDI3RUNUSmswTWZrQmxuZnVQcWVyYzdkdTNFUjhmWCtnMm5wNmVldittUC8zMEUvcjA2V053QUxacjF5NWN2MzRkSjA2Y01MaU1PVGs1bURadEd1clVxWU1sUzVhb0ExR1pUSWJMbHkvRHpjM040R1BsbDVDUUFCOGZId3daTWdRalI0N1VXajl1M0Rna0pTWHByUk5GQ1FvS2dyKy9QL3IxNjRjWk0yWVV1YjFFSW9HM3QzZUp6bFZRL2pLWFJ2MEFnT1BIaitQa3laUG8zcjI3ZXRuZXZYdng0TUVEN04rL0gxWldoa2NkcFhGL0thZzgzVThyTWdaZ1JFUlVibVJuWitQTEw3ODBlUHNYTDE0QUFBNGNPSUR6NTg4YnRNL28wYVBSczJkUG5ldU9IVHRXckE4a1FONURSZCsrZlF2ZDVxT1BQaXJXTVFWQndJSUZDNHJjN3BkZmZ0RzVmTU9HRGNqTXpNU2RPM2ZRcEVrVDlmSjY5ZXFoVjY5ZU9IMzZOTFp1M1lxQWdBQ3RONlR4OGZHSWpvNHVWbm5MS3lFbkI3azNyOEhCdTNpL2YxTjQvdnc1NHVMaU1HalFvQkszSWxTNWNPRUNnb09EUzd6LzRNR0R0UjQycmx5NWd0emNYUFRvMFVOcisrRGdZTVRFeEdENDhPRUlEQXpFaFFzWDBLMWJ0MExQRVJNVGc4ek1UTFJzMlZKbkFKMmFtZ29BZVB6NE1YSnpjN1hXdTdpNHdOYld0amcvRnVseDl1elpRdGQ3ZUhqZzNMbHpDQWdJME5rU1NjWEJ3UUVkTzNiVVd1N2o0Mk5RT2M2Y09ZTy8vdnBMNy9wVHAwNUJKQkpoNE1DQk90ZUhoWVdoV3JWcWFOMjZ0VUhuWTUzVFpLbzZGeGtaaVo5KytxblFiZWJObTZjT0hRNGRPb1NHRFJ1aVZhdFdKVHBmUmtZR0tsZXVYS3g5YkcxdDhlV1hYMkw1OHVXWU5Xc1dWcTVjQ1Njbko4aGtNZ0FvY1l1NXMyZlA0c1dMRjZoWHIxNko5aS9NMDZkUHNXUEhEdGpZMkdEVXFGRUc3V05yYTRzZE8zWm9MVDkxNmhRQ0F3TTExdWxhcGs5cDFBK0ZRb0dJaUFpMGF0VUtOV3JVQUFBOGVmSUUxNjlmeCtqUm80c1ZmZ0hHdTcrOEx2ZlRpb3dCR0JFUjZTVGs1RUNSOWd6SzFCUW8wcDlEa0dSRGtFZ2daR2RCS2NtR2tDTUI1SElJQ2dXZytMLy92eUtsVWxtaTFsZ3ltY3pnL1RJek00dDkvRmYxL1BuelltMHZrVWdna1VoS2RDNExDd3UwYXRVS0VSRVJ1SHIxcWtZQUJnQWZmL3d4enB3NWc0U0VCRVJFUkdpOU5iOTc5eTRBR055bHBqeVRYdnNEZ2t3RzIwNkZQeGlXQnhFUkVRQ0E3dDI3bzNmdjNucTMyN3QzTC9idTNhdHpYZjQzdldLeEdNZVBIOWZhUnZVV1dkOWJZWDNudm5EaEF1enQ3ZEc1YzJlTjVmSHg4ZGl5WlF2NjlPbUR6ejc3REJrWkdWaTNiaDNxMWF1SEJnMGE2UDA1TGw2OGlFcVZLcUZWcTFibzM3Ky8zdTIrL3Zwcm5jdS8vZlpidEd2WFR1OStaTGlWSzFjYXRGMXdjSENoRDdGdWJtNDZIOWowdlhBbzZQYnQyem9mMkZRdGRjNmRPNGZhdFdzak9qcGFIZEs3dWJtaGFkT21TRXBLUWx4Y0hCbzNib3lEQnc5cUhhTm16WnJvMnJXcnhqTFdPZDFNVmVjTS9mMEVCQVRBMjl1N3hBSFlzMmZQMUlGSmNiejc3cnRZc0dBQmxpeFpndlhyMTJQUm9rWEl5c29Da0JkV0ZKZENvVUJvYUNocTE2Nk5kOTU1cDlqN0YwYXBWR0x0MnJYSXljbkI1TW1URFc3Ukp4S0pVTGR1WGEzbFRrNU9BS0N4VHRleXdoaTdmbHk2ZEFrWkdSbm8xNitmZXRtaFE0Y2dDQUl5TXpPeGYvLytRc3N6YU5BZ09EZzRHUDMrVXQ3dnA4UUFqSWlvd2xLbVA0Y2krVjhvbnFWQWtab0NaZW96S05KU29Fak5DNzJVV1dVZkZEazZPdXI4RUtSVUtuSDA2RkYwNk5BQnRXclZLdlFZbVptWnVIcjFxdGJEVG5sZ3JLYm9oVDJzQVVDN2R1MFFFUkdCeU1oSXJUZS90V3ZYUnZmdTNYSHUzRG5zM2JzWG5UdDMxbWdGRmhNVEF3Q0Z2cGw4TFFnQ0pHRm5ZTlBTRTViVmkvK3dVOVpPblRxRjl1M2JvMm5UcG5yZnFJOGJOdzdlM3Q0WU5HaFFtWll0S3lzTEVSRVI2TldybDBZTGtFZVBIbUhCZ2dWd2RYVlZ0OXljT0hFaTR1UGo0ZVBqZzFXclZ1bnNHaVNYeXhFYUdvcWVQWHZDeHNaR1o3MDRlL1lzdTBDV2tZSVRpVnk2ZEFuWjJkbDZIN1NlUG4ySzZPaG85T25UUitQZVlld3hDMVhXclZ1bi9qb3pNMVBqKzhHREI2TnAwNlk0ZHV3WWdMeUh2dHUzYjJzZG8zMzc5bHIvSnJET2Fhb0lkUzQ3T3h2UG56OUhzMmJOU3JSLzU4NmRzV2pSSWpSdDJoUkEzdGlkd0g5aFVIR0VoWVhoMmJObm1EVnIxaXUzUUN4b3g0NGRpSTZPeHR0dnY2M1Jva2txbGNMUHp3OGZmUENCem01K1FONjFsNWFXcHJGTTlYUG1mOUdvYTVtS29hSFlxd2dLQ29LenN6TzZkT2tDQUVoTFMxT0hXVUZCUVVYdTM2dFhMemc0T0JqOS9sTGU3NmZFQUl5SXlQd0pBaFJwenlCUFRJQXM4UjdraVhjaFM3d0haWHJ4V2lXWjB0NjllN0Z2M3o0RUJ3ZGp3NFlOc0xPejA3dnQ5dTNiRVJ3Y3JQNmdXaEYxNnRRSmZuNSt1SFBuRHBLVGs3WGVkbzhZTVFLaG9hR29XclVxc3JLeTRPam9DQ0N2NjB0eWNqSXNMUzFML0lCUVhrak9uMFp1N0hWVW1WbDBWMUpUKytlZmYzRHIxaTJzWDc5ZTd4dDRGU2NucHpKNXVNanYzTGx6a0VxbEd0ZEVRa0lDNXMyYkI1RkloS1ZMbDZycnBKMmRIWll0VzRacDA2Wmh4b3dabURObmp0WmI3SWlJQ0dSa1pHaDBIUzc0RUZWWWQ2eXkvdm5OWGY3QnNRVkJ3T0hEaC9IMzMzL0QxZFZWNTBOeVFFQUFvcUtpVUx0MmJaM2pDSmFHL3YzN2E0MUorT0dISHdMSWUyZzlmdnc0dW5UcGd2bno1MnZ0TzNEZ1FJMkJ5d0hXT2FCaTFybC8vdmtId0g4dG5RMFJFUkdCdUxnNGpXV3hzYkVBOGdaR0I0Q0hEeDlpMjdadGVvL2g2dW9LTHk4dmpXVy8vdm9yZ0tKZmFCVlhXRmdZQWdNRDRlenNEQjhmSDQwZ1pkZXVYUWdKQ1VGMmRyYmVBQ3dpSWdKcjFxelJ1VTdYaEVHNmxwWDJ1RlAzN3QzRDlldlhNV2pRSUhWWHgzMzc5a0dwVk9Lbm4zNkNpNHVMM24xWHJGaUJxS2dvamNrZ2pIbC9lUjN1cHhVZEF6QWlJak9qU0UyQkxPSE8vd1ZlQ1pBbkprQ1orZExVeFhvbHc0WU53NFVMRjVDWW1JaTFhOWZDMTlkWDUzYTNidDFTdjZucjFhdFhXUmF4VU5XclZ6ZnE4WW9hdjZScTFhcG8wYUlGYnR5NGdUTm56bWkxQW12UW9BRzJidDJxMVYwbVBEd2NRRjczeDlkMWZDVkJMb1AweW1XODNMOE5OcTNid2FaVlcxTVhxVWlxTGhVTkd6WUVBTHg4K1ZJOXZsMUI2ZW5wV2crdVRrNU9XdGVFVXFuRTZkT250ZlovOE9BQkFPaGNwNHRTcWRUcThoRVNFb0lOR3piQXlja0phOWFzMFFwWXExV3JoZzBiTm1EdTNMbnc5ZlZGejU0OU1XN2NPUFYycXVQbGY2aldOeE9ycnU1WUhOUzM5SWhFSXN5ZlB4OFRKa3pBOHVYTEVSQVFvTkc2SlN3c0RGRlJVUmc2ZEtqQkQydTZ4cFBTUmFsVTZsMG5Gb3YxdHJMNTVaZGZrSk9UZzFHalJ1bWM2VTZoVUdpTkI4UTZWLzdxbkxHRElGMVVRZGJUcDA5eC8vNTkxSzlmOU96QWYvMzFWNUhqVjhYSHh4YzZrSC83OXUwMUFyQ0lpQWoxOXNhY25URTJOaFpyMXF5QldDekc0c1dMTlVLZVc3ZHU0YmZmZm9PenM3TkJBK0lmUG54WS9YTHMxMTkveFE4Ly9LQnhIZWhhZHVqUUlRUUVCT2c4bnJIcUI1QTM4eWZ3MzlockNRa0pPSGJzR0FZT0hLZ1JmcDA0Y1FLTkdqV0N1N3M3Z0x3dzYrTEZpK2pUcDQvR3VHM0d2citvbE5mN2FVWEhBSXlJNkRVblNIT1FHM2NUdVRIWElJMjVDc1cvajAxZEpLT3p0N2VIcjY4dkprMmFoTEN3TUFRSEIydU5ZU0tUeWJCMjdWb0lnb0JodzRZWlBDTlVXZmo1NTUrTmVyemZmdnV0eUczNjlPbURHemR1NE5TcFV4ZzVjcVJXYzNwZFk4V0Vob1lDUUpHRCtwZFUycks1a04zNXUxU09yWXMwK2s4OEhWTTJYWmNxZnpZVmRsME5HNXNqdjMvLy9WZHIwTnhqeDQ1aCsvYnRPcmMvY3VRSWpodzVvckZzN05peEdEMTZ0TVl5aFVLaDl5MCtnRUxYNVJjV0ZvYkhqLys3cHh3K2ZCaisvdjVvMnJRcEZpNWNxRGZjZFhaMnh2ZmZmNCtBZ0FDY09IRUM3ZHExUTgrZVBYSGx5aFhjdW5WTDV6N2p4NC9Ic0dIRDlKWkY5Y0JWVXBLd3M4all0cUhFKzVkM0piMEdDM0oyZHNiMDZkTng4K1pOalNEOHhZc1gyTEJoQTFxM2JvM1BQLy9jNE9OOThNRUhyMXdtZldReUdTSWpJOUdqUnc4MGF0Ukk1ellLaFVLamhRYnIzSDlLdTg0Vng3UnAwM1F1OS9Qek05bzVybDY5Q2dzTEM0akZZb1NIaHhzVWdFMmJOazF2MlZhdFdvVXpaODVnOCtiTmVtZHRmdi85OXpVQ0VybGNqaDkvL0ZGam03aTRPUFcvdi9tcHhnLzE5L2ZYZWV4Smt5YXB2NzV6NXc3bXpac0hxVlNLdVhQbmFvei9tWk9UZzlXclZ3TUFacytlWGFJdW02L0tXUFVqTmpZV1VWRlJHc3QrLy8xM09EbzY0dU9QUDlaWXZtN2RPb3dhTlVvZGdKMDdkdzY1dWJrYTQ0WVZwaVQzbDRKZXAvdHBSY0VBaklqb2RTTUlrRCs4RDJuTU5lVEdYSVBzZGl3RXVkelVwU3AxRFJvMHdKZ3hZNUNZbUtoemZLOWR1M2JoL3YzNzhQVDAxRG5GdXlHTS9jSGk1Y3VYK04vLy9tZlVZeGEwZi85K25SKyt1blhyQm45L2Z6eCsvQmlSa1pGYUF5a1g5UGZmZnlNaElRRU9EZzZsRmg3YTkreUx6TFJVQ0NLaFZJNFBBQ0pCZ0ZJaWdaQ1ZDWnMyN1dEbDFyRFV6cVUrSjBTd2JxSzdPMGxSZHUzYUJZV2VDU1JPbmp5cDhjYTVkKy9lR0RObWpNYUhmSDJ0SnNSaXNjNXhVSDc0NFFmOC92dnY2cGFTQmVXdkEzSzVITHQzNzBiTm1qWHg5T2xUOWZyYzNGd01IVG9VVmxaVzZOMjdONFlQSDY1UjU3WnQyNGJBd0VDRWhJUmc1c3laR0RKa0NOemMzQ0FJQXJadjN3NlJTQVJCMEw0R2RMVzBLYmorVlZnM2FRN0h3U01ob1BTdVAxTjVsV3NRQURadTNLZ1Y4Z0RRT2VCemRIUzB6cEI4OSs3ZDZwbjZnTHpXUm0zYXROSHErcVZQWEZ3Y0VoTVREUzgwOHE3ekgzLzhFVStlUE1IQ2hRc3hZY0lFdUxxNnF0Y0xnZ0JCRURUdWtheHoveW50T21lSURoMDZ3TW5KQ2YzNzkxY0hBdm4vamMvTnpWVUhHSzhpS3lzTDE2NWRRL1BtelZHbFNoV2NPblVLbzBlUGZxV3hsbUpqWTJGdGJZMDMzM3hUNTNxRlFnR2xVcWtSZ0FVR0J1TFJvMGR3ZFhYRm8wZVBBQUNKaVlrNGZQaXczdlBvVzZjS3dPTGo0ekZuemh4a1oyZGp5cFFwV2pPSGJ0aXdBVWxKU1JnNmRLakJFeGs4ZXZRSTl2YjJBQXdmQTB4ZkswckFPUFZEb1ZCZzQ4YU5xRlNwRWw2Ky9LOW53NVFwVS9EKysrOFgyVHErUVlNR0dEcDBxTUhYVTBudUw4RHJleit0S0JpQUVSRzlCZ1M1SExrM3JrRDZWeFNrTjY5QitlTDFHYitycFBSMXp3Q0E2ZE9uYXkxNytQQWhnTHdQWS9vQ3NHYk5tbUgyN05sNmoxdW5UcDBTZlJqVzl3Q2hWQ3FMUFFOa2NlbDZxQUh5cGpQdjE2OGZEaDQ4aU1EQXdDSURNTlVIc3g0OWVwUjRTdmVpMkw3VERiYnZsTUdNaklLQUY5OHZoL1RHVlRoK05BWldydVZ6L0pxWW1CaWNQWHNXUFhyMDBQbjJQejlWZHdaRHVzc29GQW9JZ2dCcmEydXRkYXJCbG5XdEt5Z29LQWdQSHo2RWo0K1BlbVlyYTJ0ckRCOCt2TWg5ODFNTnluMzA2RkhFeDhmanZmZmV3N2x6NTdTMkN3d01SR0JnWUxHT1hSeVdOV3JCWWZDSVVqdStPZmpxcTY5S3ZHLys3bFlBTUdEQUFBd1lNTURnL1FzK3RPZVhrWkdoOTJIT3pzNE9qbzZPdUhuekpoWXVYSWlOR3plcUg5emwvL2R5U1BXQXlqcW5xYlRybkNHYU5XdW1IdXZzMkxGamNIUjAxQWpBaGd3WllwVHpoSWFHUWk2WG8wdVhMcWhXclJyQ3c4UHh4eDkvb0VPSERpVTZYbEpTRXA0OGVZSTJiZHJBeXNvS0R4NDhRUFhxMWRYWEh2QmZkelhWOVJjZkg0OTkrL2JoblhmZVFiVnExZFFCbUplWGw4NWdZOXk0Y1VoS1NpcTBDMnBrWkNSV3JGZ0JxVlNLTDcvOEV0N2UzaHJyVDU4K2paQ1FFRFJ2M3J4WUxZMVVreXdVTEk4aHl3b3lWdjA0Y09BQUVoSVNNSFBtVEkzQjZzVmlNWm8zYjQ1Ly92a0htWm1aOFBEdzBQb3M5L1RwVXp4Ly9oeGZmUEdGMW5HTmRYOHBxTHplVHlzNkJtQkVST1dWSUVDV2NCdVNpUE9RUm9XYlpGWkdVeXJzclhSaFVsSlM5SzdUMTNWazFhcFZBSUEyYmRvVU93QVRCQUhYcmwwREFLMlpuSnljbklvMWRrcEtTb3A2dkM1ampMa3laTWdRQkFVRklTNHVEcGN1WGRJNzFmcmR1M2R4OGVKRmlFUWlyUS9QcnlXUkNFNFRaaUIxd1hSa24vd2RsZituL1VHK1BBZ0xDOE03Nzd5RGQ5NTVSK2ZEZUZKU2t2cmhXeXFWQXNoclZWaFUzVkFvRkVZSk1aT1NrdEM1YytjaXh5WXh0TTdjdm4wYlBYcjBRSXNXTFhRK2pKZW43bGdWVlo4K2ZWNzVHUGZ1M1N0MGtISFZPUXpkRHNpYm9iQmd0OFg4YXRTb2dhKy8vaHErdnI1WXMyWU52dm5tR3dEL1BhQ3FIcTVaNXpTWnVzNDllL1pNM1oxTnFWUkNxVlFpTVRGUmE4d3RkM2QzTkc3Y3VNVG5FUVFCUVVGQkVJdkY2Tm16Sit6dDdWRzFhbFhzMzcrL3hBSFloUXNYQUFEdnZ2c3VaRElaZkh4OFVMMTZkYXhZc1FJT0RnNEE4cnJRQWY5ZGYvZnUzWU8xdFRVbVQ1Nk1Bd2NPbFBqblVUbDI3Qmo4L1B4Z2FXbUpPWFBtYU0wMG1KQ1FnSTBiTjZKcTFhcnc5ZlUxS015dFY2OGV2TDI5TVg3OGVQVTFIUlVWaGQyN2QyUDY5T21GL2gydVg3K09zTEF3cmVYR3FoL2g0ZUZvM2JvMSt2YnRxeEdBcWV6Y3VSTXhNVEU0Y09DQTF2bjI3OStQTTJmT29Ibno1cWhXclpyR09tUGRYd29xci9mVGlvNEJHQkZST2FONCtnU1N5UFBJaVRnUFJmSy9waTZPeWVVZmlMVzBlSHA2bG5oZmtVaFVyUDBURWhKZ1lXRUJWMWRYZzk1NHZnb1hGeGYwNzk4ZlFVRkIrUEhISDlHMmJWdXRONVdDSUdEVHBrMFFCQUg5K3ZYVE9UYlk2MGhrN3dENzk3MlJHYmdianNNK2dVWGxzaC96cENqOSt2V0RrNU1UcmwrL3JuTzlycmYxdi83NnEzcjJNSDBrRWdrc0xDeDBQb2lveGhiU3RhNGdiMjl2cmJmUStSWDE5cnVnQVFNR29GYXRXcmg0OGFMTzllV2hPMVpGcFZRcWpUWVk5NlZMbDdCcjF5Njk2MVVQWW9adUJ3QmR1M2JGNE1HRE5kWVhITWk3WThlTzhQYjJ4cEVqUnhBVUZJUkJnd2FwQXdqVk5jbzZwOG5VZGU3Qmd3ZGFZM3hkdW5RSmx5NWQwbGcyWnN5WVZ3ckF6cDgvai92Mzc2TlBuejdxYm5JREJnekFuajE3RUJZV3BuTlloY0xJNVhJRUJ3ZERMQmFqVzdkdUVJdkZtRDE3TmhZc1dBQWZIeCtzWHIwYWRuWjI2aEJWRmNaMDY5WU4xdGJXcUZtelpvbC9sdnc4UER4UXQyNWRUSjgrSFMxYXROQlk5L3o1Yy9qNitrSXVsOFBYMTFjZCtvU0doaUl3TUJEZmZmZWRPcWhUU1VwS2dvT0RBd1lOR3FTZTRWTFY3VkF1bDBNc0ZoZDZ2VGc3TzJQUW9FRklTa3FDczdPeit2akdxaCtxd2VKMUJjQXBLU200ZlBreWhnd1pvak5zR3pac0dFNmVQSW1EQnc5aXdvUUpHdXVNZFg5UktlLzMwNHFPQVJnUlVUbWd6SHlKbk12aHlJbTRBTmxkM1lQVlZsU3ZNajVIZWJSMTYxWmN1M1lOSDMvOE1jYU1HVlBxNS92NDQ0OXg1c3daSkNVbFlmLysvVnBUZlFjSEJ5TTJOaGIyOXZiNDlOTlBTNzA4WmNtMlUxZThQTEFUT1JmUHdiN2Y0S0ozS0dQNndzWVJJMFpneElnUlNFMU5WVCswWExseUJUNCtQbGl6WmcxYXQyNnQzdmFqano2Q25aMmR4djR2WDc3RXk1Y3ZzWFRwVXIzbkxteWRpbXFHdkxTME5KM3JWUS9IbFNwVkt2SllBRFFHWmRhbFBIVEhxcWlrVXFuUkEvbUNyVmozNzkrdjh3SE5rTzJxVmFzR0R3K1BJcy81MldlZjRmTGx5emgxNmhTOHZiM1ZYZEJVUHh2cm5DWlQxemxQVDAvMTN6OHVMZzVUcDA3RnlwVXI4ZmJiYndQSUM1cTh2THhlS1V6SXpzN0dqei8rQ0V0TFM0MngzSVlNR1lKRGh3NWg4K2JOOFBUMExOYUx0cE1uVHlJMU5SVjkrdlJSRHlqdjZla0pIeDhmTEZ1MkROOTg4dzIrL2ZaYlpHVmxBZmd2QUxPMXRUVnExN1Q2OWV0ajI3WnRXcCtUWkRJWnZ2bm1HNlNrcE9DcnI3N1NDTWVVU2lVU0VoS3dhZE1tekprelIyTy9vcm96Rmd5T0NqTno1a3gxdDA1ajFZL0NaZ285ZnZ3NEJFSFEyMDJ3YnQyNjZOU3BFNDRkTzRiUm8wZHIvTDJOZFg5UktlLzMwNHFPQVJnUmtRbkpuenhFOW9uZmtYTXhGSUpjWnVyaWxCdnlmSVA2RzNPSzhJSU1tWGE5Y3VYS0dyTXVHcktQZzRPRHpzRmVBZUQrL2ZzQTlEK0lHWnVUa3hQR2p4K1BkZXZXNGVlZmY4YmJiNyt0L2pDY21KaUlyVnUzQWdCR2p4NWRhTXVEMTVGRkpTZllORzhONmQ4M3ltVUFWcGcxYTliZzZ0V3JDQWdJUUpVcVZkUmRHd3BlTjcvODhvdld2cW1wcVdqZHVqVVdMRmlndFc3WHJsMElEZzdXT1JndkFIejQ0WWNHbDFFMVprcnQyclVOM3Fjd3B1Nk9WWkdscDZlWGVrdmJzbUJuWjRmbHk1ZWpWcTFhc0xDdzBHcUJVeGpXT1cxbFdlZFUvemJtLzlsVWt4VzhTcGl3Y2VOR3BLU2tZTml3WVJySGRuQnd3Tml4WTdGcDB5YXNYTGtTUzVjdStFRjQ3QUFBSUFCSlJFRlVOZWlGVzJabUpuYnQyZ1VyS3l1dFdRZTdkdTJLeno3N0RFK2VQSUdscGFVNkFNcy8rNSt4RlN5elVxbkU4dVhMRVJjWGg5R2pSMnUxL09uWnN5Zk9ueitQTTJmT29IUG56aHFUM2hRTVQ0S0RnK0huNTRmNTgrZWplL2Z1V3VlK2Rlc1dac3lZZ2ViTm0yUE5talY2ZjMrbFhUK2tVaW1PSGoySzl1M2Jhd3djWDlDd1ljTVFFUkdCSTBlT3FJZWJLQTVEN3kvbWNqODFWd3pBaUlqS21pQWc5MVlzc2s4RVFScjlwNmxMVXk3bEQ4RHl6NTVVR2tRaUVlclVxYU56bmI2bS9xb3VqTVhaQjhqNzRLeDZzMS9VTEVRRlAxZ1hWTHQyYllPbkRmZnk4c0xGaXhmeHh4OS9ZTm15WmRpMGFST3NyYTJ4YU5FaVNLVlNlSHA2RnVzaDdIVWlmcXNwc280ZUJCUUtvQlREVkdNYlBIZ3dMbHk0Z0huejVtSFZxbFVJRHc5SC9mcjFpNXkrWGk2WDQ4bVRKMmpkdXJYT2JWVmROWW82amlGVVk5Kzk5ZFpicjN3c3dQVGRzU3F5SjArZW9FYU5HcVl1aGxIVXIxOWYvWFZPVGc0QXd3SXcxam5kNjR2cndZTUhrRXFseFo2NU1TSWlBczdPemhvQmhtb2lncElHU0FjUEhzU1pNMmRRcDA0ZG5TMnV2YjI5RVJvYWlzdVhMMlB6NXMwNkIzNHZhUFhxMVVoUFQ4ZUlFU04wQnBFZmZmU1IrdXZzN0d3QTBCZ1l2elFKZ29EdnZ2c09FUkVSNk5Pbmo5NVc1bE9uVHNXTkd6ZncvZmZmdzhQRFErZkxyM3YzN21ITGxpMXdkbmFHV0N4R1RrNk94dDhoUGo0ZUN4WXNRT1hLbFRGbnpoeTk0VmRaMUkvZzRHQ2twNmRqNk5DaGhXN1h2SGx6TkdyVUNFRkJRUmcyYkpqQlhZbnpNK1QrWWs3M1UzUEVBSXlJcUt3b0ZNajVJd0xaSjRJZ1Mwd3dkV2tNWWxHbEtpeXIxNEJsTlJlSUhCeGhZZThBa1oyOSt2OFFpeUd5dEFRc3JTQ3l0TUR6MVl1TWN0N016THdCLzYyc3JFbzlBTE8zdDhlT0hUdDBydFBYMnN2UjBiSFkrd0RBMzMvL0RRQ29XYk5ta1cvd256NTlXdWo2NHI0Um56Tm5EaVpPbklqazVHVE1uVHNYOXZiMmVQVG9FZDU0NHczNCt2cHFEZUJ2THNUdVRTQkljeUM3RncreGUrSGRnY3FUUm8wYVljR0NCVmk4ZURIR2pSdUhGeTllNkozZE5ML2J0MjlETHBlcnUxS1ZGcmxjam5QbnpzSGQzUjNPenM1R09hYXB1Mk5WVk9ucDZYajQ4Q0VHRGh4bzZxSVluZXJmRWtNQ0ZOYTVWeWNJQXFaT25ZcmF0V3NqSUNEQTRQM3UzYnVIeTVjdjZ3MHc4Z2RJaGs0UUV4d2NqQjkrK0FGMmRuWll0R2lSemhCVUpCSmgvdno1bURScEVuNy8vWGRJcFZKTW16Wk43K2VPN2R1MzQ5S2xTMmpVcUpGQlF4aW9ab0V1aTlaQXF2RThUNTgramE1ZHUyTFdyRmw2UXlrWEZ4ZU1IVHNXL3Y3KzJMeDVNK2JQbjYrMVRkV3FWVEYrL0hpRWg0ZGp5Wklsc0xTMFJNdVdMZEdoUXdmSTVYTHMzcjBiRGc0T1dMVnFGVnhjWFBTV3E3VHJoMXd1eDhHREIvSG1tMjhXT1hrRUFBd2FOQWhyMTY3RnhZc1hYN2s3cXE3N2l6bmZUODBGQXpBaW9sSW1TTElodVJDQzdKTkhvRWg3WnVyaWFMQ29XZzFXdGQ2QVpmVWFzS2p1QXN0cU5XQlozUVdXMVZ4Z1VhMDZSRmJGZnp0bURLb1BqYXJCYXMyRmF0YW9XclZxRmJtdE1XYUJ6Szl5NWNyNDl0dHZNWDM2ZEhWWEUzdDdleXhac3NTc20rcUxHN2dESWhGay85eDlyUUl3SUcvUTNkNjllK1BFaVJNQThoNGtFaE1UNGVibXBuY2YxVFZteUlQQXEvajk5OStSa3BLQzBhTkhHKzJZNWFrN1ZrVVNFaElDUVJEUXNXTkhveDVYTlQ2T2lxbzdXMGtjUG53WWh3OGZMdlorOGZIeEFBei90NFIxVGxOeDYxeGlZaUt5c3JMUXVYTm5nL2VSU0NSWXVYSWxiR3hzdEFLd0owK2VBTWdMWTNSUkRVS2VuMEtod0k0ZE8vRExMNy9BMnRvYWl4Y3YxbWkxVTVDTGl3dVdMVnVHT1hQbTRPVEprMGo0Lyt6ZGQxaFQxLzhIOFBmTllFTUVHU3BnM1h2aUZyZTF3NEZmUjZ1MnRiYTJWdXVvMXE5MWp6cXJWaTJneFRyclZseW9GYTBEQjg2Nm9LMktTckZ1UlpRTklZVGsvdjdnUjc1R1ZnSUpROTZ2NStuek5QZWVjKzRuYVpKeVB6bm5jNktpTUhIaVJMMy81cUlvNHRkZmY4V09IVHZnNU9TRTc3Ly9QdDhmNXpRYURZNGVQUW9nYzJkRmMzcjI3Qm44L2YxeCtmSmwzUzZPMTY1ZGcxS3BoRktwUkdwcXF1N2ZVMUpTb0ZRcWtaU1VCQ0J6ZzRDdVhidG0rL3c3T2pyQ3g4Y0hQajQraUkrUHg3Rmp4N0J4NDBaY3ZYcFYxNlpkdTNaSVNrcUNWcXZOOVVjMGMzOCtwRklweG93WmsrMUhRVkVVYzJ6ZnVYTm5PRG82b21YTGxycGpwdngrS1EzZnAyVWRFMkJFUkdZaXBxdVFldlFnVWc3dWh2ai8wK0NMazhUUkNmS3FOU0N2VWdPeXFqVWdyMUlkRWtYSnJQbjA2TkVqQUREWlRra2xRVVpHQnM2ZlB3OEErT3V2djNEMzdsMVVxMWF0eUdOd2NIRFEvV29wa1Vodzc5NjlQRzhPU2p2QnlncFNaMWRvb3A4VWR5aEd1WG56Sm43OTlWZUVoNGVqUVlNR3FGS2xDZzRmUG93elo4NmdkdTNhOFBiMlJvTUdEVkM5ZW5YZDdJakV4RVFjT1hJRWRlclV5Yk1PU3Bhc0c0U3NXUUlSRVJFQTh0OWhMakl5RXIvKytpdmMzZDN4N3J2dkZ1WnA2aTIvTW5RNVZ0Wk9aYWFhQlZPV3hjWEZZZnYyN2FoU3BVcWhkc1BOU1k4ZVBReHFaMGhkeGZyMTYyZTdvVnkzYnAzZTQxMjdkaUVtSmdZVksxYUV2YjA5WW1KaUVCZ1lDSmxNWnRBT2d2ek1aV2ZzWis3R2pSc0FZSEFDTENrcENUTm56c1MvLy82THNXUEg0cDkvL3NIdnYvOE9oVUlCVVJRUkhCd01hMnRyM1pMUHBLUWtoSWFHd3M3T0RuSzVISmN2WjVhUnlFcEEzTHQzRDh1V0xVTkVSQVRzN093d2E5WXN2UTBNY2xPN2RtMHNYcndZTTJmT1JHUmtKTDc2Nml0ODg4MDM2Tm16SnhJU0VyQnMyVEtjUDM4ZVRrNU9XTFJvVWJhL1RSNCtmSWdmZi93UlRrNU9zTGEyaGlBSXVIbnpKaDQvZm94YXRXb1ZhZ2RMUS9qNit1b1NVdzhlUE1DRUNSTnliQ2VSU0dCall3TTdPenZZMnRxaWNlUEcrUHZ2ditIdjc0OUdqUnJwemJSVHE5VzRmLzgrSWlJaUVCWVdoc3VYTDBPbFVxRk9uVHBvMzc0OXJsMjdobE9uVGlFa0pBUjJkblpvMGFJRldyZHVqWll0VytwK1ZDdUt6NGNnQ0dqYnRpMkF6TTBqTEN3c1lHVmxoVXVYTGdISVB2dlR3c0pDTC9rRm1PNzdwYlI4bjVaMVRJQVJFWm1hUmdQbG1STklEdG9HYlZ6T096bVptMkJsQll2YTlTR3JWbE9YOUpLVXkva1gxSklvYTZsZ1hyKzZselluVDU3VUpaNUVVWVN2cnk5Kyt1a25zeGI1ejZKV3E3Rjc5MjVzMnJRSkdSa1pjSEZ4Z1NBSWVQNzhPZWJObTRmUTBGQjgrZVdYSml1c1hOSklYU3NnNDJucFNJQWRQWG9VQnc0Y3dPM2J0MkZqWTRNdnYvd1MvZnYzaDFRcVJiOSsvYkIvLzM0Y1AzNWN0d1JYRUFRb0ZBbzBhZElFTGk0dVNFMU5SZCsrZlEyNmxrcWxRdS9ldlNHWHl5R1ZTblgxYXZMYURVdWowV0R4NHNYUWFEU1lPSEZpb1pjb3Y3cnJtS0hMc1lZT0hZcXVYYnRpOHVUSmhibzJBVEV4TVZBcWxSZ3pab3pKZDl4ZHMyYU4zdVBnNE9BY053ZDVmVG41YjcvOWxtMDJScTFhdFRCdzRFQzlZNi9mb0twVXFtejlMQzB0TVhyMDZGeG5FQUg4ekpueU0zZjkrblZVcWxUSjRFMWVsaTlmanV2WHIyUGd3SUhvMmJNblRwdzRnWTBiTityT096ZzRZTUtFQ2JyRWpLV2xKZno4L1BSbTk5alkyT2lTZ3FtcHFmam5uMzlRcTFZdFRKMDZOZGRhblRtcFZhc1dBZ0lDc0hUcFVqeC8vbHkzUEc3QmdnVzRkdTBhcWxhdGlybHo1K2I0dzV5cnF5disrZWNmdlJscFZsWlc2TkNoQTBhTkdtWDIzYXdIRGh3SXVWd09kM2QzT0RrNVFhRlF3TjdlSHZiMjlyQ3pzOU1sdkhLcVJSWVFFSUFEQnc0Z1BEd2N6WnMzeDh5Wk0vSGt5Uk04Zi81Y044dkl3OE1EUFh2MlJKY3VYWFMxM1Q3ODhFTWtKaWJpM0xsek9IMzZORUpEUTNIeTVFbFlXbHBpMDZaTmNISnlRbUJnb05rL0g2L2FzR0dEYnZZbWtQbFpOV1RtbWFtK1gwckw5MmxaeHdRWUVaR3BpQ0pVWVplUXZITVRNcDQ4S3ZMTHk5d3J3Nkp4TTFnMmJnWjV6Ym9RekZ3N3kxd3lNakp3OHVSSkFERG9sOXZTSUMwdFRmZkhWSjgrZlJBV0ZvYUlpQWdzWDc0Y1k4ZU9OZHNmeDFxdEZrZVBIc1dtVFpzUUV4TURJSFBKd3ZqeDR5RUlBbjc2NlNlRWhvWWlORFFVNTg2ZFE5ZXVYVEZ3NEVCNGVucWFKWjdpSW5XdGdQVHI0Y1VkUnE2a1VpbmtjamtFUVlDam95TVNFaEx3MldlZm9YZnYzbnJMVXowOFBEQnExQ2lNR0RFQ0VSRVJDQThQUjFSVUZGNjhlS0dyVmZUMDZkTWNkK3ZLNHVYbHBWc3FZbVZsaFVHREJpRXVMZzRhalFaU3FSUk5talJCbXpadDlQcFlXMXZqbzQ4K1FyVnExU0NWU3ZIRER6OGdLaW9LOWVyVnkvRWFiZHEweVhPbVNQWHExWFVKQmxNdjlTWGoxS3BWQzZ0V3JUTHBaNzVLbFNybzFLbFR0aDh3bWpScGd2ajQrR3p0WHI5MjQ4YU5kY3ZnZ2N3RVJFN0x4ck5xRUdYcDI3Y3YyclZyQjVWS2hZeU1ETWhrTW5oNmV1WjQwOC9QbkhuY3VIRkRiMWZCL0l3YU5Rck5temZYN1ZUWXBVc1hlSHQ3UTZsVVFxdlZvbHk1Y25wTDZ5d3NMUERERHo5QXBWSkJGRVhJNVhMVXJWc1g5dmIyQUlCNjllckJ6ODhQMWF0WEwxQmRTeWNuSjh5ZlB4K3BxYW02OTgzNDhlTng4T0JCREI0OE9OZmFtNWFXbGpoMDZCQkVVZFF0VmN0djR3VkxTMHU5OTI5T0ZBcUY3b2V6dkRScDBxVEFmeThOR1RJRTc3MzNubTVHdW9lSEI2eXNyTkNwVXlmVXFGRUQ5ZXJWZzdPemM0NTlIUndjOFA3NzcrUDk5OTlIUWtJQ3pwdzVBN1Zhclhzdit2ajQ0TW1USnliL2ZBQ0FwNmRudHVMOTdkcTFRMFpHQmtSUmhKV1ZGZHEyYllzNmRmSXVmV0RLNzVmUzhIMUtnQ0RtdGtDV2lJZ01wcjV6RTBtQkc2R092RlZrMXhRc3JXQlJ2ekVzR3plRFJTTXZTTXZuWG9TMHFFUi8yaHR1bS9ZWGFveWpSNC9peHg5L2hKV1ZGWGJ1M0FscmEyc1RSWmRkdDI3ZFlHdHJpKzNidCtkNDNzZkhCdzRPRHRpelo0OWVuOWVQNVRUbXE3L01yVisvSHR1M2I0ZUZoUVUyYnR5SXVMZzRqQnMzRHVucDZlalFvUVBHamgwTEJ3Y0h4TVRFNkxibUxzeE5TbHhjSEE0ZE9vVGc0R0JkNHF0Q2hRb1lObXdZT25Ub29OZjIzTGx6V0xObURSNC9mcXc3VnJkdVhYVHIxZzBkT25Rd3ljNWxnR25lR3dXVkVyd1h5VHMzd1hYZHJtS3JhMGRFUkVSRTVpWGs4NnR5Nlp3ZVFFUlVRbVE4Zm9qa1hadWd1bmFwU0s0bjJOakFxbFY3V0xYMGhyeDJ2VGZ1Wmo0bUpnYS8vUElMQUtCMzc5NW1UWDVsU1VsSmdZK1BqMUY5RWhNVERhNnpjT2JNR2V6WXNRTkE1cElCWjJkbk9EczdZL3IwNlpnN2R5NUNRME54OWVwVnZQUE9PM3BiMjJ1MVdnaUNrRzEybUNpS1VLdlZ5TWpJZ0ZxdGhrd21nNjJ0TFZKVFUzSGh3Z1dFaG9iaTBxVkx5TWpJQUFDVUsxY09IM3p3QWZyMDZaTmpIUTF2YjIrMGF0VUt3Y0hCMkxWckY2S2pveEVSRWFHYm9WYXpaazAwYTlZTUhUcDBRSTBhTll4Nm5Vb0ttV3NGUUJTaGVSNE5XU1dQNGc2SGlJaUlpSW9CRTJCRVJBVWdwcWNqNWNCT3BBVHZCY3k5RTRzZ3dMS2hGNnphZDRHbFYwc0k4cHluNEw4SlFrSkNrSlNVQkZkWFY5MU1LSE1UQkNIWDJsZFBudVJjTjBvaWtlUmFXK1RWZ3NMaDRlSDQ0WWNmSUlvaTNucnJMYjBhRTIzYXRJR2ZueCtXTGwyS3FLaW9iRFVhWGkxMExBZ0NKQklKUkZHRVZxdlZhemQ1OG1UWTI5dGoxcXhadXFRWEFGU3FWQWtmZlBBQjNubm5uVnlYYldTUnlXVG8zYnMzZXZYcWhUTm56aUFvS0FnM2J0eUFLSXE0YytjT0hqNThpQzVkdXVRNVJra21kYzFjM3FCNTlvUUpNQ0lpSXFJeWlna3dJaUlqcGQvNEU0a2JWa0lUL2RTczE1RzVWNFoxK3k2d2F0dXBWQld3TDR6Ky9mdmo2dFdyK1B6enozT3MyMklPTmpZMmVrVjNYNVhiTEM4N083dHNoVVp6NnFQUmFLRFJhR0J0YlkzcDA2ZG5xd2xTczJaTnJGeTVFbGV1WE1IWnMyY1JHUm1KdUxnNHBLV2xRYTFXUTYxV1E2dlZRaFRGSExlOHRyR3hRZnYyN1NHWHk5RzRjV1A4OWRkZjhQYjJ4bnZ2dlFjdkx5K2phNHRKSkJKMDdOZ1JIVHQyeE9QSGozSDgrSEdjT0hFQ1gzNzVaYW5la0VDWEFDdGxPMEVTRVJFUmtla3dBVVpFWkNCdFVpS1N0cTlIMnRtVFpydUdZRzBENjNhZFlkVytLK1J2VlFQTXZITlFTU09UeWJCNDhXS3o3NWlVcFdiTm1ua20ybXJXcktsWEVEbTNZN21OMmF4Wk13d2VQQmoxNnRYTE5ZRWtDQUphdEdpQkZpMWE1RHFtVnF2Vnpmd1NSVkUzSSt6VklyK1RKMCtHVkNyVkZRTXVMSGQzZHd3Wk1nUkRoZ3d4eVhqRlNiQzJnY1RlQVJuUG1BQWpJaUlpS3F0WUJKK0lLRCtpaUxUenA1QzBkUjIweVVsbXVZU2tuQ05zM3ZXQlRlZjNJQlRSekNkektNNUM1MVN5RmZkN0kvYjdDUkNzYmVBNGFVNnh4VUJFUkVSRTVzTWkrRVJFaGFCNS9neUp2d1lnL2NhZlpobGZWdEVkTnQzN3dNcTcweHRYMEo2b0pKRzZ1RUg5N3ovRkhRWVJFUkVSRlJNbXdJaUljaUtLU0QwZWpPUWRHeUdxMDAwK3ZMeDZMZGoyN0FkTHIxWmxicGtqVVhHUXVyZ2g3Y29GUUtzRlhsazZTa1JFUkVSbEF4TmdSRVN2MFNZbEluR3RQMVJobDAwK3RrVWpMOWoyN0FlTDJ2V1orQ0lxUWxJWE4wQ2pnU1krRmxJbjUrSU9oNGlJaUlpS0dCTmdSRVN2U0krNGpvUmZsa0liRjJ2U2NlVlZxc051ME9ld3FOdlFwT01Ta1dHa0xxNEFBRTNNY3liQWlJaUlpTW9nSnNDSWlBQkFvMEh5dmgxSU9iQUxNT0hlSUZLbjhyRDdZRENzMm5iaWpDK2lZaVIxZGdNQWFHT2lnZHIxaWprYUlpSWlJaXBxVElBUlVabW5lZkVjQ1N1WFFoMTV5MlJqQ2xaV3NPM1pIemJ2OVlaZ1lXR3ljWW1vWUNUT0xvQWdRUFBpZVhHSFFrUkVSRVRGZ0Frd0lpclRWSmZQSTJIZENvaXBLYVlaVUNLQmRhZDNZTmRuRUNTS2NxWVprNGdLVFpESklYVjBndVpGZEhHSFFrUkVSRVRGZ0Frd0lpcWJOQm9rYlYyTDFPT0hURGFrUmQyR3NQOTBPR1R1bmlZYms0aE1SK0xpQmswTUUyQkVSRVJFWlJFVFlFUlU1bWlUazVDd2ZCSFNJLzQyeVhpQ3RRM3NCMzBPNjQ3ZFdPZUxxQVNUdXJoQmZldEdjWWRCUkVSRVJNV0FDVEFpS2xNeUhqOUEvRS96b1huK3pDVGpXVFpwQWZ2UHZvYlVxYnhKeGlNaTg1RzZ1Q0h0L0dtSUdSa1FaUHdUaUlpSWlLZ3M0VjkvUkZSbXFNSXZJeUZnS2NRMFphSEhrdGc3d1A2VFliQnEzWjZ6dm9oS0NabDdaVUNyaGVicEk4ZzhxeFIzT0VSRVJFUlVoSmdBSTZJM255Z2k1VkFRa25kdUFrU3gwTU5adFc0UCs4SERJTEZYbUNBNElpb3FXVW12aklmM21RQWpJaUlpS21PWUFDT2lONXFvVGtmaStnQ2tuVHRaNkxFazVSemg4TmxJV0hxMU5FRmtSRlRVWkc0VkljZ3RrUEh3SG9DT3hSME9FUkVSRVJVaEpzQ0k2STJsalk5RHZOOENxS1B1Rkhvc2l3Wk5vUmp4TFNRT25QV1ZGOEhTQ21KYUdnUXJxK0lPaFVxUUV2T2VrRWdnYy9kRXhzUDd4UjBKRVJFUkVSVXhKc0NJNkkya2VmWUVjWXRuUWZQaWVlRUdFZ1RZOWZzWXRyMzZzOWFYQWFTdUZaRHgrQUhrMVdzVmR5aFVnbVE4ZmdDcGE4WGlEZ05BNWpKSTFkL1hNcGREOHpOTlJFUkVWR1pJaWpzQUlpSlR5N2gvRjdIekpoYzYrU1VwNXdqSHFmTmg2L01CYjVRTlpPblZDc3JRNDhVZEJwVXd5dERqc0d4YU1wWU95MnZVaGpZK3J2REpjU0lpSWlJcVZaZ0FJNkkzU3ZydG00aGRNQTNheElSQ2pXUFJvQ25Lei9PRFJlMzZKb3FzYkxEdC9oK2sveDJHOUlqcnhSMEtsUkRwRWRlUmZqMGN0ajM2Rkhjb0FBQ0x1ZzBCQU9tM2J4UnpKRVJFUkVSVWxKZ0FJNkkzaGlyOE11SVh6NEtvVEMzNElJSUF1LzZmd1BHN1dhejNWUUNDdFEwY3ZoaU5oRitXTVFsR1NJKzRqb1JmbHNGaDZDZ0lWdGJGSFE0QVFPcFdFUktGSTlTMytQNGtJaUlpS2t0WUE0eUkzZ2hwNTA4alliVXZvTlVXZUF5Sm9od1VveWR5MWxjaFdkUnZETVZYWTVHNHhnOFdEWnZDdXNQYmtMbFhMaGxGME1uc3hMUTBaRHgrQUdYb2NhVC9IUWJGVjJOaFViOXhjWWYxUDRJQWk3b05rSDZMTThDSWlJaUl5aEpCRkVXeHVJTWdJaXFNMUdNSGtiUjVUYUhHa0htK2hYTGpaMEJhM3NWRVVaR29URVhLb1gxUWhWMkM1dmxUaUdscHhSMFNGUUhCeWdwUzE0cXdiTm9TdHQzL0E4SGFwcmhEeWtaNThnZ1NmdzJBODdJMWtEcTdGbmM0UkVSRVJHUUNncEIzNFdZbXdJaW85QkpGSk8vYmdaU2dIWVVheHJKUk15aEdUU2lSTitwRVpIcmF1SmVJR2ZjRjdBY01nVTMza2xHYmpJaUlpSWdLSjc4RUdHdUFFVkhwSklwSUR0eFk2T1NYemR2ZFVlN2JhVXgrRVpVaEVzZnlzS2pUQUdrWHp4UjNLRVJFUkVSVVJKZ0FJNkpTS1Rsb08xSU9CUlY4QUVHQS9lQmhzUDkwT0NDVm1pNHdJaW9Wck5wMGhQcGVGRFRQbmhSM0tFUkVSRVJVQkpnQUk2SlNKK1hBTHFUc0N5eHdmOEhLQ3VXK25RNmJiajFOR0JVUmxTYVdMZG9BVWluUy91QXNNQ0lpSXFLeWdBa3dJaXBWVW4vZmorVGRXd3JjWCtwVUhrN1RGOEt5U1hNVFJrVkVwWTNFMWc2V1RWcEFlZklJeEF4MWNZZERSRVJFUkdiR0JCZ1JsUnFwSVllUXRHMTlnZnZMS25uQWFkYVBrRld1YXNLb2lLaTBzdTNaRDVyWWwxQ2VQbGJjb1JBUkVSR1JtVEVCUmtTbGdqTDBPSkkycmlwd2YxbmxxbkNjdGdBU3gvSW1qSXFJU2pONTlWcXdiTkljS1FkMlFWU25GM2M0UkVSRVJHUkdUSUFSVVltWGR2NDBFdGV0S0hCL2VZM2FjSm82SHhKN2hRbWpJcUkzZ1czZmo2Q05pNFh5NU5IaURvV0lpSWlJeklnSk1DSXEwZEl1bjBmQ3FwOEFVU3hRZjR1NkRlRTRjUTRFRzFzVFIwWkVid0o1bGVxd2JOWWFLVUhib1hrWlU5emhFQkVSRVpHWk1BRkdSQ1ZXZXNUZlNBaFlVdURrbDJYalppajMzNWtRckt4TUhCa1J2VW5zUC80Q0FKQ3dmQkhFakl4aWpvYUlpSWlJeklFSk1DSXFrVEllUDBDODN3SkFveWxRZjhzV2JhRVlPeFdDaFlXSkl5T2lONDNVMlJXS2tST2cvdmNmSkc4ditFWWJSRVJFUkZSeU1RRkdSQ1dPTmk0VzhUL09ocGlhV3FEK1Z1MDZvOXpJQ1JCa01oTkhSa1J2S291R1RXSFhkeEJTandWRGVTYWt1TU1oSWlJaUloTmpBb3lJU2hReFRZbTRwWE9naVgxUm9QN1c3YnRDTVd3c0lKV2FPRElpZXRQWitud0lTNjlXU0Z5N0hLbkhEeFYzT0FDQXFLZ29uRDkvdnREalhMNThHWGZ2M3MzM1dHNjZkZXVHbzBlemJ4UVFFeE9EaVJNbjR0R2pSN3BqTjIvZXhKUXBVNUNlWHJDZE5kUFMwakJzMkRCczNMZ1JBQkFTRW9LSER4OFdhQ3d5akpoUHFRR3RWb3RUcDA1QnBWSVZVVVNHMFdxMUNBa0pNY2xueEJSRVVjU09IVHR3L1BoeHM0MS81c3daYUl5Y0hSOFhGNGVUSjA4aU1URXh4L1BYcmwzRHMyZlBqQnB6Ky9idENBZ0l5UEc5RXhZV2hpRkRoaUFxS2dvcWxRb3JWNjVFYkd5c1VlTVRFWmtERTJCRVZISm9OSWozWDRTTUIvOFdxTHRsaTdad0dEb0tFQVFUQjBaRVpZSWdRREY2SXF4YXQwZlNwbFZJWE8xWDRKbW9waUNLSXBZdFc0YkZpeGZuZXVOcXFLbFRwMkxuenAzNUhqTldXbG9hd3NMQ2tQcks2eFFYRjRjclY2NFlmWk9lUlNxVjR0NjllM2o1OGlWVUtoVzJiTm1DVWFORzRmVHAwNFdLbFhMMisrKy9ZL1RvMFVoTFM4dTFUVVJFQk9iUG40K3RXN2NXNmxwSlNVa1lPM1lzUm80Y3FmZWVLU2kxV28zMTY5ZGorZkxsUmlkY0F3SUMwSzFiTjZQL3ljdnAwNmV4YnQwNnFOWHF3anl0WE8zYnR3OXo1c3lCdjcrL1VmMysvZmRmTEZpd0FJOGZQODUyN3RLbFM1ZzhlVEx1M2J0bjFKakJ3Y0c0ZS9jdWhCeis1bEtwVkhqeTVBblMwdElRSHgrUEN4Y3U0T3V2djhiTm16ZU51Z1lSa2FseGZSQVJsUXlpaU1SZmYwYjY5YkFDZGJkbzBCU0tyOGR6NWhjUkZZb2drMEV4WWp4azdwV1JITFFkcWh0L3d1NC9BMkRWdnF2SmwxV25wS1RnM0xsemViYXBWYXNXN3R5NWd4VXJWcUI1OCtaNXRuM25uWGRNR1Y2ZUprNmNDQUM2R1VITGx5K0h0YlUxQUNBaElRRUFNR1BHREVna21iKzFObW5TQkI5OTlKRkJZOHZsY2dpQ0FJMUdBMHRMUy9qNittTEdqQm1ZUDM4K05Cb051blRwWXVxblU2WTVPanJpenAwNzhQWDF4ZVRKazNOc1U3OStmWGg3ZTJQMzd0MzR6My8rQXljbnB3SmQ2K2VmZjlZbFFZS0NndkR4eHgvbjJ5Y2tKTzhseVEwYU5NQ0pFeWV3Y3VWS05HalFJTmQydHJhMmFOMjZkYmJqdVQzbjF4MC9maHhYcmx6SjlieGFyY2FHRFJzZ2w4c2hrVWp5amZ0VmNya2NIVHAweUxOTmRIUTAxcTlmRDB0TFM0TS9TL2xKU2txQ3I2OHZSRkhFakJrenNwMzM5L2RIM2JwMXN4Mi9kZXNXb3FPamMvM3ZsL1c1MTJxMWNITnpnNysvUDZaTW1ZS0ZDeGRpL2ZyMWtMRkVCUkVWRTM3N0VGR0prTEl2RU1yUWd0WGRrZGVzaTNKakowT1F5VTBjRlJHVlNZSUFXNThQWU5ISUMwbWJWaVB4MXdDazdOOEpxN1lkWWRuU0cvTEtWUUZKNFNmUng4Ykc0c2NmZnpTbzdjbVRKM0h5NU1rODJ4UmxBc3pUMHhOQVpoTHY1czJiY0hOemcwS2hBSkI1TTMvMzdsMTRlSGhBK3Y4L1NwUXZYOTZvOFMwc0xKRHgvenR5S2hRS0xGNjhHRnUyYklHM3Q3Y0pud1VCUUt0V3JkQ2pSdzhFQndmRHk4c0xiZHEwd2FWTGw3SzFxMXExS214dGJSRVdsdk1QVlYyN2RzM3pPc0hCd1FnSkNVSDc5dTBSRnhlSHpaczNvMUdqUm1qWXNHR2UvUll1WEdqUTh6aDQ4Q0FPSGp5WTYva3FWYXJrbUFETEwrNHN0Mi9mempNQnRubnpadDBNcXlWTGxoZzBaaFlIQjRjOEUyQmFyUlpMbGl4Qldsb2FSbzBhQlRjM042UEd6MjNNaFFzWHdzUERBNHNXTGRJZHo4akl3S3haczVDZW5nNFBENDhjK3g0NWNnUUFzR3paTWl4YnRreDMvTml4WXdBeXZ3T3l4Z0tBY3VYS1ljbVNKWWlQajRkVUtrVkNRb0x1KzRLSXFDZ3hBVVpFeFU0WkdvTGtvTzBGNml0N3F4b2MvenNUZ3FXVmlhTWlvckpPWHFVNm5HWXNSUHFOY0tUKy9odFNEdTlEeXNFOUVDd3NJZk44QzFLM2lwRFkyRUt3c1lWMWg3Y2hkYTFnMVBpZW5wNjZHOFlzVDU0OHdiSmx5ekJvMENBMGE5WXNXNTlmZnZrRjd1N3U2Tm16WjQ1TGp3RGc3Ny8vUnUzYXRXRlJnRjF3NCtMaVlHOXZENWxNaHRqWVdLU2twT2pPdlh6NVVsZUxhOHlZTVFDQWh3OGZJaVFrQkI5KytDRnExYW9GQURoMzdod3VYYnFFNGNPSDYyYUZBY2gzK2RqclRwdzRnUk1uVHVnZEN3d01CQUNzV2JNR1ZhcFVNV284emZOblNEdDNDaUx5cm5kVkdna1FZT1hkeWVqM1lKYXZ2dm9LbHk1ZHd0cTFhMUd4WXNVOGswNDUxWUlEOGs0a1hiMTZGY3VYTDBlRkNoWHc3YmZmSWprNUdTTkhqc1RzMmJQaDYrdWJhNklGeUZ5aSthb0xGeTRnTlRVMTErdEZSMGNqUER3Yzc3enpqdDVuSkxmUGl5bGN1M1lOZ1lHQjZOS2xDNlpNbVFJZzgvM2VwMDhmakJ3NXN0RGpyMSsvSHVIaDRXaldyQmw2OSs2dE82NVNxZURuNTRjZVBYcWdmdjM2MmZyNStmbnBKUVcvK2VZYjNmRkRodzdoeG8wYldMVnFsVjVDYmRXcVZYaisvRGwrL1BGSDJOdmJaeHN6S1NrSklTRWhhTldxVlk0SnhmVDBkTjJTN2REUVVJU0ZoZUg1OCtlSWlZblIvYVBWYW5INDhHSGRUREVpb3FMQ0JCZ1JGYXYwMnplUStPdlBCZW9ycStnT3grKytoMkJqWStLb2lJaitueURBb2tGVFdEUm9DbTFLTXRML3ZBTDF2MUhJZUhBWDZuOXVRMHhOZ1ZhWkNxbHJSVmdYTVBud0tpY25KNlNtcG1MT25Ebnc5ZlZGMWFwVmRlY3VYcnpnTGhzVEFBQWdBRWxFUVZTSVBYdjI1Sm44dW5UcEVxWk5tNGFKRXljYW5YQUNNaE5zVjY5ZXhicDE2N0Jod3dZY1BueFlkMjc5K3ZWWXYzNDlnTXpaTnMrZlA5Y2RCNkJMamxXdVhCbnIxNi9IaXhlWm01bTR1Ym5Cd3NJQ1gzMzFsVUV4dkh6NUVudjI3RUg3OXUxelhINEZvRUJMOE5KdjNTandqeTJsZ2FTOFM0SGZnelkyTnBnNmRTb2NIUjNoN3U2ZUxUR2JrOE9IRDZOaXhZcG8wcVJKbnUydVhidUdXYk5td2NyS0NuUG16SUc5dlQzczdlMHhiZG8wVEo4K0hSTW5Uc1NpUll0MHN3cGZKMzJsdElFb2lnZ0tDc0xObXpmaDd1NmVZOUpuNWNxVnVIanhJaXBXcklpbVRadm0rendLNjlHalI1Zy9mejRxVnF5SWNlUEc2WjJMajQvSG5UdDM4dXp2N095YzUvczVORFFVZ1lHQmNISnl3dVRKay9VKyt4czJiTUN4WThlUW1wcWE0MnZ4N3J2dm9rR0RCcmgzN3g1MjdOaUJUei85RkpVcVZjSzJiZHZ3eHg5L1lOYXNXWHJKcjNQbnptSDM3dDBZUG54NHJqUHo5dTNiQjZWU2lhRkRoNkphdFdwNjU3NysrbXY4ODg4L3VzZFp5YmR5NWNyQnpjME5OV3ZXUkx0MjdWQ2hRZ1ZvdFZvbXdJaW95REVCUmtURlJoUDdBZ24raTRBQ0ZFcVdPcnVpM0tTNWtEaHdDajBSRlEySnJSMnMybmFDVmR0T0poMzM5YVdOWGJwMHdjNmRPL0hYWDMvcENsTnJ0Vm9FQkFUQXhjVUZEUnMyMU90VHExWXR1THU3QXdDOHZMeWdVQ2h3OE9CQm94TmdTcVVTNTgrZlIvWHExYUZRS0RCKy9IaU1IejhlaHc4ZnhySmx5L0RkZDkvcGxsbGV2MzRkMzM3N3JVSGpadFVSK3VDRER3eHEvK1RKRSt6WnN3ZjE2dFZELy83OWpYb09lYkh1MEJYV0hReGI3bFlXdlY0L0t5b3FDczdPemprdVZVdE5UY1dxVmF2ZzZlbUo1Y3VYNXpybThlUEhzWFRwVWxoWVdHRCsvUGw2Q2QzbXpadGowcVJKV0xod0ljYU9IWXNwVTZhZ1JZc1dlY1lvQ0FLbVRadUc0Y09IWS83OCtWaTVjcVZlZktHaG9iaDQ4U0w2OWV0bmNQTEwwT0w1V3EwMjI3SG82R2hkUGJ6WnMyZnJ6WGdFREZ1Ni9ObG5uK1ZhUyt2R2pSdjQ4Y2NmSVpmTE1YdjJiSlFyVjA1Mzd0YXRXOWl6WncrY25KeHkvU3pXcVZNSGRlclV3YlZyMTdCanh3NDBiOTRjZGV2V1JVcEtDcDQ4ZVlMWnMyZm4yRy9WcWxWWXRXcVY3bkZ3Y0RBc0xDd1FHeHVMM2J0M3c5UFRFeXFWQ2hFUkVibzJDb1VDYmR1MmhaZVhGeXd0TGJGNTgyWjgvdm5uNk5ldkh5d3RMZk44RFlpSWlnb1RZRVJVTEVSMU9oTDhGMEtibEdCMFg0bWlIQnduellIVXliaWFNa1JFSmRHQ0JRdHlQTDVpeFlvY2ovL3d3dzk2ajBlUEhxMUxnTWxrTW5UdDJoVjc5KzdGM2J0M3M4M1F5TXVwVTZlUWxwYUdIajE2NkIyL2ZQa3lnTXhFUVhwNnV0N1N5cnlXSWtaRlJXSEVpQkVHWHorTHJhMHRBT2d0dnlUek9IcjBxRzdUQWdDNkpLVW9pbGl3WUFGVUtoWG16Sm1UN1gyMGE5Y3VwS1NrWVBEZ3dUbU9xMWFyc1dyVkt1emZ2eC9seXBYRDNMbHpVYWRPSFFDWnRlK2tVaWtVQ2dVNmQrNE1TMHRMTEZpd0FOT21UWU9QancrR0RoMEttenhtZGpzNU9XSGN1SEc0ZnYwNnJLeitWLzRnUGo0ZS92NythTktrQ1lZTkcyYndhL0Q2KzkwWU5qWTJjSFYxeFlnUkkvRFdXMjlsTzkrMWExY01IRGd3enpFY0hSMXpQSDduemgxTW5Ub1ZLcFVLVTZaTTBiMStRT2J1cTRzWEx3WUFUSmd3d2VoNldqNCtQdWpZc2FQZTdySWhJU0hZdW5VclZxeFlvWHY5anh3NW9sdDJEQUJoWVdGUUtwV3dzTERRTGFkODlibG1iU2lRbUppSXpaczNReUtSTVBsRlJDVUtFMkJFVlBSRUVVa2Jmb0g2YnFUUlhRVUxDNVQ3ZGpxa2JoWE5FQmdSVWZINDRvc3Y5RzZVYjl5NGdmajRlRjNSZDVWS2hSMDdkbURnd0lHNkcwcWxVZ2tmSDU5c1k3My8vdnZZdTNjdmdvT0RkYlc2REhIbzBDRW9GQXAwNnRSSmQweWxVdW1Lbm0vWXNFRzNiQ3FMTVlrR0FOQVlNT1BYd2NFQlVxa1U4Zkh4Um8xTnh0dTFhNWR1bGlId3Z3U1lJQWhZc0dBQnBrK2ZqbSsrK1FZVEowN1VGV2wvOHVRSmR1M2FoV2JObXFGbHk1Ylp4cngxNnhhV0xGbUMrL2Z2bzFxMWFwZzllellxVlBqZjBzd0JBd2JBMDlOVHQzUzJiZHUyOFBQenc1dzVjN0IvLzM2Y09uVUtBd2NPUlBmdTNYV0ptT1hMbCtQQWdRUFpyclY3OSs1c3g4TER3L0hlZSs5bE83NXg0MFpVcWxSSjk5alQweE5ObXpiRisrKy9iOGhMaFlpSUNMM1hDZ0RzN2UzaDYrdWJheDhIQndlamE5VUJRR1JrSkNaTm1vVFUxRlNNR1RNR25UdDMxanZ2NysrUGh3OGZvbCsvZnZuT21zdUpLSXBRS0JSNmliT3NSSnk3dXp2czdPd0FJRnRpcld2WHJoQUVBUTBiTnNTMmJkdHc4T0JCL1BMTEx3Q2dWeS9NM3Q0ZVVxa1VzYkd4ZVBIaUJhS2pvM1gvUEgvK0hNK2VQY1BISDMrYzU2NmRSRVRtd0FRWUVSVzUxSkREVUo0cDJJNlBpaEhqSWE5VzA4UVJFUkdWSEJjdlhzUzhlZk5Rc1dKRnRHblRCaEtKQkgvKytTZTJidDJLTTJmT1lQcjA2WG5lVkZlcFVnVTFhOWJFeVpNbjhmWFhYME1teS8vUHZkdTNiK1BXclZzWU9IQ2diZ2MzSUxNbVVJMGFOUkFlSG83dTNidGoxNjVkK09tbm4zUkpnN2x6NStwbW43M3V3WU1IK1A3NzczV1BEWjBSZHV6WU1UZzVPZUhseTVmNXRxWENXYk5tRFFCZzA2Wk4yTHg1czk0NU56YzMrUG41WWU3Y3VaZzNieDQrK2VRVGZQVFJSMWk4ZURFRVFjaFc3d3JJVERKdDNib1ZvaWlpVjY5ZUdENTh1RUV6Z0twWHI0NWZmdmtGYTlldXhXKy8vWVpWcTFaQnE5WGl3dzgvMUd2MzNYZmZGZmk1dnJwOEVBQjY5ZXFGWHIxNkdkei85U1NVSVlLQ2doQVVGSlJubTljTDVaOC9meDQvL1BBRFZDb1ZSbzhlblMzSmZmVG9VUnc3ZGd6MTY5YzNPZ0g5eHg5L1lOV3FWUmcyYkJnY0hCejB6c1hGeFFFQUhqOStyRXM4WnMwT2ZQVG9FZVJ5T1R3OVBkR2xTeGNBLzB1WVZhOWVYVGZHZ1FNSEVCRVJnZWpvYUYyOXRxem5Md2dDbkoyZDRlcnFDamMzTjczdkdTS2lvc0lFR0JFVnFmVGJONUMwZFcyQit0cDkrQ2tzbTdjeGNVUkVSQ1hIcmwyN3NIYnRXalJzMkJDelpzM1NGWWx1MmJJbGxpeFpnaDkrK0FHalI0L0d1SEhqZExQRGN0S3hZMGVzWGJzV0Z5NWNRUHYyN2ZPOWJsQlFFR1F5V2JhYjdRTUhEcUJqeDQ0SUR3K0hoNGNIZkh4OEVCWVdoclp0MndJQVhGMWQ5V2JWdkNvdExVM3ZzYk96czE0aC9ETm56aUFpSWlMSDR2Z1ZLbFRBMDZkUDg0MmJ6TXZHeGdiejVzM0Q4dVhMc1huelpodzllaFRSMGRINDdydnY5R1oxWlduY3VERk9uRGlCYjc3NUpzZGRUUE5pYlcyTk1XUEc0TjEzMzhYZXZYdlJ0Mi9mYkcyeWF0QVZ4dDI3ZC9VS3RlZDJEVVBiNWFWNTgrWjQrKzIzODJ4VHVYSmwzYjhIQndmRHo4OFBVcWtVa3laTnlyYlRaVlJVRkpZdlh3NUhSMGZNbURGRGI0T0FuRVJIUitQU3BVczRkZW9VQUdEYnRtMW8zTGd4MUdvMWhnNGRtbU9mMGFOSFp6czJmUGh3QUpsRjdiT1dUYWFtcGdJQVltSmlBQUJ5dVJ4Mzc5NUZkSFEwWEYxZDhlTEZDMmkxV2t5WU1BRnVibTV3Y1hHQlJDSkJhbXFxYm9ZWkVWRlJZd0tNaUlxTUp2WWxFcFlYck9pOWRZZTNZZHNqK3gvRFJFUnZndVRrWk15ZVBSdG56NTVGNTg2ZE1XalFJTVRIeCtzdEEzUjBkTVRVcVZNUkVCQ0FSWXNXWWRTb1VibU8xNmxUSjZ4ZHV4WkhqeDdOTndFV0V4T0QwNmRQbzBPSERuQnhjZEVkdjNuekptN2V2SWtaTTJZZ0lDQUFBREJreUJCOCtlV1h1SDM3Tm9ELzNSZ2JRcUZRNkJYQ2YvTGtDU0lpSW5Jc2psKzVjbVVjT1hJRUdvMG0zNXQ4TWkrcFZJcXhZOGZpenAwN2lJeU1oTDI5ZmE0N0JEWnAwZ1RyMTY4djFIK3pXclZxNldwSlpkRnF0U1o3SDF5NGNBRWJObXpJOVh4V1lzdlFkbm54OVBSRW8wYU45RDVYZVduUW9BRThQVDB4YnR5NGJLOXhYRndjWnN5WWdZeU1ETXlZTVFQbHkyZldRVDE1OGlRQ0F3T3hkT2xTWGYyOExLdFhyOGFaTTJkUXNXSm0yWWlGQ3hmQ3k4c0xBTEx0OUxsLy8zNnNXTEVDUVVGQnVnVFZybDI3c0hyMWFsMFIvTkRRVU15ZE8xZXYzMGNmZlFRQXFGYXRtbDdoL0lDQUFCdzZkQWlOR2pYU0pmSlhybHlKczJmUElpQWd3T2k2WlVSRXBzQUVHQkVWaWN5aTl6OUFtMmg4MFh1THVnMWgvOW5Yd0N0YmZ4TVJ2VWtFUVVCY1hCeSsrKzQ3cEtlbjV6Z3JLc3VNR1ROdy8vNTlkT2pRQVQvLy9IT09iZHpjM0ZDblRoM2RMSXk4bkRwMUNoa1pHUmd3WUlEZThlM2J0Nk5WcTFhNkcyMEF1cVZSbHBhV3FGU3BFc2FOR3djM056ZUlvb2pQUC84Y1gzLzlOVnExYWdVQWVQcjBLZno5L2ZXSzVodXFSbzBhQ0E0T3h0MjdkMUd6SnBlOUY2Zms1R1FzWHJ3WWtaR1JhTk9tRGE1ZXZZclJvMGRqeG93WmFOS2tTYmIyNWtoWXFsU3FBcjJQOHZKNkFtanIxcTA1SnJ3TWFYZjM3bDBJZ29DcVZhdml4WXNYaUkyTnhiWnQyeEFWRllYQmd3ZGo3Tml4MldxTmFUUWFuRHQzVGxkYkRRRGVldXN0ckYyN0ZzSnJmKytvMVdyTW1qVUxNVEV4K082NzcvU1NZMXF0RmxGUlVWaXhZZ1VtVFpxazEyL1FvRUg0K3V1djhlREJBMHlhTkNuYkxwWEdhdENnZ1M0QmR1TEVDWnc4ZVZMMytQWGtXNzE2OVJBVUZJVEl5RWpVcmwwYkJ3OGV4TjY5ZStIajQ4UGtGeEVWR3liQWlNajhSQkZKRzFjVnFPaTlyS0k3Rk45TWhtQkFEUnNpb3RMSzF0WldWMHo3NE1HREFMTGZlTWZHeG1MQWdBR1FTcVVZUEhnd2xFcGxubVBPbmowYlRrNU8rVjc3Z3c4K2dKZVhWN2FkL3FwWHI1N2pNcmIwOUhTODlkWmJ1dnBSUUdhU1JCUkZlSGg0d05uWkdVRG1rc2VzTnFJb1pydXB6MHRXY2V3Ly8veVRDYkJpZE9uU0pmajYrdUxseTVmNDhzc3ZNV0RBQU55OGVSTXpaODdFNU1tVE1XclVLS1BxYUJWVVFrSkNpVjQydDJIREJrUkZSV0hMbGkzWXQyOGZBZ01EY2V6WU1UZzdPNk50MjdidzlmVkYrZkxsOVRZTnVIanhJdWJPbll1aFE0ZGkwS0JCdXVPdmYwNjBXaTNtejUrUGlJZ0lmUHp4eDlsbW5uWHQyaFduVHAzQzhlUEg0ZTN0alhidDJ1bk8xYWhSQTBCbVBiN1hkZS9lSFdxMU90dnhQbjM2NVBvOG5aeWMwTHAxYXdDWnUxUUMwRDErWGRPbVRTR1JTSERod2dYY3ZuMGJLMWFzUUt0V3JmS2N1VXBFWkc2OG95UWlzMU9lT3dsbDZIR2orMGxzN1ZCdS9BeEliRXZ1SDcxRVJDV1ZJY212TEs4V3NzNHlZTUNBSEdlTTlPalJJOWR4cGs2ZG11UHhMVnUyd00zTnphQllSRkZFbFNwVjRPYm1ock5uejZKLy8vNjZjK0hoNGRpOGVUTkdqQmpCeEpnWjNieDVFNXMzYjhhVksxZFFvVUlGTEYyNlZKZVVyRmV2SHZ6OS9URmx5aFQ0Ky92ajNyMTdHRGx5cEZtWHFqNTkraFN1cnE1bUc3OHdrcEtTY1BueVpmVHYzejliOGtvUUJFeWNPQkdqUm8zQ2xpMWIwS0pGQ3lRbEpXSEhqaDNvMWFzWHVuWHJobDkvL1JYVnExZlBjVWROVVJTeGRPbFNuRHQzRHUrODh3NkdEQm1TWXd6ZmZQTU4vdnJyTC9qNitxSkJnd2JaQ3Y3blpQWHExUkJGVWZjNEpDUUVXN2R1eFlvVkszUXpQWThjT1lMQXdFQ0RYb2ZvNkdpOXo3aENvWUNYbHhmMjd0MExwVktKWnMyYVllYk1tWkJJSk5pNGNTTmV2bnlKOGVQSEd6UTJFWkdwTUFGR1JHYWxlZllFU1J0WDVkL3dkVklwRk9PbVFlcFcwZlJCRVJHVkFnOGZQdFI3bkxValcxSEpiYm5VbGkxYjlCNHJsVXJNbmowYnRyYTJpSXFLZ28rUFQ3WUM1bG16d3JLbzFXcmRETGFnb0NBOGZ2d1lqeDQ5d3FOSGoxQy9mbjFNbVRJRlhidDJ4Ylp0MnhBWkdhbExkajE0OEFCLy9mVVgwdFBUVGZVMHl6eXRWb3ZJeU13WjJpcVZDbUZoWVpneFl3WnNiR3d3Wk1nUWZQamhoOW1XSDFhcVZBbisvdjZZUG4wNnpwNDlpNEVEQnhwYzU4cFlDUWtKZVBUb0VYcjM3bTJXOFF2cjZOR2p5TWpJeUxVbW1KV1ZGZWJObTRkeTVjcEJFQVRjdjM4ZnUzYnRRcFVxVlRCMjdGaEVSRVJnNGNLRldMVnFsZDVyS0lvaVZxeFlnYU5IajZKRGh3NzQ3My8vbStzc1NoY1hGM3oyMldjSUNBakF6ei8vakduVHB1VWJ0NGVIaDk3anJGMGQzZDNkZGJQdFB2cm9JL1RxMVN2UEhSczFHZzEyN3R5SkhUdDJZTStlUGJwZForUGo0NkZTcWFCVUtsRzNibDNNbXpkUGR5NHFLcXJJdjgrSWlBQW13SWpJak1RTU5lSi8vaEdpS2kzL3hxOXgrR1FZTEdyWE0wTlVSRVNsUTI2N3RHWEpxdTJWZFZPc1Vxbnc4dVhMWE5zcmxVbzhlZklrMzJOWmN0dmQ4ZFZaSGxldVhFRkFRQUJrTWhrV0xGaUFpSWdJekpzM0R3a0pDZmpxcTYvMFpxR3RXclVLdDIvZnhyTm56L0RpeFF2ZDdKT0FnQUJZV2xxaVlzV0txRkdqaG00bVRPL2V2YkZueng3NCsvdmpwNTkrZ2t3bXc1MDdkeUNSU0hLY3NVYkdVNnZWbUQ5L1B2NzQ0dy9ZMk5oZ3pwdzVtREpsQ3FaT25ZcVdMVnRtcSt2MEtvVkNnU1ZMbHVEbHk1ZG1TMzRCbVV1QlJWSE1kYWxkUWIyZVJOVVVZSU1lalVhRGZmdjJvVkdqUnZEMDlBUUFYY0gzakl3TVhjSW5xd2c5QU4wR0VuWHExSUdscFNVbVRacUVjZVBHNGZqeDQ3cWxrTStlUFlPL3Z6OHVYNzZNeXBVcnc4ZkhCOWV1WFlOU3FZUlNxVVJxYXFydTMxTlNVcUJVS3BHVWxBUWdzNlpmMTY1ZGpYNjlYdjgrQVRKci9tWE5CbnRkMWk2dkkwZU94TC8vL3F0TFVJcWlpS05IajJMTm1qVklUazVHNWNxVjhjOC8vK0Rtelp0bzFLZ1JnTXlhYVZtMUFvbUlpaElUWUVSa05zbUJtNUJ4LzY3Ui9heThPOE82eTN0bWlJaUlxUFI0dlFiWXEwUlJ4SVVMRndCa3pqQUJvSnU1azV2ejU4L2ovUG56K1I3TDYvcHBhV200YytjT3JsMjdodERRVUR4Ky9CanZ2dnN1Um93WUFSc2JHN1JxMVFvclY2N0VraVZMOFBISEg2TnQyN2J3OHZKQysvYnQ4ZUxGQ3p4NzlneVZLMWRHMjdadDRlbnBDUThQRDNoNGVNRFYxVFhiN0JZbkp5ZDg4Y1VYQ0FnSXdJd1pNekJ3NEVCY3VIQUJ0V3JWMGoxbktweFpzMmJoOHVYTEdEOStQQ3BVcUlDWk0yZmkwMDgvaGJlM04xNjhlQUU3T3p2SVpETElaREpZV0Zqb0VqcnA2ZW02ZjlScU5kTFQwM09zSTFkWWNYRngyTDU5TzZwVXFhTGJ2ZEJVOGxySys2cHUzYnJsZWk0Nk9ob0toVUp2eG1QV1VrMC9QNzlzT3puR3g4ZGo1ODZkcUZTcEVpcFhyZ3dnTXhFV0VCQ2c5OXI1K3ZyaTZ0V3JBREpuUFU2WU1DSEg2MHNrRXRqWTJNRE96ZzYydHJabzNMZ3gvdjc3Yi9qNys2TlJvMGE2NUZYV2JNdlhQMlB4OGZHd3M3TkRSa1lHTGwrK0RJbEVBa3RMeTN4ZkU2VlNpZE9uVHdQSVRLTDYrdnFpYnQyNk9IUG1ETFp1M1lxN2QrK2lTcFVxbURkdkhpcFZxb1F4WThaZ3lwUXArUHp6ejFHalJnMUVSMGZybHRRU0VSVWxKc0NJeUN4VTRWZVFldVNBMGYxa25tL0I0WFB1K0VoRVpWZjM3dDF6WFU0MWVmSmtYTHQyVFRkN3lzcktDazJiTmdXUWVTT2R0U09idWR5K2ZSc1RKa3lBaTRzTE9uYnNpSjQ5ZThMZDNWMnZqWWVIaCs0Ry9yZmZmc1BxMWF2UnJsMDdUSjA2MWFoQytFQm1RZTZrcENSczJiSUZWNjVjQVpEL3pEZ3luTE96TXdZUEhxemJvWEQxNnRYWXZYczNybDI3aGhNblRrQ3RWdXZWaWNxTklBall2SG16eWVPTGlZbUJVcW5FbURGampIN3Y1T2ZWVFJ3QUlEZzRHUHYyN2N2V2J2MzY5WHFQZi92dE53UUZCUUhJbkNXNVlzVUt2Zk52di8wMnpwOC9qeU5IanVEMzMzL1BOcDZucHlmKys5Ly82aDE3UFhFNGNPQkF5T1Z5dUx1N3c4bkpDUXFGQXZiMjlyQzN0NGVkblowdTRaWFQ3S3lBZ0FBY09IQUE0ZUhoaUkrUFIyQmdJT0xpNGlDUlNMTFZVWnM1Y3lZaUlpSjBqOXUyYmF0TGN1YkYydG9hZGVyVVFjdVdMVEZ5NUVqSTVYTEV4Y1hCMzk4ZmdpQmc1TWlSNk5XcmwyNnNuMzc2Q2JObXpjS3FWWmtsTVJRS0JXZUFFVkd4RUVSRC9xOUdSR1FFYlZ3c1hrNGZDMjFTb2xIOUJHc2JsSis5Rk5JS09TKzdJU0o2RTAyY09CSHZ2LzgrT25mdW5HL2JQLzc0QTNmdTNJRldxNFdWbFJYYXRHbWptMGxpVGc4ZlBvU1RreE5zYlczeC9QbHpvd3FTdjdvVXJLRHUzNyt2SzhqdTdlMWRxTEhvZjVLVGsvUGRYVkdyMVNJakl3TWFqUVphclRiSGhGaldUQ1JEZE92V0RaNmVudGtTUzdsNStQQ2hibm1oS1p3N2R3Nm5UcDNLVmlmcjllT0d0c3ROUmtaR3RsMFc1WEo1b1Q4TCtVbEpTVUYwZERTcVZhdUdHemR1WU1lT0hiQzJ0a2E3ZHUzUW9VTUh2YlpuenB6QjNidDNJUWdDWEZ4YzBLVkxGNE5tZ0FFNWY2N3YzYnVIaWhVcjVqaUdWcXZGaFFzWGNQLytmYlJyMTY1SXZyZUlxT3dSOHZtMWhBa3dJakl0clJaeGkyWWlQZUp2bzd1V0d6c0ZsczFNVytPRGlJaUlpSWlJM256NUpjQWtSUlVJRVpVTktRZjNGQ2o1WmR1ekg1TmZSRVJFUkVSRVpCWk1nQkdSeWFnamJ5RjU3emFqKzFuVWJRQzdmaCtiSVNJaUlpSWlJaUlpSnNDSXlFVEV0RFFrL0xJTStQOXR0QTBsY1hTQ1l1UjNnRlJxcHNpSWlJaUlpSWlvckdNQ2pJaE1JbW5IcjlERVJCdlhTUkJRYnRSM2tDakttU2NvSWlJaUlpSWlJakFCUmtRbWtINDlITW9UMmJmNnpvOXQ3dzhocjFYUERCRVJFUkVSRVJFUi9ROFRZRVJVS0dKcUtoTFhMamU2bjd4R2JkajFIbUNHaUlpSWlJaUlpSWowTVFGR1JJV1N0RzBkTkxFdmpPb2pXRmxCTVdJODYzNFJFUkVSRVJGUmtXQUNqSWdLVEJWK0JjclE0MGIzcy85ME9LU3VGY3dRRVJFUkVSRVJFVkYyVElBUlVZRm9VNUtSdUg2RjBmMnNXbnJEMnJ1ekdTSWlJaUlpSWlJaXloa1RZRVJVSUVtYjEwQWJIMmRVSDZsVGVkaC9QaElRQkRORlJVUkVSRVJFUkpRZEUyQkVaRFRWMVl0SU8zL0t1RTZDQUlmaDMwSmlhMmVPa0lpSWlJaUlpSWh5eFFRWUVSbEZtNXlFeEY4RGpPNW4yNk12TE9vMk5FTkVSRVJFUkVSRVJIbGpBb3lJakpLODQxZG9FeE9NNmlPclhCVzJmVDh5VTBSRVJFUkVSRVJFZVdNQ2pJZ01sbjc3QnBTaEljWjFra2lnR1BZTkJKbk1QRUVSRVJFUkVSRVI1WU1KTUNJeWlKaVJnYVFDTG4yVXZWWE5EQkVSRVJFUkVSRVJHWVlKTUNJeVNPcWhJR1E4ZVdSVUgxbEZEOWorWjRDWklpSWlJaUlpSWlJeURCTmdSSlF2emZOblNObS8wN2hPZ2dDSFlXTWd5QzNNRXhRUkVSRVJFUkdSZ1pnQUk2SzhpU0lTTi93Q1VaMXVWRGViZDNwQ1hxT09tWUlpSWlJaUlpSWlNaHdUWUVTVXA3US96aUw5ZXBoUmZhUXVickRyLzRtWklpSWlJaUlpSWlJeURoTmdSSlFyTVRVRlNWdlhHdDNQWWVnb0NKWldab2lJaUlpSWlJaUl5SGhNZ0JGUnJwSjJiWVkySWQ2b1B0YWQzb0ZGL2NabWlvaUlpSWlJaUlqSWVFeUFFVkdPMUZGM29Eenh1MUY5Skk1T3NCLzR1WmtpSWlJaUlpSWlJaW9ZSnNDSUtEdFJSTkxtMVlBb0d0WE4vcE5oRUd4c3pCUVVFUkVSRVJFUlVjRXdBVVpFMmFTZE93WDEzVWlqK2xnMGFBcXI1bTNNRkJFUkVSRVJFUkZSd1RFQlJrUjZ4TFEwSk8zY2FGUWZRU2FEdzZkZkFZSmdwcWlJaUlpSWlJaUlDbzRKTUNMU2szSndON1R4Y1ViMXNlblJGOUlLbGN3VUVSRVJFUkVSRVZIaE1BRkdSRHFhRjgrUmVtaWZVWDJrenE2dzdkWGZUQkVSRVJFUkVSRVJGUjRUWUVTa2s3eGpBOFFNdFZGOTdBZC9CY0hDMGt3UkVSRVJFUkVSRVJVZUUyQkVCQUJJdjMwRGFaZk9HZFhIc21rTFdEWnRZYWFJaUlpSWlJaUlpRXlEQ1RBaUFyUmFKRzFaYTFRWFFXNEIrMCtHbVNrZ0lpSWlJaUlpSXROaEFveUlvRHdUZ296N2Q0M3FZK3ZUSDFJWE56TkZSRVJFUkVSRVJHUTZUSUFSbFhHaU1oWEp1elliMVVmcVdnRTIzZnVZS1NJaUlpSWlJaUlpMDJJQ2pLaU1Td25lQzIxaWdsRjk3QWQ5RGtGdVlhYUlpSWlJaUlpSWlFeUxDVENpTWt3Ykg0ZlUzdzhZMVVkZXV4NHN2VnFaS1NJaUlpSWlJaUlpMDJNQ2pLZ01TOTRmQ0RGZFpWUWYrMEZEQVVFd1UwUkVSRVJFUkVSRXBzY0VHRkVacFlsK0N1V3BvMGIxc1dyVEFmSnFOYzBVRVJFUkVSRVJFWkY1TUFGR1ZFWWw3OTRDYURRR3R4ZGtjdGg5TU5pTUVSRVJFUkVSRVJHWkJ4TmdSR1dRK2w0VTB2NDRhMVFmbS9kOElIVjJOVk5FUkVSRVJFUkVST2JEQkJoUkdaUzhjNU5SN1NYMkRyRHQyZDlNMFJBUkVSRVJFUkdaRnhOZ1JHVk0rbzAva1g0OTNLZyt0bjBIUWJDeE1WTkVSRVJFUkVSRVJPYkZCQmhSV1NLS1JzLytrbFYwaDAybmQ4MFVFQkVSRVJFUkVaSDVNUUZHVklha1hUNFA5Yi8vR05YSGJ1RG5nRlJxcG9pSWlJaUlpSWlJekk4Sk1LS3lRcVBKM1BuUkNQS2FkV0RacExtWkFpSWlJaUlpSWlJcUdreUFFWlVSeXZPbm9IbjJ4S2crZGg4TUJnVEJQQUVSRVJFUkVSRVJGUkVtd0lqS0FvMEdLZnQzR3RYRm9rRVRXTlJwWUthQWlJaUlpSWlJaUlvT0UyQkVaWUR5d21sb25qOHpxbzlkLzAvTUZBMFJFUkVSRVJGUjBXSUNqT2hOcDlFZ1pWK2dVVjBzdlZwQlhxMm1tUUlpSWlJaUlpSWlLbHBNZ0JHOTRkSXVoQm8zKzBzUVlOZnZZL01GUkVSRVJFUkVSRlRFbUFBamVwTnBORWplYjl6c0w2dlc3U0h6Zk10TUFSRVJFUkVSRVJFVlBTYkFpTjVnYVJkRG9ZbCthbmdIaVFSMmZRYVpMeUFpSWlJaUlpS2lZc0FFR05HYlNxTkJzcEU3UDFxMzd3cHBoVXBtQ29pSWlJaUlpSWlvZURBQlJ2U0dTdnZqRERUUG5oamNYcERKWVB1ZkFXYU1pSWlJaUlpSWlLaDRNQUZHOUNiU2FwRnM1TTZQMXAzZmhiUzhpNWtDSWlJaUlpSWlJaW8rVElBUnZZSFNMaG8zK3d0U0tXeDY5RFZmUUVSRVJFUkVSRVRGaUFrd29qZU5LQ0xsdDExR2RiRnUzeFZTSjJjekJVUkVSRVJFUkVSVXZKZ0FJM3JEcU1JdUkrUHhROE03U0NTdzdkblBmQUVSRVJFUkVSRVJGVE1td0lqZU1DbkJlNHhxYjlXbUk2U3VGY3dVRFJFUkVSRVJFVkh4WXdLTTZBMml2bk1UNnNoYmhuY1FCTmoyNm0rK2dJaUlpSWlJaUloS0FDYkFpTjRnS1FmM0d0WGVxa1ZieUNwNW1Da2FJaUlpSWlJaW9wS0JDVENpTjBUR28vdFFoVjgycW8rdHp3ZG1pb2FJaUlpSWlJaW81R0FDak9nTmtSSWNaRlI3eTZZdElLdGMxVXpSRUJFUkVSRVJFWlVjVElBUnZRRTBMMk9RZGpIVXFENjJQaCthS1JvaUlpSWlJaUtpa29VSk1LSTNRT3J2K3dHTnh1RDJGZzJhUUY2OWxoa2pJaUlpSWlJaUlpbzVtQUFqS3VXMHlVbFFuanhxVkIvYm52M01GQTBSRVJFUkVSRlJ5Y01FR0ZFcHB6d1dEREZkWlhCN2VaWHFzS2piMEl3UkVSRVJFUkVSRVpVc1RJQVJsV0ppZWpwU2p4MDBxby9OKy84QkJNRk1FUkVSRVJFUkVSR1ZQRXlBRVpWaWFlZFBRNXVjWkhCN3FaTXpyRnA2bXpFaUlpSWlJaUlpb3BLSENUQ2kwa29Va1hyME42TzYyTHpiQzVCS3pSUVFFUkVWaENpS09IejRNREl5TWt3MnBsYXJ6WFlzTlRVVkZ5OWVSRktTL2c4bnByeHVZVVJGUmFGYnQyNjRjK2RPY1lkQ1JFUkVieUJaY1FkQVJBV1RIdkUzTWg3ZE43aTlZRzBENjA3dm1ERWlJaUlxaUxDd01QejAwMDg0Zi80OFpzNmNDYmxjanIvLy9odFBuejQxcUgvVnFsVlJzMlpOM2VPclY2L0MxOWNYczJmUFJyVnExWFRIcjErL2poa3pabURhdEdubzFLbVQ3cmlmbng4ZVAzNk1PWFBtd003T1RtOXNwVktKeFlzWG8yWExsbmovL2ZjQlpDYk1ESTB0aTZlbnAxSHRpWWlJaUV5TkNUQ2lVc3JZMlYvV25kNkJZRzFqcG1pSWlLaWd2THk4OE0wMzM4RFB6dyt6WjgvRzk5OS9qK0RnWUlTRWhCalVmOENBQVhvSnNLcFZxd0lBSmt5WWdMdy9KQjBBQUNBQVNVUkJWQ1ZMbHVpU1lOZXZYNGNnQ0dqYXRLbXU3ZUhEaC9INzc3L2p2ZmZleTViOEFnQ1pUQVpCRUxCczJUSThmdndZWDN6eEJSNDllb1JodzRZWjlSeVBIVHNHdFZxTlo4K2U1ZG9tNjF4MGREU3NyYTN6SEk4Sk5TSWlJaklXRTJCRXBaRG0rVE9vd2k0YjNrRXF6VnorU0VSRUpWTFBuajJSbHBhRzQ4ZVBJelkyRm1QSGpzWFhYMytkYjcvKy9mdG5PK2JrNUlSRml4Wmh6Smd4V0xkdUhlYlBudzhBdUhEaEF1cldyUXVGUWdFZ2M4bWhuNThmbWpkdmpyRmp4K1k0dmx3dXgvVHAwN0Z3NFVJRUJnYkN3Y0VCTFZ1MkJBQXNXYklFalJzMzFyWDk4TU1QTVd6WU1IVHIxazEzYlAvKy9WaXhZZ1VBNE1HREJ4Z3hZa1MrejJuT25EbjV0amwyN0ZpK2JZaUlpSWhleFFRWVVTbVVldXdnSUlvR3Q3ZHE2UTJwazdNWkl5SWlvb0pZdTNZdEFnTURjZXpZTWZUdjN4OTkrL2FGUkpKWm9qVy9XVkE1T1gvK1BGUXFGUUNnUjQ4ZWNIZDN4OG1USjVHU2tvSjc5KzZoWGJ0Mk9IbnlwSzU5NjlhdDBicDFhNXc1YzBaM3JIUG56bnBqU2lRU1RKbzBDWFhyMWtXdlhyM3c2TkdqSEs4ZEZ4ZW51M1pPcWxldm5tUGk2dHk1Yy9EMzkwZTlldlZ3OXV4WnRHblRCcmR2Mzhabm4zMkdkOTk5Vi9kNkVCRVJFUlVHRTJCRXBZeW9USVh5OUhHait0aTgveDh6UlVORVZQWm9rNTVEZVhVMzB1OWRoaWIrTWJRSlQySGY2M3RZZS9VcjlOaUZUZmI0K3ZvaUxpNHUxL05uejU3RjJiTm45WTZkTzNkTzcvSHJDVEFBa0VxbDZOT25UN2JqdzRZTnc3MTc5M1NQL2Z6ODRPZm5CeUQvV1ZwLy9mVVhObS9laktpb0tJd2JOdzd1N3U0NGUvWXNQdm5rRTd4NDhRSyt2cjdZdG0wYmV2ZnVqVzdkdXVsbXJoRVJFUkVWQkJOZ1JLV004c3dKaUdsS2c5dGIxRzBJZVpYcVpveUlpS2hzMENZOVI5S2grVWk3ZVJRUVJjZ3IxWU84WWoxSTY3MERpeW90VEhLTmpJd01CQVVGNWRtbWMrZk9jSGJPZVZidnpwMDdzeDE3L3Z3NXZ2amlDM2g3ZTJQeTVNa0d4eElaR1lrSER4N29IbmZ0MmpWYm03bHo1MEt0VmdNQWhnNGRpazgvL1ZTdndQN3JZbU5qRVJvYWlzT0hEK1BmZi85RjE2NWRNV1hLRkRnNU9TRXFLa3JYcm0zYnRtalVxQkUyYmRxRWRldldZYzJhTldqY3VERmF0bXlKeG8wYm8wYU5HaEFFd2VEblFrUkVSTVFFR0ZGcElvcVp5eCtOWVBOK2J6TUZRMFJVZHFodUhFSGkvdWtRUlJHMjdiK0NkWXNCa0NvcW1mdzZhclVhcTFldnpyTk4zYnAxYzB5QXZUNlRLOHVlUFh1Z1VxbFF2Mzc5WE51OHJrMmJOamgyN0poZU1pNm5CRmlGQ2hYMEhqczZPdVpZb0Y2dFZtUG16Sm00ZXZVcVJGRkUvZnIxTVcvZVBOU29VUU5BWm1KTW9WQmd6Wm8xc0xXMVJXeHNMQUJnNE1DQjZOS2xDL2J1M1l1elo4OGlMQ3dNTXBrTXUzYnR5ckZvUHhFUkVWRnVtQUFqS2tWVWYxNkJKdHJ3cmVlbHJoVmcyYmk1R1NNaUlucnpwVjdZaEtSRDh5Qi9xeGtVSHl5RFZGSFI3TmVjUEhseXRvVFR2WHYzOHR4OThmdnZ2ODl6VEg5L2Y0T3ZmK0RBQVl3Y09SSWpSNDdFM3IxN3NYTGx5aHpidlZyd0h0QmZBaW1YeXpGOCtIRGR2L2Z1M1JzT0RnNW8wYUlGRmkxYWhHblRwaGtjRHdETW1ERURRT2FNTmlhL2lJaUl5RmhNZ0JHVklxbEhmak9xdmMzYjNRRXVFU0VpS2pEbHRUMUlPalFQMWkwR3dhSG5URUFpTGU2UWNuWGd3QUc5eDd0Mzc4YW1UWnZRdlh2M2JMc3ZxbFFxVEo0OEdjbkp5WmcxYXhZOFBEejB6aHRhZ0gvOSt2VzVuaE1FQVZldlh0VTl6aXE0ZitmT0hRREFsMTkraVRwMTZ1UjdqU2RQbm1EWnNtV3dzTEJBNjlhdERZcUxpSWlJNkhWTWdCR1ZFaGxQSHlIOXhwOEd0eGNzTEdIVlB2dHlGU0lpTWt6NnYzOGdjZDgwV0RYcUNZZGVzd0NoWk85R21KVzBTazFOeGZMbHkzSDgrSEgwNjljUHc0Y1B6MVl2eTlyYUdvc1dMY0wwNmRNeGZ2eDREQmd3QUgzNzlvV05qWTNCMXhNRUljZmxqcTk2TlFIMnVtclZxcUZ4NDhiNVhvZXp2WWlJaU1nVW1BQWpLaVdVSjM0M3FyMlZkeWRJYkhuVFFFUlVFR0phRWhMM1RJTEZXODNoMEhkUmlVOStBWUFvaWdnSkNjRzZkZXVRa0pDQW1qVnJZcytlUGRpelowK2UvYnAxNjRhTkd6Y2lNREFRM3Q3ZThQTHlRdHUyYlhOTlBHbTFXZ0NaTzBQKytlZWZtREJoUW83dDh0c0ZjdXJVcVFZOEt5SWlJaUxUWUFLTXFCUVEwMVZRbmpsaFZCK2J0N3ViS1JvaW9qZGYwcUg1MENyajRQamxWZ2hTZWRGZlB5a0pNVEV4ZXNmaTR1SnliZi9zMlROTW5qd1pqeDgvUnZueTViRjA2VkpjdkhnUmtaR1J1UzVUM0xkdkg0NGNPWUtKRXllaWZmdjJXTDE2TlVKQ1FuRHIxaTEwN05neHh6NlJrWkdJakl3RUFOalkyQ0F4TVJFQXNIanhZbDFoL3JObnorYTVORExMK1BIajBhQkJnM3piUFhqd0lOLzZaa1JFUkVUNVlRS01xQlJJKytNc3hOUVVnOXRiMUs0UG1XY1Y4d1ZFUlBRR1V6OE1nekpzTCt4N3pZSzBuSHV4eFBEenp6L2o1NTkvTnJoOWhRb1ZVTDE2ZFRScTFBaGZmZlVWN096c2NQSGlSUURJZFptaVJDS0J2YjA5Z014ZEgxdTFhb1VMRnk3QXhjVUZscGFXMmRyLzhjY2ZtRDkvUGxxMGFBRUFjSEZ4MFNYQUtsV3FCRGMzTndCQStmTGxEWXJaMmRrNTN5V1VBSkNlbm03UWVFUkVSRVI1WVFLTXFCUlFoaHcycXIxMXR4NW1pb1NJNkEwbmlrZyt0Z3l5aW5WaDAySlFzWVhScDArZlhHZEhWYTVjT2NmajA2ZFB6MWJyNi8vWXUvT0FxTXI5RGVEUE9iUERBSUlLcmlHdTRJYmh2cVNadHRoaVp2WExzdXRlWHMyMFhHN2VOTk8wc3VWNlU4dlNOczIwemNyTXRVd3BsOXlYMU53UmNVY0IyV2FmT2I4L2FPWktESEFHWmpqSVBKOS9jTTY4NXoxZlRFZ2UzL2Y3M3NocXRlTGN1WE9vVWFNR2NuTnpzV3ZYTHRTdVhYQ2laVjVlSGd3R0E3cDI3VnJrdnV2WHJ3TUFwazJiaHY3OSt5TXZMdy9SMGRHRnRraG1abVpDRkF1MmllYm01c3I2SExrRmtvaUlpQ29TQXpDaVNzNmVlaHIybEpPeXg0dVIxYUZ2eTFPeWlJakt3cGF5SGJZek8xRnQ0UHVLOVAzU2FEUVlNbVFJdW5idGlnWU5HdmgwYjBuaEYxQ3c0dXVaWjU3eDlQQVNCQUZQUC8wMEFPQ25uMzdDRjE5OGdRVUxGcUJtelpxZWV5Ukp3cVpObTZEWDZ6RnAwaVIwNmRJRlR6enhCRHAwNkZCbzdyRmp4L3BVS3dBTUdEQUFEUnMyTEhWY2VubzZQdnJvSTUvbkp5SWlJcm9SQXpDaVNzN1g1dmNoZDl3RHFGUUJxb2FJcUdyTFQzNGZtam90b1d0Mmh5TFBWNnZWR0Rod29LeXhUcWNUUVBIQmwzdEZsc1BoZ0ZxdGhrYWp3ZlRwMDVHZm53K1ZTb1hHalJ0N3RpQWVQMzRjTnB1dHlQWkZkMGhXcjE0OU5HellFS3RYcjBaV1ZoYnV2UE5PQUFWOXdPTGo0L0h2Zi84YmtaR1JzdXFPaVluQnVISGowTEZqeDBKaFczRnljM01SSGg2T1JvMGF5WnFmaUlpSXlCc0dZRVNWbUdReXdmTDdiL0p2VUtsZ3VQMnV3QlZFUkZTRk9kSlB3cGE2Q3hFRDVnR2xyS1pTZ3QxdWg5VnFoVjZ2aHlpS1NFNU9CZ0JFUkVSNEhSOGRIUTBBV0w1OHVhZHZWN1ZxMVZDdFdqVUFCZHNlanh3NWdwTW5UMkxMbGkzbzNyMjdKelM3VWZmdTNRRUFGeTlleEVjZmZZUVdMVm9nTVRFUkFOQ2tTUlBNbnovZk16WWpJd05PcHhNR2d3RjVlWGs0ZXZRbzFPcUN2MjZ1WHIyNjBMdzdkKzcwNmZPL2NmeTk5OTdydFZZaUlpS2k0akFBSTZyRXpMOG5RN0phWkkvWGQrd0dNYUphQUNzaUlxcTZ6THVXUXpUV2dENit0OUtsZUhYdTNEbU1IRG15MERXOVhvL2JicnZONi9nNzdyZ0RHemR1eE5LbFM3RjA2ZElTNTA1SVNNRHc0Y05MSExOczJUSTRuVTZNSHorKzJER2JOMi9Hd29VTEMxMXo5eFdiTzNkdWlmUDc0cTY3N29KV3EvWGJmRVJFUkZUMUNaSWtTVW9YUVVSZVNCSXlwb3lENC94WjJiZEVUWDBkbXFiTkExZ1VFVkhWSk5sTXVQcG1WNFIwZkJMR095ZFUySFBQbmoyTDgrZlBlMjArLzNkT3B4TmZmLzAxbkU0bkpFbUNUcWREMTY1ZFViZHV5U2RWWm1abXdtSXAvaDlUd3NMQ1BLZEJsaVEzTnhlblQ1OUdtelp0aWgyVGxaV0ZRNGNPd1c2M3crbDBJaXdzRE8zYnQvZXNBaU1pSWlJS0ZLR1VocWdNd0lncUtmdkpvOGljT1ZuMmVIV2RlcWorK3J1VmN0c09FVkZsWnptMEZ0bGZQNGNhejIrRUtzcjdLWXRFUkVSRVZIbVZGb0N4ZVFKUkpXWDZaWjFQNHcyMzM4WHdpNGlvakt4SDFrTlR0eVhETHlJaUlxSXFpZ0VZVVNYa3lzK0RkZGQyMmVNRnRScjZyajBEV0JFUlVkVWwyY3l3bnZnVnV1WjNLMTBLRVJFUkVRVUlBekNpU3NqeSsyK1FISGJaNDNYdE9rTU1DdzlnUlVSRVZaZnQ1RytRN0dib212TVVYU0lpSXFLcWlnRVlVU1ZrK1cyalQrTU50L09ITmlLaXNyS2UyZ3AxellaUTE0aFR1aFFpSWlJaUNoQUdZRVNWakNQdERPeXBwMldQVjBYWGdqYWhWUUFySWlLcTJ1eG5kME1UMTBucE1vaUlpSWdvZ0JpQUVWVXk1bC9Mc1BxTHplK0ppTXJFbFhjTmpxc3AwTjZTcEhRcFJFUkVSQlJBRE1DSUtoSEpib05sZTdMOEcxUXFHRzY3STFEbEVCRlZlYmF6ZXdBQW10aTJDbGRDUkVSRVJJSEVBSXlvRXJIdTJ3VlhmcDdzOGJwYk8wQ01pQXhnUlVSRVZadjl6QzZvd210QkZWRkg2VktJaUlpSUtJQVlnQkZWSW1ZZm05K0hzUGs5RVZHNTJNN3VMbGo5eGEza1JFUkVSRlVhQXpDaVNzS1plUTIyd3dka2oxZFZyd2x0eXpZQnJJaUlxR3B6bWJQaHVIS0MyeCtKaUlpSWdnQURNS0pLd3JKbEV5Qkpzc2ZydS9VRVJINEpFeEdWbGYzc0hrQ1NvTDJGQVJnUkVSRlJWY2Vmbm9rcUEwbUNlY3N2UHQxaTZOb3pRTVVRRVFVSFcrcHVDTHBRcUdPYUtsMEtFUkVSRVFVWUF6Q2lTc0IyN0FpYzZaZGxqOWMwU1lDcUZoczJFeEdWaCtQQ1lXanFKUUtpU3VsU2lJaUlpQ2pBR0lBUlZRTG1MYjQxdnpmY2RrZUFLaUVpQ2g2T3E2ZTQrb3VJaUlnb1NEQUFJMUtZWkxYQXV1ZDMyZU1GalJiNkR0MENXQkVSVWRYbnlzK0VLejhUNnBxTmxDNkZpSWlJaUNvQUF6QWloVm4zN1lKa3NjZ2VyMnZiRVVKSVNBQXJJaUtxK2h4WFR3RUFWQXpBaUlpSWlJSUNBekFpaFZtMkovczAzbkJicjREVVFVUVVUSnpwQlFFWVY0QVJFUkVSQlFjR1lFUUtjbVZmaC9YUWZ0bmp4Y2dvYUZza0JyQWlJcUxnNEVnL0NURWtFbUpJcE5LbEVCRVJFVkVGWUFCR3BDREx6cTJBeXlWN3ZLSEw3WURJTDFzaW92SnlwSitHT3JxeDBtVVFFUkVSVVFYaFQ5SkVDdkoxKzZPK0cwOS9KQ0x5QjhmVlUrei9SVVJFUkJSRUdJQVJLY1J4NlFMc0tTZGxqOWMwYkFKMTNmb0JySWlJS0RpNFROZmh5cnZHL2w5RVJFUkVRWVFCR0pGQ0xOdC85V204dm12UEFGVkNSQlJjM0NkQU1nQWpJaUlpQ2g0TXdJaVVJRW0rYlg4VUJPZzdkQTFVTlVSRVFjV1prUW9BVU5XSVU3WVFJaUlpSXFvd0RNQ0lGR0EvZFJ6T3ExZGtqOWNtdElJWVVTMkFGUkVSQlE5WDlpVkFFS0VLcjZWMEtVUkVSRVJVUVJpQUVTbkF2RDNacC9INmp0MENVZ2NSVVRCeVhyOEVWVmcwSUtxVUxvV0lpSWlJS2dnRE1LSUtKamtjc083WUl2OEdVWVN1WGVmQUZVUkVGR1NjMlJjaFZxdWpkQmxFUkVSRVZJRVlnQkZWTU51UmczRGw1OGtlcjIyUkNERXNQSUFWRVJFRkYxZjJKYWdpdVAyUmlJaUlLSmd3QUNPcVlKYWRQcXorQXFEdmVGdUFLaUVpQ2tLU0JHZjJKWWdSdFpXdWhJaUlpSWdxRUFNd29nb2syVzJ3N3QwcC93YVZDcnEySFFOWEVCRlJrSEdac3lIWkxWQkZjQXNrRVJFUlVUQmhBRVpVZ1d5SDlrTXltMlNQMTdWS2doaHFER0JGUkVUQnhaVjlFUUNnNGdvd0lpSWlvcURDQUl5b0FsbDJidlZwdkw0VFQzOGtJdkluNS9XQ0FFeGtEekFpSWlLaW9NSUFqS2lDU0RZYnJQdDN5UjR2cURYUTNkb2hnQlVSRVFVZlo4NWxBT0FXU0NJaUlxSWd3d0NNcUlMWUR1NkJaTEhJSHE5TmJBdkJFQkxBaW9pSWdvL3Ira1VJYWgzRWtFaWxTeUVpSWlLaUNzUUFqS2lDK0x6OXNTTzNQeElSK1pzejd4cEVZdzFBRUpRdWhZaUlpSWdxRUFNd29nb2dXU3l3SHRndGU3eWcxVUxYcG4wQUt5SWlDazZ1dkF5SXh1cEtsMEZFUkVSRUZZd0JHRkVGc0I3WURjbG1rejFlMTZZOUJMMCtnQlVSRVFVbnlaUUpNVFJLNlRLSWlJaUlxSUl4QUNPcUFOeitTRVJVT2JqeU15R0dNQUFqSWlJaUNqWU13SWdDVERLYllEdTRWL1o0UWErSE5yRmRBQ3NpSWdwU2tnUlhma2FWWHdHV25aMWQ2aGlielliNTgrZmpqei8rcUlDS2lJaUlpSlNuVnJvQW9xck9lbUFQSklkZDluamRyUjBnYUxVQnJJaUlLRGhKTmhNa2h3MUNKUW5Ba3BPVGtabVo2WmU1K3ZmdkR3QTRjdVFJL3YzdmYyUFVxRkhvMDZjUEFPRFNwVXY0NDQ4L2NQZmRkM3ZHbTgxbXJGcTFDbkZ4Y1dqZHVyWG4rdXJWcTlHeFkwZlVyRm5UTDNVUkVSRVJWUllNd0lnQ3pMcHZwMC9qOVIxdkMxQWxSRVRCeldVcUNKc3F5d3F3YjcvOUZzZU9IZlBMWE80QXJGbXpabWpZc0NIbXpwMkw2T2hvdEczYkZ1dlhyOGNYWDN3Qm85R0lybDI3QWdDdVg3OE9BREFhalo0NVB2LzhjeXhac2dRUFBmUVFSbzhlN1plNmlJaUlpQ29MQm1CRUFTUTU3TEQ2c3YweEpBVGExcmNHc0NJaW91RGx5djhyQUtza1BjRG16NTlmNHZ1alI0OUdSa1lHbGk5ZkRwVktKV3RPdFZxTmFkT21ZZVRJa1pnNWN5Ym16NStQUVlNR1lmLysvWGpycmJmUXFGRWoxS3BWQzJscGFRQ0FtSmdZT0J3T3ZQUE9POWl3WVFQdXVlY2VqQm8xcXR5Zkd4RVJFVkZsd3g1Z1JBRmsvL01RSkl0WjluaDlVaWNJYWswQUt5SWlDbDZ1dkF3QWxXY0ZXRW5TMDlOeDh1Uko5TzdkVzNiNDVSWVZGWVhKa3ljakpDUUV1Ym01VUtsVWVPR0ZGeUNLb21mRjJkNjlleUVJQXVyVnF3ZVZTZ1duMDRuaHc0ZGp3b1FKRUFRaEVKOFNFUkVSa2FLNEFvd29nQ3crYm4vVWRlTHBqMFJFZ2VLdkxaQ1N6UXo3cFNOd1paMkh5NUlMeVpvSGZhdjdvSXE2eGVlNXpwMDc1L1g2TDcvOEFnQm8zcng1c1dQYzZ0ZXZYK1JhMjdadHNXVEpFbWcwQmYrb1VyZHVYU3hmdmh4NnZSNVhybHpCeG8wYklVa1Mvdm5QZjJMWXNHSDQxNy8reGVDTGlJaUlxalFHWUVTQklrbXc3dDhsZTdnWWFvUzJlV0lBQ3lJaUNtNmVMWkNoMVgyKzEzbjlBaXdIZjRUbHlIbzRMaDhESkZlaDk4V3dhQmpLRUlBTkd6YXN4UGVuVDU5ZTZody8vL3d6QUNBek14Tk9wOU56L2UrTjdQVjZQUzVjdUlCcDA2WkJraVRNbURFRHExYXR3dXpacy9IdHQ5OWk5T2pSYU5teXBjK2ZBeEVSRWRITmdBRVlVWURZejV5Q0swdis2VjY2ZHAwaHFQa2xTVVFVS0pJNUc0SktBMEZya0gyUDgvb0Y1UDA4QjVZL2ZnUUFhQnUwUitqdHowQlRwd1ZVTmVJZ0dpSWc2c01CVmRtL2YvL2pILy9Bb0VHREFBQlhyMTdGRTA4OGdaa3paNkpUcDA2ZU1SY3ZYc1Rnd1lQeHhodHZJQ2twQ1FEdzJXZWZZZW5TcFo0eFk4ZU94WlVyVnp5djNjR1krLzRmZi93UnExYXRnaUFJbURwMUtqcDM3b3d1WGJyZ2wxOSt3UWNmZklEbm4zOGVkOXh4QjU1KyttbFVyKzU3U0VoRVJFUlVtZkduYmFJQThmMzBSMjUvSkNJS0pKY2xGNEkrVE41Z3lRWFQ5c1hJKy9rL2dLaEdhSTkvd3REdU1haXExUTFza2VYdy9QUFB3Mkt4SURrNUdjbkp5UUFBcDlPSnFWT25ZcytlUFFDQUZpMWE0TG5ubmtONGVEaVdMVnVHWHIxNm9WZXZYbWpYcmgzbXpadUhUWnMyUWExV1k5S2tTUXArSmtSRVJFVCt4d0NNS0VDc2UrVUhZRUpJS0xRSnJRSllEUkVSU1pZY0NQcncwc2ZaVE1qKytubFlqMitHdnRXOUNPdnpJc1N3NkFxbzhIK3VYYnRXcVBkWGVucDZxZmUwYmRzV0FIRDY5R25QTlpWS2hYNzkra0d2MStQKysrLzNqRGx5NUFnV0wxNk1saTFib2xhdFdvaUlpTUJMTDcyRWJkdTJJVEdSMi9HSmlJaW82bUVBUmhRQXppdVg0TGlRSm51OExyRXQ0T01wWDBSRTVCdVhKUStpM2xqaUdNbWFoNnpQUnNCeDRSRENINXdKUTl2L0F4Um9EajkzN2x5L3pkVzZkV3ZrNXVaNndpOEFNSnNMVGlnMkdBcHZCODNNeklRa1NYNTdOaEVSRVZGbHdRQ01LQUI4M2Y2b2E5TStRSlVRRVpHYlpNbUZvQ3RoQzZUTGlldkxSOE54OFRDcURYd2YyaWJkSzY2NHZ5bXVCMWhackYrL0hnc1dMSUJHbzBHUEhqMEFBQmtaR1FDQWtKQVF6N2cxYTlaZzNyeDV1SHo1TXA1NjZxbHlWRTlFUkVSVStZaEtGMEJVRlZsOENjQlVLbWhiSndXdUdDSWlBdURlQWxsOEFKYS9aUkZzS1RzUThkaGNSY012ZjN2d3dRZlJyRmt6eko4L0g5bloyUUNBdExTQ1ZjcTdkKzhHQUd6WnNnWHo1czFEMjdadE1YVG9VTVZxSlNJaUlnb1VyZ0FqOGpOWGJqYnNKNDdLSHE5dDJoeGlhTWxiY29pSXFQeGNsbHhvaXVrQlpqKzNIM21iNWlHazQ1UFF4ZmVxNE1xS2V1bWxsL3cybHlpS2VQYlpaL0hzczg5aXc0WU4rTC8vK3o4Y09IQUFBTEJ5NVVyY2M4ODlXTGh3SVJJVEV6Rmp4Z3lvZVNJeEVSRVJWVUg4R3c2Um4xbjM3d0Y4NkoraXU3VkRBS3NoSWlJM3llcjlGRWpKa292c3I4ZERYU01PeHJ2L3BVQmxSWTBiTjY1UU0vcjA5SFJNbmp6WjUzaysvL3h6M0gzMzNXaldyQm5telp1SCtQaDRuRHAxQ2lkT25NQzk5OTZMZGV2V1ljMmFOWGo3N2JjUkdSa0puVTduejArRGlJaUlxTkpnQUVia1p6NzMvN3FWL2IrSWlBTE81WVJrTTN0dGdwKzNhUjZjdVZkUWZlUzNFRFI2QllvcnFrYU5HcWhmdjc3bnRhb01CNlVzV3JRSTMzenpEUklURTFHelprM0V4OGZEYXJWaXpwdzVNQnFOZU9xcHArQndPUERKSjUrZ1diTm1xRldybGo4L0JTSWlJcUpLaFQzQWlQeElzbGxoTzd4ZjluaDE3WHBReGRRT1lFVkVSQVFVYkg4RVVLUUp2aXMvQStZOVh5R2s0eitncnAyZ1JHbCtsNXRiOExsKzg4MDNHRHg0TUZxMWFnV2dZQlhaQ3krOGdKTW5UMkxzMkxFd0dvMFlQWG8wYXRhc2lTbFRwbURidG0xS2xrMUVSRVFVVUZ3QlJ1Ukh0c01ISU5sc3NzZnJrcmo5a1lpb0lrald2d0l3UStFZVlLYmZsMEJ5T1JEU1Zibkc3MHVYTHNYU3BVc0xYU3V1QjlnTEw3eFE0bHd1bHd2YnRtMkRJQWdZTjI0YzdydnZQcVNrcEdEOSt2Vll1M1l0SEE0SG5uMzJXZlRzMlJNQUVCb2FpamZlZUFQLyt0ZS9NSDM2ZEhUcjFnMlBQdm9vRWhJU0lBaUNmejVCSWlJaW9rcUFBUmlSSDNIN0l4RlI1U1Q5dFFKTXZHRUZtR1RKaFdubk1oaGE5NFVxWExudGYzMzc5a1cvZnYxOHZtL2x5cFZZdFdwVm9XdWlLT0lmLy9nSEFLQlBuejVZdW5RcFB2dnNNd0JBczJiTk1HYk1HTVRIeHhlNnAxYXRXbmozM1hjeGYvNThKQ2NuWS92MjdYajc3YmM5SzhlSWlJaUlxZ0lHWUVUKzRuTEJ1biszN09HaU1ReWF4dkdsRHlRaW9uTHpiSUc4b1FtK2FkZHlTSlpjaE56MmxGSmxvVXVYTG1qWnNtV2hmbDl5dFc3ZEdsbFpXVVd1OStuVHgvUHJBUU1Hd0dLeG9HUEhqbWpkdW5XeGM0V0hoMlBLbENsNCtPR0hjZUhDQllaZlJFUkVWT1VJa3VURGNYVkVWQ3piOFQrUjllcS9aWS9YZCsySmlKSFBCYkFpSWlKeXN4N2RpT3ZMUnlOcTFIZlExR2tKU0JLdXpic2I2cWhZVlB2SGgwcVhSMFJFUkVUbEpKVFN2NEZOOEluOGhOc2ZpWWdxTC9jS01GRmYwQVBNa1g0U3ptdXAwTGU2VDhteWlJaUlpS2lDTUFBajhnZEpnblh2RHZualZTcm9XdDBhdUhxSWlLZ1E2VzliSUMxSE5nQ2lDdHBtUFpVc2k0aUlpSWdxQ0FNd0lqOXdYRHdIWi9wbDJlTzFDYTBnR0VJQ1dCRVJFZDNJZlFxa3V3bSs5YzhOMERic0RORVFvV1JaUkVSRVJGUkJHSUFSK1lGMUw3Yy9FaEZWWmk1TERnU05BVkNwNGJoMkJvNHJKNkJ2ZnBmU1pSRVJFUkZSQldFQVJ1UUh2dmYvNmhDZ1NvaUl5QnZKa2dkQmJ3UUEyRTV1QVFEbzR1OVFzaVFpSWlJaXFrQU13SWpLeVpXVkNYdktTZG5qMWZWaW9hb1JIY0NLaUlqbzd5UkxMc1MvK24vWnorMkRLckkreERCK0x5WWlJaUlLRmd6QWlNckplbWlmVCtPNS9aR0lxT0s1TERrUS91ci9aVS9iRDgwdFBJaUVpSWlJS0pnd0FDTXFKOXVoL1Q2TjUvWkhJcUtLSjFseUllakQ0TXkrQkdmMkpXanFNd0FqSWlJaUNpWU13SWpLdytXQzdmQUIyY1BGOEFob0dqVU5ZRUZFUk9TTnk1SUwwUkFPKzdtQ2Y3VFExRytqY0VWRVJFUkVWSkhVU2hkQWRET3pwNTZHS3o5UDluaGRtM2FBSUFTd0lxTEtRN0xtSVgvcng3QWUyd2huWmhva20xbnBrcWdDQ0ZvRFZGRzNRQmZmRzZIZGhrUFFHWlV1Q1FBZ21iTWg2Q05nUDNjQWdrWVBUYTE0cFVzaUlpSWlvZ3JFQUl5b0hMajlrY2c3MitudHlGazVGZHJHWFJIKzRDeW9vNXRBMElZb1hSWlZBTWxtZ2lQOUpNeDdWeURqM2I0STd6Y0wya1pkRkM1S2dzdVNVN0FDN01JaHFLT2JBS0pLMlpxSWlJaUlxRUl4QUNNcUI2c1BBWmlnVmtQYmdsdHVxT3F6bmQ2TzdPOWVRTVFqYjBNYjExSHBjcWlDQ2RvUWFPb2xRbE12RWJZek81RzlZaUlpSG40VDJvYWRGYXRKc3BrQWx4T0NQaHlPOUpQUU51cXFXQzFFUkVSRXBBejJBQ01xSThsa2d2M1VNZG5qTmMxYlE5RHJBMWdSa2ZJa2F4NXlWazVGeEtQL1lmaEYwTVoxUk1RamJ5UG4reW1RclBLM2kvdWJ5NUlOQUJCVVdyaHlyMElkM1ZpeFdvaUlpSWhJR1F6QWlNcklkdlFQd09XU1BWN1h1bTBBcXlHcUhQSzNmZ3h0NDY3UU51QjJYeXFnamVzSWJlT3V5Ti82c1dJMVNPYWNnbzkyRXdCQVhaTUJHQkVSRVZHd1lRQkdWRWErYkg4RUFHMUxibitrcXM5NmJDTU1iUjlSdWd5cVpBeHRINEgxMkMrS1BkOWx6djdyNDNVQTRBb3dJaUlpb2lERUFJeW9MQ1RKcHdiNFltUjFxR3ZYRFdCQlJKV0RNek90b01FNDBRM1UwVTNnekV4VDdQbVNKUmNBNE1yUEJGUnFxS3J4K3pFUkVSRlJzR0VBUmxRR3p2VExjRjY5SW51OHJtVWJRQkFDV0JGUjVTRFp6RHp0a1lvUXRDRUZqZWdWNGw0QkpwbHlvQXF2elJNZ2lZaUlpSUlRQXpDaU11RDJSeUtpbTRlN0I1Z3IveHBVMWVvb1hBMFJFUkVSS1lFQkdGRVoyQTd0ODJtOHRrVmlnQ29oSXFMU3VDelpnQ0RBbVhNRllrUnRwY3NoSWlJaUlnVXdBQ1B5a2VSd3dIYjBrT3p4Nmx2aUlJWkhCTEFpSWlJcWlXVE9ocUFMZ3l2dkt2dC9FUkVSRVFVcEJtQkVQcktmT2diSllwRTludHNmaVlpVTVUTG5RTlNGQXBMRUxaQkVSRVJFUVlvQkdKR1BmRG45RVFCMDNQNUlSS1FveVpJTmFIUUFBQlczUUJJUkVSRUZKUVpnUkQ3eUpRQVQxR3BvbWpVUFlEVkVSRlFhbHprSGdxQUdBSWpjQWtsRVJFUVVsQmlBRWZuQWxac04rOWtVMmVNMVRadEQwT29DV0JFUkVaVkdzdVFBZ2dBQVVFWFVVcmdhSWlJaUlsSUNBekFpSDlnT0h3UWtTZlo0OXY4aUlsS2V5NXdEeWVXRUdCSUpRV05RdWh3aUlpSWlVZ0FETUNJZitOci9pd0VZRVpIQ0pBbVNPUnR3MnRrQW40aUlpQ2lJTVFBamtrdVNZRDBzUHdBVGpXSFF4RFlNWUVGRVJGUWF5V0dCNUxSRHN1VkRaQUJHUkVSRUZMUVlnQkhKNURoL0ZxN3JXYkxIYTFza2Vuck9FQkdSTWx5NTZRQUF5WklMVldSOWhhc2hJaUlpSXFVd0FDT1N5ZWZ0ankyNC9aR0lTR25PN01zQUFNbHBoenJxRm9XcklTSWlJaUtsTUFBamtzbnFjLyt2eEFCVlFrUkVjcmx5TG50K3JXSUFSa1JFUkJTMEdJQVJ5U0RackxBZi8xUDJlRlZNYmFocVJBZXdJaUlpa3NPOUFnd0FWRkhjQWtsRVJFUVVyQmlBRWNsZ1AzWUVrc011ZXp4UGZ5UWlxaHhjQnpBUzlBQUFJQUJKUkVGVU9aY2hhUFNBSUVJVlVWZnBjb2lJaUloSUlXcWxDeUM2R2RpT0h2SnB2STRCR0JGUnBlRE12Z3hvREZDRlZnZFUvR3NQRVJFUlViRGlDakFpR1h3S3dBUUIyb1JXZ1N1R2lJaGtjK1ZjaGlBSzdQOUZSRVJFRk9UNFQ2RkVwWkFzWnRoVFQ4c2VyMm5VRkVKSWFBQXJJaUlpV1NRSmpzeHpFQVFHWUVSRVJFVEJqZ0VZVVNuc0o0OEJMcGZzOGRvVzNQNUlSRlFaT0s5ZmdHVEpBVlFhTnNBbklpSWlDbkxjQWtsVUN0dXh3ejZOWndOOG9xcG45dXpabUQxN05yS3pzejNYTm0vZWpJc1hMOHFlUTVLa1FKUkdKWEJjUEFJQWtKeDJxR3MyVXJnYUlpSWlJbElTVjRBUmxjS1hBRXpRNmFGcDFEU0ExUkFGai9uejUvdDF2dmJ0MjZOVHAwNWx1dmVYWDM0QkFBd2RPaFFSRVJFNGRPZ1FYbi85ZFdpMVdvd1lNUUw5K3ZVcjhmNERCdzdndmZmZXc3UnAwMUMvUGxjaVZSVDdwU09BS0FJdUZ6UzNKQ2xkamxmcDZlbW9WcTBhdEZxdDBxWDQ1TkNoUXpoKy9EanV1dXN1aEllSEsxMk9WMmxwYVhqcnJiY3djT0RBTW4vdCs4UHAwNmV4WU1FQ1RKZ3dBWFhxMVBFNjV0Q2hRM2ozM1hmeC9QUFBJejQrdm9JckpDSWlDZzRNd0loS0lGa3RzS2VjbEQxZUc5OENncHBmVmtUK3NHclZLci9PWnpRYS9mWkRjTXVXTFRGdzRFQXNXN1lNNzczM0hnNGVQSWhKa3lZaEpDVEU2L2gxNjlZaE5UVVZFeVpNd0p0dnZva0dEUnA0M3J2enpqdkxYTWZQUC84TUFMRGI3UmcwYUZDcDQ2ZFBuNDR4WThiNC9Kd3hZOGJnd1FjZjlQaytwZGt2L2dsUkh3RXhOQXBpU0tUUzVSUmh0OXN4Y2VKRWhJV0Y0WlZYWGtIMTZ0VUJBTXVXTGZOcG5tYk5tcUZkdTNZQWdHUEhqa0VVUlRSdCtyOS9qRGwzN3B6c3VTSWpJMkUwR2tzZHQzTGxTbXpmdmgxMzNYV1hUN1VDQllGd1NrcUt6L2U1Tlc3Y0dLMWJ0eTUxWEZoWUdLNWV2WXJaczJkajRjS0ZpSW1KS2ZNekFXRHYzcjI0ZnYyNnJMRzlldlh5L0Rvdkx3OS8vUEVIekdaenNlTWJOR2lBYTlldVlkR2lSWmd6WjA2SmM1ODVjd2FwcWFteTZ2Q21aOCtlWmI2WGlJam9ac2FmMUlsS1lEOTFISEE2WlkvWHhMY01ZRFZFQVNKSmtHd211Q3paa015NWNGbHlJRmx5NERJWGZKUXNPWERaVElEVEFjbHBCNXgyd09XQTVIUUFUanNrMTE4Zm5RNi9sdVVPZDBveWJOZ3duRHQzVHRaWWZ4SUVBWU1IRDBaQ1FnSmVmZlZWN05peEE2ZE9uU3IyaC9JSkV5Ymc4dVhMK1BQUFB6RnAwaVRNbVRPbjBFb3d0VnFOMnJWcnkzNytwVXVYNEhDVS9QdDk3ZG8xaElTRUZBbmxhdFNvQVFESXpNeUV5K1ZDVkZRVVJMRndSNFNNakF4SWt1UVphekFZWk5kV2FVaFN3UlpJeVFsTmJEdWxxL0ZLbzlGZzlPalJtRGx6SnNhTUdZTlpzMmFoVWFOR1dMeDRzVS96OU8zYjF4T0FmZnp4eC9qamp6L3c2S09QWXNpUUlWQ3IxUmcyYkpqc3VjYU5HNGY3NzcvZjgvcnc0YUtyb0IwT0IzYnMySUdHRFJzaUxTMU4xcng2dlI2Tkd6Y0dBUHo2NjY5WXZYcTE3SnIrN3FHSEhwSVZnRVZHUm1MU3BFbVlPblVxOXUzYmh6NTkrcFE0M21ReVlkT21UVjdmcTE2OU9yNzY2aXNjT1hKRVZvMDNCbURlRkJkOEh6cDBxTWg3dlhyMXd1VEprejJ2azVPVHNYejVjbGwxZU1NQWpJaUlnaFVETUtJUytOei9xMW56QUZWQ1ZBWk9CNXg1VitIS3VRSlh6aFU0YzY3QWxYc0Z6dXpMQmE5ejB5R1pzdUN5NUFLUy9JTWVLb0xjN1k5WldWaytqUWVBWjU5OXRrdzFlZE9oUXdmTW5Uc1g1ODZkSy9FSGNxMVdpMWRlZVFXalJvM0MxYXRYTVhIaVJDeGF0QWdSRVJFQWdPam9hSHp5eVNlRjdubnFxYWVRbHBhR0RSczJGSm5QSGZ5NWFUUWFmUEhGRjU3WGx5NWR3cUJCZ3pCMjdOZ2lQNGk3eHcwYU5BaVhMbDNDKysrL2o2aW9xRUpqSG5qZ0FWZ3Nsa0p6M216c2w0N0FsWjhCQU5BMTZhNXdOY1hyMUtrVFhudnROYnowMGt1WU9uVXFsaXhaQXFBZzFKTHpaL1h2WWNucnI3K09iNzc1QnA5OTlobDI3OTZOZWZQbXlRNkl2WVV5enovL2ZMSGpUNXc0VWVMN04yclFvQUUrL1BCRHoydU5Sb08xYTljV0diZGd3UUo4Ly8zM3hkYnNyY2JmZnZzTk0yZk9MUEg1YytiTUtYWmxsZnRaMTY5Zng5eTVjNzJPYWQyNk5XYk1tQUdiemVhNTl1V1hYMkxWcWxWNC8vMzNQVi9MY3JtLzNuLzg4VWUwYTlldVNBQytZc1VLM0h2dnZRZ0pDVUZvcVBlVHBiMzlIczJmUHgrclZxM3krdDZubjM1YXJ1Q01pSWpvWnNjQWpLZ0VQdlgvMG1xaGJ0QTRnTlVRRlNYWnpYQm1uSVhqV2dxYzExTGh1SFlHem93emNGNi9CRmYrTmVBbWJienU2L1pIWDhZLysreXp5TTdPeGlPUFBPSnJXWGp5eVNkbGo1MDVjMmFoTFpjUkVSR1lObTBheG84Zmo1NDllNWI2QTdQVDZZVExoeE5vYjdSLy8zNEFCVnZqZ3BWbDMzY0FCSWpHNnRBMXE5d3JYaElURXpGNzltdzRuYzV5OXdKVHE5VjQvUEhIMGI1OWU1dy9meDQ2blE0Mm13MzMzWGRmbWVhYk4yOWVvZGNPaHdOVHAwNUZkSFEweG84Zkwzc2VuVTVYcHVmNzR0RkhIeTIyeDVZM3YvNzZLdzRjT09CNVhhZE9IVTl3dEhEaFFxeFlzYUxFOFBEdzRjTm8yTENoWjJXYkwrclhyNDhyVjY1ZzNicDFPSEhpQlA3NzMvOUNFQVFBd05HalI3RjI3VnJFeHNhaWYvLytQczlOUkVSRTNqRUFJeXFHWkxQQmNmcUU3UEdhUnMzWS80c0N4bVhPaHVQU24zQmNPUW5udFRNRmdWZEdLcHpabDVRdUxXRDBlajErL1BISEVzZjRzZ1hTdmFvSkFGUXFsVS9ONk4ycnJXclhyZzIxeks5emI5c0c0K1BqTVdmT25JQTN1ZDYzYngrTVJpUHExcTBiME9kVVZwTERCdlBCSHdCUkJVUDdBWUNxY241dmxpUUpack1aSVNFaGFONzhmeXVJTzNic2lMaTRPRmx6M0RqVzVYTEI2WFJDbzlHZ2NlUEdubUJHbzlFVVdXSG9qYmV0a2drSkNZVmVmLy85OXpDWlRCZzZkR2lSOXo3OTlGTTBiZG9VWGJ0MmxWVzd2M1hwMGdVdFc4cHZSWkNXbGxZb0FQUEZ1WFBua0pLU2dnRURCaFE3SmlVbEJjZVBIL2Q4LzlpNmRTdE9uRGlCYnQyNklTd3NEREV4TVJnelpnem16Sm1EM2J0M28wT0hEZ0NBRHovOEVJMGJOMGJmdm4xTHJHSHo1czFGcmwyNGNLSFk5ODZlUFN2Nzh5TWlJcXFLS3VmZkNJa3FBZnZwNDVCSzZiRnpJdzIzUDVLZnVQSXo0YmgwQlBhTGY4Sis4VEFjRjQvQW1YVmU2YklVczIvZlBqaTk5T0pyMzc1OWtXdTdkKzh1Y2swVVJiUnQyN2JRTmFQUktDc1FjSE52dTNycnJiZkszVWk3cFBETDIvYXVHNi9WcUZHajFHMkpKcE1KTzNic1FJY09IVHdyU29LTlpkOEtTSlpjQ05vUWhMUi9YT2x5aXZYcHA1OWkwNlpObURKbFNxRXdhZGFzV1FCUVlwK3N1TGc0dEdqUndqTVdBRDc3N0RNY09IQUFNMmJNOEt3d2REZ2N1SFRKUDBGNVhsNGVsaTlmam9TRUJIVHAwcVhJKzh1WEwwZWZQbjFrQldBdWx3cy8vZlJUa2V2dW5tTGUzcXRNM0NmRGR1OWUvUGJhWGJ0MjRlT1BQL2E4L3Z6enp3RVViUE4waC9GdVU2Wk1LWEwvalQzTHZJWDhyNzMyV3JIUEx1azlJaUtpWU1VQWpLZ1l2dmYvYWhHZ1NxZ3FrK3dXMkMvOEFYdnFuditGWFZWNFZWZFp2UHp5eTBWK1dBUzgvMEQ0NG9zdkZybFdYSzhoTjBtU3NHYk5HdHg5OTkzUWFEUWwxcEtWbFZWc0FKYVhsNGYwOUhRMGJOalFjKzNqanovR3RtM2JDbzByS1hpNzhVUzlyVnUzd21ReUZib1dGaFpXWW4wQXNHblRKbGl0MWlLaFgyV1E5L01jbUg3L0JKSVU0R0RPWVFNZ1FOZjBkcGgyZnhuWVp3RVFCRUNmK0NCVVViZjRkRitYTGwyd1ljTUdqQjgvSHFOR2pTcXk0cWU0ZmxSQVFTUDRGaTBLLzM4bk5qWVdQL3p3QThhT0hZczMzbmdEdFdyVlFrWkdoazlOOEV1eWNPRkM1T2JtNHZYWFh5LzNYRTZuRTIrOTlWYXg3NWYwWGlDNVEwZjNLWlh1MXpWcTFQQnNhWFk2blZpL2ZqMXExcXpwT2JuVG13RURCbURBZ0FFNGVQQWdKazZjaUE4KytBQ05HalZDZW5vNnJGWnJ1V3RsRHpBaUlpTGZNQUFqS29iZGx3Qk1wWUttY2ZEMjJpSDVKSnNKOXJSOXNLWHVoaTExRnh6bi95ZzRXWkVLV2JKa2lXZjEwdEtsUzJYM3d2cnFxNitLWEhQUHMyalJJa2hlZXFMTm16Y1BxMWV2eHM2ZE8vSHl5eStYdU1YeHE2Kyt3c3N2djF6a3V0VnF4ZFNwVTNIcTFDbE1tRERCYzhwYVptWm1vV2IxcFprMGFaTG4xMGVQSG9YSlpDcDBUWTQxYTlZQUtGaU44KzIzMzNxdSs3TGlMVkRNKzFaQXN0dEtIK2dubHNQRkI1LytKa2JVZ2NISEFDdytQaDd2dnZzdXBreVpndm56NTZOdTNicEZnc3Y3Nzc4ZlE0WU1LWFN0dVA1MVBYdjJSS3RXclRCanhneU1IejhlaXhZdFFreE1qT3dtK0U4KytXU3hKMzd1M2JzWDY5ZXZ4eE5QUEZHbW5sZC9wOUZvc0hMbHlpTFhGeTFhaEI5KytNSHo1L2p2eXRyTFRLNi9oNDd1MTdmZWVxc25BTnV5WlFzeU1qSVFIaDZPeHg1N0RCOSsrQ0gyN05ranU2OWdkSFEwcmx5NUlydW04cTQ2SlNJaW9nSU13SWk4a093MjJFOGVsejFlMDZBUkJKMCtnQlhSelVxeW1XQTdzeE8yMUYyd3ArNkcvZUlSd0ZWME94OFZkbU1qNjcxNzkzcmRBbm5qeWlpM1BYdjJGTGttaWlKNjkrNWQ1SlExdC83OSt5TTVPUms3ZHV6d25NWlgzTmJCYmR1MklTVWxwZEFxTDZmVGlWbXpadUhJa1NNUUJBSDUrZm1lOXlaTm11UUpzQVlQSG95TEZ5OFc4eGtYWGZHU2taSGg5WHBKQWNDMmJkdHc2dFFwQUVCNmVucXg0d0NVdWNGK2VkUjhZWHZBbitIS3owVFdrcUZ3WERvR1RaMFdpSHo2S3dpcWtsZjJLYWxtelpwNDU1MTNzSG56WnErcjlqUWFqVThuRE5hb1VRTno1c3hCYW1vcWpFYWoxMjIxSlprOWV6Wm16NTZOZWZQbWViWmxYcjE2MWJQcXkzMFFSSEhiTTlQUzBvcThaelFhY2Z2dHQzdGVPNTFPU0pMa3RlRy9LSW9BVUtiREFMWnYzNDdVMUZUWjQ4K2NPVlBrbXB3bStGOSsrU1VpSWlMUW8wY1ByRnExQ3FkUG44YkNoUXRSdTNadDJmM1BmRGxRbzdnQWt6M0FpSWlJZk1NQWpNZ0xlOHBKU0E3NXEzSTAzUDVJTjNCbW5vWDFlREtzeDVOaFQ5M0ZGVjdsOU00NzczamRBdWt0QVBPMmJVcWowYUIzNzk3RnpsKy9mbjFNbno0ZGt5ZFB4cFl0VzdCZ3dRSTg4OHd6WHNkS2tvVDMzMy9mOHh5SHc0SFhYMzhkTzNic2dDaUttREJoZ3RlNjVDaXU1OUhmcnljbEpSVmIyNUlsU3p5ZmszdkZsL3VnQUtEd0Q5MVhyMTRGQUl3Wk04WVRPcmk1dDJmZE9IN1VxRkdLTlRmM2hSZ2FoY2lobitIYVc3ZkJmdkV3TEFkV3d0RDJVYVhMS2xGSVNFaXh3V1paK3JocE5CbzBhZExFODNyUW9FR0ZBcWlTcEtXbFlmcjA2WjdYTnBzTnMyYk5RbloydG1kdW9QanRtVWVPSE1HUkkwY0tYYXRmdjM2UkFNeWZwMExhN1FYZlk3LzU1aHUvelZtY0xWdTI0UFRwMHhneVpBank4dklBQUwxNjljS21UWnN3Wjg0Y0pDUWtJQ29xU3RaY0w3NzRvbWUxcURlYk4yOHVjNTh2OWdBaklpSXFpZ0VZa1JjK2JYOEUrMzhGTzhsaGcvM3NIbGhQSk1ONklobk9hNmxLbDFTbGxIUVM1THg1OHdxdERwTzcxZXZ2RWhNVE1XYk1HTHp6emp0WXVYSWw2dGF0aTM3OStoVVpaelFhY2VEQUFheGR1eGE5ZXZYQzlPblRzV2ZQSG1nMEdreVpNcVZjQVpFdnRTOWJ0cXpJdFpVclYzcGQwWElqYjl1dTNFRllhZU85aFpDVmxXaUlRRWluZjhDMFl4bE0yeitGSWVtUmdrWmRsWlRKWk1KMzMzMkhlKys5MXhPZTJHd0ZXMFhMc2hJcU16TVRlL2JzOFlST2taR1JzdWJSYURTb1ZhdVc1N1VrU1hqdHRkZnc1NTkvb243OStvVzI4M3I3ODNybm5YZWlUNTgrR0Q5K2ZJblBNWnZORUVVUnYvMzJXNUgzM0tza3ZiMVhISGNROWRGSEh5RTJObGIyZlFzV0xNRDMzMzh2ZTd6RDRjQW5uM3lDeU1oSTlPL2ZINTk5OXBubnZlZWVldzRqUm96QWYvN3pIN3o2NnF1eTVudnR0ZGZLRkZRMWFOQUF0OTEyRzZaTm0xYmt2Wko2Z0czZXZCbGJ0bXp4K1hsRVJFUlZCUU13SWk5c3g0NlVQdWdHbXFZSnBRK2lLa1d5bVdFOXZnbVd3MnRoTzdVTmtzMmtkRWxWeHZ6NTh3TTZ2MHFsd3VqUm80dGN2KysrKzNEaXhBa2NQMzdjNndsM0FQRDAwMDlqenB3NVdMaHdJZGF0VzRkang0NGhORFFVcjd6eUNscTNiaDNRdWt0eTZkS2xRcWZORmVmR0g0cnZ1KzgrMkd3Mi9QVFRUMFZXR1Qzd3dBT3dXQ3hsRGhRckExMkxQc2pmOGlFYzZhZGdTOWtPYmFQS3UzcnR3SUVEV0xKa0NTSWlJdkRBQXc4QStGK29FeG9hNnZOOHYvLytPOTU1NXgzRXhjVmh4WW9WTUJnTXNucG50V2pSQW5QbXpNR0tGU3RnTkJxUm5KeU1iZHUyNFpGSEhvRldxL1ZiQS9YYzNGems1dVppNXN5WnhZNHA2YjIvYzI4WHJsYXRtazkxakJvMUNpTkhqaXgxWEhwNk9yS3pzN0Zueng2Y1AzOGU0OGFOSzlJcnJXYk5taGcrZkRqbXo1K1A5ZXZYNDU1NzdpbDEzbkhqeGhYN3ZRWW8yTkxwYmFWZHo1NDlTMXc1VnB5eTNrZEVSRlJWTUFBaitodko0WUQ5NUZIWjQ5WDFZeUdHR2dOWUVWVVdrdDBDMjhuZllEbTBGdGJqbXlEWmI1NFZNVGVUVmF0V0JYUitVUlM5Qm1BQThPeXp6eGJhbnBXU2tsS29lWHhTVWhKNjllcUZYMzc1QmNlT0hVTjBkRFJlZmZWVk5HalFvRXkxT0J3T0FBV2hIRkJ3YW1SbVptYXg0NHRyaUw5MTYxWllyVlkwYTlZTXg0K1gzci9RNFhEQVpyTkJwOU9WYVl2ZHpVQlRwemxFWXczQVlZWGx5RStWT2dEYnUzY3ZBSGlhckFQLzYrVWtwd0c2SkVtRi9qdnUyTEVETldyVUtMUU44cnZ2dnNPSUVTUFF2bjE3akIwN3R0RDlQLzMwRStiT25Zc2VQWHBBRkVWUHo3SHUzYnZqd29VTEdEaHdJQll2WGx6bXorL3ZNakl5MEtaTkcweWRPclhJZTRzWEw4YnExYXV4WXNVS3IvZDZhelIvN3R3NWhJU0UrTlFyRFNqWVh1cisycnRSZm40K3JsMjdCZ0FZTW1RSUxseTRnRFp0MnVEUFAvOUVmSHg4c1dIaS9mZmZqelZyMXVDRER6NUFodzRkdkc2RlBIWHFGTXhtTTRDQ3IwUDM5azF2M044Zi9rNU9YN2ZTeHR6TTRUWVJFVkZaTVFBaitodkhtWk9RYlBKUEtkTTI1ZmJIcWt4eTJtRTd0UTJXUTJ0Z1BiWVJralcvOUp0dVFvTEdBRUVmQnRFUURrRWZEbEVmOXRmSGNBaUdNQWc2SXdTMURsQ3BJWWlhdno2cWIzaXRnYUJTSTJ2SnNITFhJdmNITTBtU2NQZmRkK094eHg3RDhPSER5LzFjQUZDcjFWQ3IxYmg0OFNJV0wxNk01T1RrSWlkSGpobzFDdnYzNzBkbVppYmk0dUpRdjM3OU1qL1AzVmZKSGJodDI3YXR4Rk1qaXd2QUhubmtFUncrZkJnalJvekFzR0dsL3plNGZQa3lBS0I2OWVxK2xuenpFRVJvNnJhRTQvSUoyTS9zVUxxYUV1M2N1Uk54Y1hHb1diT201OXFCQXdjQUFNMmFsWDdDOE9USms5R2hRd2M4L1BERHNObHMyTDkvZjVFQUpDd3NER1BIanNYMDZkT1JrSkRnQ1hGMjc5Nk5CUXNXb0Z1M2JrVzIvYXBVS3ArYXRjdmhjRGh3NmRJbHRHblR4bXRnNWU0eDVrdVlkZXpZTVRScTFLamN0WjA4ZVJJTEZpekEwYU5INFhRNllUUWFrWkNRZ0tGRGgzcE9vNTB3WVVLeG9iRW9paGd6Wmd6R2p4K1B4WXNYWS96NDhjakt5c0toUTRjQUFCTW5Ua1JlWGg3Njl1MExBSGp2dmZmdzNudnYrVnhuU1NmRGJ0eTRFZnYzNy9mNTlGZ2lJcUpnd0FDTTZHOXNSMzNyLzZXSlp3Qlc1VWdTN0JlUHdMejNhMWdQcjRQTG5LMTBSV1VtaGtSQ0RJK0JLandhWWxoTXdhL0RvaUdHeDBBTWl5NjRib2dFVkRmZi93N3k4L01oU1JMYXRHbmp0emt6TWpMdytlZWZZOTI2ZFhBNm5SQUVBYjE3OThiR2pSczlZeUlpSWpCanhneE1uRGdSTzNmdXhCdHZ2SUhKa3ljWGFTUmZFb2ZEZ1dYTGxxRmJ0MjRBaW03ZCtuc0llR01qZTI4RVFjRDA2ZE5scitaeW41UlgzTW1ZVllXNlZnSnNaM1pCeWpiQmxac09NU3hhNlpLS09IUG1ESzVjdVlJQkF3WjRydVhuNTJQMTZ0Vm8wcVJKb1JOUmkzUCsvSGxQbUxsNzkyNVlyVlowN3R5NXlMaXVYYnRpNk5DaG1EdDNMakl6TTZIUmFMQjQ4V0owN3R3Wkw3NzRZb1dzQmp4Ky9EZ2NEb2RmQWl1ZzRQZnYyclZyc3JZY2xzWnV0K1BzMmJQbzNiczN1bmZ2anFTa0pLalZhcXhhdFFwbno1N0Y2TkdqUzEzdDJhcFZLNHdZTVFLOWUvZkd4eDkvakMrLy9CSkF3VXErZHUzYW9XM2J0a2hLU29MQllNQWRkOXdCZzhHQVFZTUdZY2lRSVJnNGNDRFdyVnVIT1hQbTRPZWZmMFpLU2dvMmJkcUVRNGNPSVNFaEFXcDF3ZmZwa2c3YU9INzhPUGJ2MzEvbXd6aUlpSWlxc3B2dkp4NmlBUE8xLzVlMmFmTUFWVUlWVGJMa3dIendSNWozZmczSEpmbmJZSlVtaHNkQVhiMEJWTlViUUYwakRxcnFzVkJWajRNcXNoNEV0ZThOdEN1TGZ2MzZJVCsvOUJWM2t5ZFBsalZmYUdnb1ZxNWM2Zlc5akl3TWZQMzExMWl6Wmcyc1Zpc0VRY0J0dDkyR3dZTUhJelkydGxBQUJnRHg4Zkg0MTcvK2hWbXpabUh6NXMzSXo4L0hsQ2xURUJJU1Vtb2QyZG5aZU9XVlYzRHMyREhQRDlNM05oNHZLMS9DaTRNSER3SUFtalp0V3U3blZtYnEyZ21lL255MjFOM1F0eXE5RDFaRmN6Y2w3OWl4STRDQ0V4TGZlT01OWkdabVl1TEVpYVhlNzNLNWtKbVppZWpvZ25CdjA2Wk4wT3YxdVBYV1c3Mk9mK3l4eDNEaXhBbFBBL2VrcENTOCtPS0xucFZYY216ZXZMblk5eTVkdXVUMWZWRVUwYU5IRC96NjY2OEFVR3g5dm5LZmt1cVBFMHFiTld1R3I3LysyaE0wdWZYdDJ4ZFJVVkdld0xvMGp6MzJHQUNnZWZQbUdEWnNHRHAxNm9TNHVMaENZMGFNR0FHWHk0VlhYMzBWb2lpaWUvZnVSZVpwMkxBaEdqWnNpTkdqUitQSko1OHNzVjhZRVJFUmxZNEJHTkdObkU2ZituK3BvbXRCakpSMzNEbFZVcElFMjlrOU1PLzlCdGJENnlBNXJFcFhWQ3d4UEFhYTJzMmhydE1DNnVqR1VGY3ZDTHNFYmVtaHk4M3NvWWNlS25MdCsrKy9oOUZvTExMTnE2VHIzbHk1Y2dWZmZmVVYxcTlmNytuRjA3WnRXd3dmUHJ4US95UnZ1bmZ2ampGanh1RGRkOS9GcmwyN01HN2NPRXlaTXFYWUZTSTVPVGtBZ05HalJ5TTlQUjJkTzNmR3JsMjdBS0RVWi9tVEpFbll1blVyZ0lMVktsV1pwbmJCUDFBSUdnTWNWMDhyWEkxM3YvMzJHNHhHSTVvM2I0NmNuQnk4L3ZycjJMTm5EeDU5OUZHMGI5L2U2ejA2blE0SERoekFEei84Z0xTME5EZ2NEalJ1M0JnbWt3azdkdXhBKy9idEN3VmFack1aaHc4ZnhzNmRPN0ZseXhaa1pXVjVtcUVuSnlmajhjY2ZSOGVPSFpHVWxJUVdMVm9nSmlhbXhFQzFwSk1MRHh3NDRObStlU05SRkhIcnJiZGl3NFlOaUkrUGw3V3l6YjM5MkYzTDBhTUYvMzkyZjI2Wm1abFlzMllONHVQajBiaHg0MUxuSzQyM2ZtQnVjc092RzNYdTNObnJTanlMeFlMZmYvOGRYMy85TlU2ZlBvMHhZOFo0dGxLN1Qrczhmdnc0NHVMaWNQWHFWYVNscGFGUm8wYjQ0WWNmOE82Nzc4cDZ0cHcrWWV3RFJrUkV3WVlCR05FTjdHZE9RYkxLYjJ5dWJjYnRqemNyeVpJRDg5NFZNTzM1RXM1cnFVcVhVNFFxNmhaUDJLV3BuUUIxN2I4YWVnY2hidzNydi8vK2UwUkdSaFo1cjZUck43cDY5U3FXTGwyS24zLysyZE5vdW1uVHBuanFxYWQ4MmxMcFhobnkrdXV2SXpVMUZhTkhqOGJRb1VQeDBFTVBGVnBGa3BLUzRqblZMeU1qQTA4OTlSUWVmdmhoUFBIRUV3QlE1Smx2dmZWV29kZnVVKzc4WWNlT0hiaDI3UnBDUTBQOXRncW5zbEpGMW9PZ0M0V2dOc0Naa2FwME9VVmN2SGdSYVdscDZONjlPMFJSeE9MRmk3Rm56eDQ4OU5CRGVPcXBwNHE5NzRFSEhzQ0tGU3M4WVVpSERoM1FxVk1uYk4rK0hUYWJ6Uk82NU9ibVl2ejQ4VGg3OWl3a1NVS2RPblhRcDA4ZjNIUFBQWjVWaDhPSEQ4ZjY5ZXV4ZWZObXoycXFtSmdZTEZ5NHNOZ1RLTmVzV2VQejV5b0lBaFl2WGd5VHlZVCsvZnZMdXNkcXRlTEJCeCtFUnFPQlNxV0N5VlN3bXE5bHk1WUFnRTgvL1JSbXN4bURCZzN5dVI0bE9Cd096Smd4QTN2MzdvWEQ0VUNIRGgwd2J0dzR4TWZIZThiY2V1dXRpSTZPeHBneFl6elg3cnJyTHNURXhDQXhNUkhqeG8xVG9uUWlJcUlxZ1FFWTBRMXN4M3pzLzlXTTJ4OXZOczZzY3pEOXZnVG12ZDlBc3BtVkxnY0FJS2kxME5STGhDYTJIYlFOMmtOVHJ6VUVmYmpTWlZWcFZxc1ZHelpzZ012bFF1M2F0VEZzMkREMDZOR2pURDJRdW5YcmhqZmZmQk16WnN4QVZsWVdGaTFhaExWcjErSzU1NTVEWW1JaWdJSlZOZ0FRSGg2T2FkT21JVEV4RVd2WHJrVm1aaVlhTm14WVpEV01PNGdvcTNQbnpubGRBU0pKRWo3Ly9ITUFRSzlldllwczlhcHlCQkdxcUZpNDhqTXFaUUJXcDA0ZGZQbmxsNTVnNTVsbm5rSG56cDJMWGZubE5uTGtTQXdaTWdSMnV4MGFqY1p6aUVMMzd0M3huLy84eDdNS01Td3NETDE3OTRaR28wRlNVcExYMVlreE1URVlQSGd3Qmc4ZWpMTm56Mkxmdm4yb1hidDJrZkNyWGJ0Mk1CZ01BUDYzU3NsWGZmdjJ4Y1dMRjNINzdiY1hPeVlwS2NrenYxNnZ4K09QUDQ2c3JDdzRuVTZvVkNxMGFkUEdFL0E5K3VpalVLdlZwZjUrVlJacXRScjMzMzgvT25ic2lDNWR1bmc5SlRJcUtncExseTVGUmtZR1hDNFhEQVlEd3NNTC9uL1FvRUdETXA4NFMwUkVSQXpBaUFxeCs5ci9peXZBYmc2U0JIdmFQdVJ2L3hUV296OERmenZWcjZJSk9pTzBzVW5ReExhSHRrRjdxT3UwdktsN2RkMk02dFdyaDRjZmZoaFJVVkhvMTY5ZmlVR1EyVng2VU5xaVJRdDg5TkZIbUQ5L1BwS1RrM0g5K25YVXFQRy9GWHNEQnc3RWhRc1hNSHo0Y05TcFV3Y1dpd1ZMbGl3QjRIMkxaM20zSnFuVmFxOE43dGVzV1lNVEowNUFwVkxoNFljZkx0Y3piaGFxYW5YZ3lrMkg0MXBxd2RkK0JUUjY5MFZVVkpRbkNGR3BWTExESEoxTzV3bStidFM2ZGV0Q3I5MzlxT1NJalkxRmJHeXMxL2RhdFdwVjdpMnpNVEV4ZVBubGwwc2MwNmxUSjNUcTFNbnplc2lRSWNXT3ZlV1dXeFJkRVRWeTVFaU1IRG5TcDN2Y3ZkNUtJb3Bpb1JOQmlZaUl5RDhZZ0JHNVNSSnNwK1QzL3hJaklxR0tMbi9qYWdvZ3B3T1dQemZBdE8wVDJDOGNVcTRPVVFYdExVblFOdWtPWFpQYm9JNXBCb2pGOTVxaDhyTllMSkFrQ1FhREFTa3BLUUJRSk9SNit1bW5pOXduU1JKU1UxTVJGUldGa0pBUU9KMU9mUEhGRndBS3RuQkZSa1lXKzh6dzhIQk1tVElGUFhyMGdGcXRSdDI2ZFQzdjZYUTZ2UFRTU3dEZ2FYeWRtWm1KMk5oWTlPN2QyelB1bzQ4Kzh2UTlLazVlWGg2dVhidm1OZnh3cTEyN05qNzU1Sk5DMTFKVFUvSEJCeDhBQU82Ly8zNVpQWmlxQWxWNExkaHNKa2cyRTF5bVRJaWgxWlV1aVlpSWlJZ1V3QUNNNkMrT2krY2gvYlVOUlE1dGZJdEt0NUtBQ2toT095ejd2MFArcngvQWVmMkNJaldJWVRXaGE5SUQycWJkb1d2VWhWc2FLOWdmZi95QktWT21RQkFFVDZEVXFGR2pVdThUQkFFdnZQQUNzckt5aXJ6WHBrMGJXVnUvU211Vy9lR0hIMkxIamgxUXE5V1lNR0ZDb1dCT0ZNVkNZMTB1RndZTUdBQkJFQkFTRWdLdFZvdjA5SFNZeldhMGFPRjlCV3FUSmsyS25DcDU5ZXBWVEowNkZWYXJGYlZxMWNLd1ljTksvVHlxQ2pHaXR1Y2tTR2ZHV1FaZ1JFUkVSRUdLQVJqUlgreW5qdmswWHRPVS9iOHFHMC93bGZ3K25Oa1hLL3o1bXJxdG9FdTRFN3FtUGFDdUZjK0FOSUQ2OU9uanRYK08rM3JEaGcwUkd4dnJPZGt4TmpZVy8vem5QMlhOSFJjWFZ5Z0EwMnExU0VwS3d0aXhZLzFTK3gxMzNJRWZmL3dSWThlT1JVSkNRb2xqUlZGRWJHd3NEaDQ4aU16TVRNKzFSbzBhRlZ2UGdnVUxpbHhMVDArSHkrWHRBSkdVQUFBZ0FFbEVRVlNDVHFmRDFLbFRFUkpTdFU4T3ZaRXE0bjliUVIzWHprQnpTNUtDMVJBUkVSR1JVZ1NwdEwwV1JFRWk1K04zWWY1VmZ0K2Q2cS9PaGJwK2c4QVZSTElwR1h4cDZyYUVydVc5MExlNEI2ckllaFg2N01yb3lrdE5FVFB6aE5KbGxJdkQ0WUROWm9QVDZRUUFHSTNHTWpYSEw4bVZLMWNRRXhQajB6MHVsd3N1bHd1aUtCWlpLU1pIZG5ZMjB0TFNaUFZ4MnJKbEN4d09CM3IyN09uemM0cWoxSjhOKzltOXlQem9jVUJVSWJUYkNCanZuRkRoTlJBUkVSRlI0QW1sL0tXZEs4Q0kvbUkvZFZ6MldDRWtGT3A2M2hzRlU4VlJLdmpTMUdrQlhjcyswTGZzQTFWay9RcDdMbFVNdFZvZDhOTVJmUTIvQUpRNStIS0xpSWlRM2NUOHR0dHVLL056S2hzeG9tQTdxR2lJaERQanJNTFZFQkVSRVpGU0dJQVJBWkJNSmpndW5wTTlYdHUwT2JlM0tVbVNZRG15RG5rL3ZRMW4xdmtLZWFTcVdsMFlraDZHUHZFQnFLSVlmaExkTE1Td2FBQ0FvQSt0c084WFJFUkVSRlQ1TUFBakFtQlBPUTc0c0J0WTB5UStnTlZRU2V4cCs1QzdmamJzNXc0RS9GbUNTZ05kODd0Z2FQc290QTA3QVVMWlY5OFFrVElFbFFhQ3hnQkJyWWZ6T2dNd0lpSWlvbURGQUl3SWdQMlViMzFwTkkyYUJxZ1NLbzR6OHl4eWYzb2IxaU1iQXY0c2RVeFRHTnIrSC9TSmZTR0dWQXY0ODRnb3NFUkRCQVNWR2k3VGRValdmQWk2VUtWTElpSWlJcUlLeGdDTUNJRE5seE1nQlFHYXVNYUJLNFlLY1ptdUl6LzVQWmgyTFFPY2pvQTlSMUJwb0cvOUFBd2RCMEpUcHlXM3VCSlZJWUloM1BNMTdieCtBZW9ZL2lNR0VSRVJVYkJoQUVZa1NUNDF3RmZYcVEvQkVCTEFnZ2dBNEhMQ3RPZEw1UDM4WDBpV25JQTlSZ3lOZ3FIREV3anA4RGhFWTgyQVBZZUlsQ01hcXNGbExmZys0c3c2endDTWlJaUlLQWd4QUtPZzU3aDhBWklwWC9aNFRlTm1BYXlHQU1CKzRUQnlWMDJEL2VMaGdEMURIZDBZSVYyR1FwL1lGNEphRjdEbkVKSHloSkFJSU84YUFMQVJQaEVSRVZHUVlnQkdRYzkrVXY3cUw0RDl2d0pKc3VRZzcrZi93clI3dVUrSEV2aEMyN2diUXJzT2c3WlJWMjV6SkFvU29qNENkbXN1QkcwSW5OY3ZLRjBPRVJFUkVTbUFBUmdGUGJzdi9iL0FBQ3dnSkFtV2d6OGdkLzBiY09WbkJPUVJ1dmc3RUhyN005RFViUldRK1ltbzhoSkNJaUNaYzZDcUhzdVRJSW1JaUlpQ0ZBTXdDbnIyMC9KWGdBazZQZFIxYndsZ05jSEhjZTBNY245NENiYlVYUUdaWDVmUXV5RDRxdE1pSVBNVFVlVW42aU1nT2F4UVJkVG1Ga2dpSWlLaUlNVUFqSUthWkRiQmNUNU45bmhOWEdOQUZBTllVUkJ4T1dIYThSbnlmcDREeVdIMSsvUzZGbmZEMkdNMDFMVVQvRDQzRWQxY3hKQ0lnby9oMGJDbDdWTzRHaUlpSWlKU0FnTXdDbXIybEpNKzlacmk5a2YvY0dhZVJmWjNrMkUvdTlmdmMrdmllOEhZKzNtZThrWkVIb0wrcndBc3BBWWtTeTVjZWRjZ0dtc29YQlVSRVJFUlZTUUdZQlRVN0tmWUFMOUNTUzZZZGk1RDNrOXZRYkpiL0RxMXBtNUxHTytaREcyRERuNmRsNGh1ZnU0VllFSjRUUUNBNDhweGFCbUFFUkVSRVFVVkJtQVUxTmdBditJNHM4NGg1N3QvKzczWGw2cGFYUmp2bkFCOXEzc0JnZHRUaWFnbzl3b3dsVDRjQU9DNGZLTGdKRmdpSWlJaUNob013Q2g0U1pKUEs4REV5T29RSTZzSHNLQXFTcEpnM3JjQ3VXdG5RYktaL1RhdG9BK0RzY2RvR0RvOUNVR3Q4OXU4VkQ2QzFnREpab0tnRFZHNkZLcEVsUDR6NFY0Qkpya2NFTU5qNExqaTIrcGZJaUlpSXJyNU1RQ2pvT1c4Y2dtdS9Eelo0N242eTNlU0pSYzVxMTZDNWRCYS8wMHFDREMwR3dCajcrY2hobFR6Mzd6a0Y2cW9XK0JJUHdsTnZVU2xTNkZLeEpGK0Vxb281VTdRRmY1YStTV1pzcUdwMVl3QkdCRVJFVkVRWWdCR1Fjdkc3WThCWlQvL0I3Sy9mZzdPclBOK20xTlRweVhDK3M2QXBtNHJ2ODFKL3FXTDd3M3ozaFVNd0tnUTg5NFYwTVgzVXV6NW9qNE1FQVM0TE5sUTEyNk8vSzBmUWJKYklHajBpdFZFUkVSRVJCV0xEWE1vYU5sUE1nQUxDTW1GL0swZklmUER4L3dXZmduNk1JUTk4REtpUm43RDhLdVNDKzAySExaVDIyQTdzMVBwVXFpU3NKM1pDZHZwYlFqdE5rSzVJZ1FSb2o0Y2tpbTc0S0FNcHdQMjh3ZVZxNGVJaUlpSUtod0RNQXBhOXRNbjVBOFdCR2dhTkE1Y01WV0VLejhEV1V1ZlJ0NkdOd0dYMHk5ejZ0djBRNDF4R3hEU1lTQWdxdnd5SndXT29ETWl2TjhzWksrWXlCQ01ZRHV6RTlrckppSzgzNnNRZEtHSzFpSVlJdUN5WkVOelN4SWdxbUQzODRFY1JFUkVSRlM1Y1Fza0JTWEpZb2JqWEtyczhlcDZzUkQwM0NwVEV2dlp2YmorNVZpNDhxNzZaVDVWVkN6Qys4MkNOcTZqWCthamlxTnQxQVVSL2Q5QXpuZi9oclp4VnhqYVBnSjFkQk0yeGc4U2tzMEVSL3BKbVBldWdPM1VOa1E4L0NhMERUc3JYUlpFUXpoY3Btd0kyaEJvNnJhQ0xYVTNsSTNraUlpSWlLZ2lNUUNqb0dSUE9RbElrdXp4bXNiTkFsak5UVTZTWU5xOUhMbHJadmxuMVpjZ0lLVHpZQmg3UHc5Qll5ai9mS1FJYmFNdXFENW1GZkszZm95Y0gxNkNNek1Oa3Mya2RGbFVBUVJ0Q0ZSUnQwQVgzd3ZWeDZ5Q29ETXFYUktBZ2tiNGtqVVhBS0NONndqVDcwc2dPZTBRVkJxRkt5TWlJaUtpaXNBQWpJS1MvWlJ2SjRDeC81ZDNrc09LM0Irbnc3enZXNy9NcDRxS1JVVC8yZERFdHZYTGZLUXNRV2VFc2RjNEdIdU5VN29VSW9qNmNEaHlMZ01vQ0dqemYxc0llOHJ2MERicHJuQmxSRVJFUkZRUkdJQlJVTEtuK05EL0N3ekF2SEhtWEViMjhtZGd2M0NvL0pOeDFSY1JCWmlnRDRQTC9OY0tzQVlkSUJwcndISm9EUU13SWlJaW9pREJKdmdVbEJ5cHAyV1BGZlFHcUd2WEMyQTFOeDliNm01a0xuaklMK0dYS2lvV1VjT1hJNnpQaXd5L2lDaGdCRU00SkV0T3dRdFJCWDJyZTJINTgyZElEcXV5aFJFUkVSRlJoV0FBUmtISGxaTU5aMmFHN1BHYWhrMEFrVjhxYnVaZHk1SDE2U0M0OHVYL0hoYkhjR3QvVkgvbUIyNTVKS0tBRS9YaGtCeFdTQTRiQUVEZitnRkkxanpZVHZ5bWNHVkVSRVJFVkJHNEJaS0NqajMxbEUvanVmM3hMeTRuY2plOENkUDJUOHM5bGFBTlFYamZHZEFuUHVpSHdvaUlTaWZvd3dFQWtqVVhncm82TkhWYlF4VlpIK2FESzZGcmZxZkMxUkVSRVJGUm9IRlpDd1VkUjJxS1QrTVpnQUdTell6clh6N3JsL0JMVTZjRnFvOWV5ZkNMaUNxVXFDODRqVkw2cXc4WUJBR0c5by9CZW5RakhGZDg2d3RKUkVSRVJEY2ZCbUFVZE94bmZGd0IxakM0QXpCWDNsVmtmVElRMXFNYnl6MVhTT2ZCaUh6cUs2aXFOeWgvWVVSRVBuQ3ZBSE81KzRBQkNPbjRKTVNRU09SdmZsZXBzb2lJaUlpb2dqQUFvNkRqU3dOOE1USUtZclhJQUZaVHVUbXVuRURtQjQvQ2Z1Rnd1ZVlSOU9Hb052QjloTjA3QllKYTY2ZnFpSWprRTkxYklHOEl3QVJ0Q0VKdmV4cVdJK3ZodUh4TXFkS0lpSWlJcUFJd0FLT2c0c3JOZ1RQanF1enhtdGlHQWF5bWNyT2Qzb2JNRHdmQW1YMnhYUE9vWTVxaStxaHZvWXZ2NWFmS2lJaDhKK2pEQUJSZUFRWUFoZzZQUXpUV1JON0dPWUFrS1ZFYUVSRVJFVlVBQm1BVVZCeG41YS8rQWdCMWJLTUFWVks1V1E2dFJkWm5JeUJaODhvMWo3N2x2WWg2K211b29tTDlWQmtSVWRrSUJ2Y0tzTnpDMXpVR0dIdU5nL1Y0TWt5N2xpbFJHaEVSRVJGVkFKNENTVUhGZnNhM0FFelRJUGhXZ0puM2ZJV2NWZFBLdHhKQ0VHRzhheUpDdXc0SEJNRi94UkVSbFpGN0M2VExuRlBrUFVQYlIyRkwyWTdjZGE5QlU2Y2xOUFhiVkhSNVJFVC96OTU5eHpkVnIzOEEvMlEyNlVvWEJUcWtRRmtDZ29Jc0FVRXNVdG15MUI5REVjR0JvcmdZMVN2aVJhNGdRNFVycTZBWHhBcFNVUXJLVkxZZ0NGSW9VRWFsVUZxNjk4cEpmbi9VeG9hbWJVNmF0RW42ZWI5ZXZtNTd6dmM1NXduaFhKcW4zK2Y3SlNJaUcrTU1NR3BReEt6L0JRRHlCdFlDbVg5b05YSzJ2MXVyNHBkVXJZSDNwSFZ3NnoyRnhTOGlzaHNTaFJxUXlveldBUHZucEFTZUl4WkE3aHVDN0tnWjBCVmsxbjJDMWRCcXRmV2RBaEVSRVpIRFl3R01HcFJTTVF2Z3U3bEQ1dHZJaHRuWUViMGVlYnNYSTIvMzRscGRSdTdmQ2o0dlJrUFo4aUVySlVaRVpDVVNDYVF1N3RBWG1XN3RsaWhkb1hueWMrZ0tzNUgxMVJTN0tZS3RYTGtTcjcvK092UjJ0RDVaUmtZRzd0eTVZL2krdUxnWTMzMzNIYzZkTzFlUFdSRVJFUkZWankyUTFHRG84dk1ncEthWVBWN2VyRVhEbU1Ha0U1RHo0L3NvL0QycVZwZFJ0dXdGcnljL015dzBUVVJrYnlRcXowcUw0RmNrYjlRQ1hrK3ZSTmJYTHlKejdWUFFQTFVDOGtiMXV4WmtwMDZkRUIwZGpUMTc5bURnd0lGbXg2MWN1UkxSMGRHaTc3ZG56NTRheDN6KytlYzRlZklrL3ZlLy84SEx5d3NBc0huelpqUnIxZ3lmZlBLSldmZEpTRWpBODg4L2ovLzg1ejk0NElFSGpNN3BkRG9VRlJXaHVMZ1l4Y1hGeU0zTlJXWm1Kckt5c3BDVmxRV1pUSVpSbzBhSmZtMUVSRVRVc0xFQVJnMEcyeDlOMEFuSTN2b21pczdGMU9veTZpNWo0RGwwSGlEai82VVFrZjJTcWoxTnQwQldvR3paQzk2VE55RnI0elJrckJ3TzkwZmZnTHJIZUVoa0Nwdmt0R1RKRXV6YXRhdkdjWXNXTGNLaVJZdXFQRjlWNFdyV3JGbG01YkYzNzE3OC92dnZOWTQ3ZVBBZ0RoMDZoR0hEaGhtS1h5NHVMaGd6Wmd6V3JsMkx3NGNQbzNmdjNtYmQwNVR3OFBCS0xaOFNpUVFlSGg3dzgvTXovRmRVVkFTVlNtWHhmWWlJaUtqaDRhZFZhakRFdEQ4Q2dDTEV5WGVBMUFuSTN2SUdpbUozMXVveTdvL09oRnZmYVExanRod1JPVFNKeWdPNnUzYUJORVVSMkFHK3IreEF6dloza2Z2VFJ5ZzQvaFhjK2s2RHF1TmdxODl5ZmVhWlp6Qm16QmpEOTRtSmlUaHg0a1NWTTV5S2k0dngyV2VmNFpsbm5vR2ZuMStOMXg4d1lJQlplVnk2ZEtuR0F0aWRPM2V3ZE9sU05HN2NHTTg5OTV6UnVaRWpSeUltSmdiTGx5OUgrL2J0NGUzdGJkWjk3NmJWYXZIWVk0OWh4SWdSY0hkM2g3dTdPOXpjM0NEaHZ6RkVSRVJVU3l5QVVZUEJHV0FWV0tINEpaRXA0UG5FZjZDNmI0Z1ZFeU1pc2gySnloTzZ0R3RtalpXNmVzUHJ5YzlRY3ZVSTh2Wi9ocHdmM2tOdXpId29RM3REMGF3TEZFM2FRdWJiREJLVko2UXVIaGJQZ1BYeDhZR1BqNC9oKzMzNzltSG56cDE0L1BISDBicDE2MHJqZCt6WWdRc1hMa0NoVUNBNE9OaWllMXFpdUxnWTc3Ly9QZ29LQ2pCLy9ueTR1cm9hblZjcWxYanJyYmZ3eGh0djRMMzMzc1BpeFl2aDR1SlM2VG9IRGh3QUFLU2xwUUVBenA0OWkrenNiTWpsY3ZUcDB3Y0E0Ty92ajlEUVVCdS9JaUlpSW1wb1dBQ2pCa1BNRERDSjBnWHlKZ0UyektZZVdhUDRwZktFMS9ndm9HelcxWXFKRVJIWmxsVGxpZExDNmxzZ2pVZ2tVSWIyaGsvTGgxQjY2eHlLWW5laU9HNHZpaThkcURUVWMrUkhVRDhnYmwwcXJWWnJ0Smc4QVBUdDJ4ZlIwZEg0NG9zdjhPYWJieHFkMCt2MWlJcUtRcHMyYmVEajQ0T2twQ1NqOHdFQnR2bDNTNnZWNG9NUFBrQjhmRHltVFp1R0RoMDZtQnpYc1dOSFRKa3lCV3ZXck1IczJiTXhmLzU4dUxtNUdZMVpzR0NCMGZkZmYvMDFBRUNsVWhrS1lFUkVSRVMyd0FJWU5RajZnZ0lJS2JmTkhpKy9wemtnZGNKTlVxMVEvSks2KzhGNzBuckltN1N4WW1KRVJMWW5VWHRBYjBZTFpPVkFDUlJCOTBFUmRCODhCczJDdmlnSHBja1hvY3UrRFYxUkx2UkZ1VkNHUENqNnNqZHYzc1R6eno5djh0eTVjK2N3YWRJa2srZVNrNU5ObmpPMURsaEpTWWxadWVoME9wUEhTMHBLTUgvK2ZKdzRjUUpEaGd6QjZOR2pxNzNPMkxGamtaR1JnZSsrK3c0dnYvd3lJaUlpakdaemxlZTRiOTgrTEZ5NDBPUWkrRVJFUkVTMndBSVlOUWlsZjRsYy84c1oyeCt0VVB5U2VRWEMrOWtOa1BrMHMySmlSRVIxUTZyU1FGOWFDTDIyQkJLNTB1THJTRlNlVUlaMHEzVStJU0VoK09tbm4ycDluZW9NSGp6WTR0aU1qQXpNbXpjUEZ5NWN3SUFCQS9EcXE2K2FGZmZDQ3kvQXpjME5YMzMxRmFaUG40NVJvMGJocWFlZWdydTd1MkhNMGFOSEFRRFhybDFEU0VpSVVSdm83ZHUzY2ZyMDZScnZ3OElaRVJFUmljRUNHRFVJb3RmL0NuR3lBcGhPUVBaM2I5V3ErQ1gzRDRYM3BQV1FlamEyWW1KRVJIVkg2dTRMQU5BVlpFRG0yYVNlc3lrams4a0FBUG41K2NqSXlCQWQ3Ky92YjNLdHJlRGdZTngvLy8wSUR3ODM2enB4Y1hGSVNFZ3dPdmJKSjUvZ3dvVUxHRFpzR0taUG55NXFJZm9KRXlZZ05EUVVpeGN2eHBZdFc5QzZkV3M4L1BEREFJQzh2RHdjUDM0Y0FMQisvWG9jUG53WWl4Y3ZobHhlOW1QcDNyMTdzWGZ2M2hydlVkWE9sMFJFUkVTbXNBQkdEWUxZSFNDZGFnRjh2UjQ1T3o1QTBaODdMTDZFSXJBanZDYXVnOVRWeTRxSkVSSFZMYW5iM3dXd3ZIUzdLWUNWTzNMa0NCWXRXaVE2YnVuU3BTYlg1Qm82ZENpR0RoMXE5blg2OSs5ZjZkaWJiNzZKNDhlUHc4M05EUU1IRGhTVjE0QUJBekJyMWl4RVJrYmk3Tm16Nk51M3IrSGM3dDI3RGNXMFNaTW1ZZjM2OVZpelpnMWVmUEZGQU1EdzRjTXhmUGh3byt0Tm5qd1p3NFlOdzRnUkkwVGxRVVJFUkZTT0JUQnFFRXF2WHpGL3NFd0dlZEE5dGt1bWp1WHRYWUxDazVzdGpsYzI3d0d2Ly9zdkpDNXVOUThtSXJKalVyZXlOanQ5Zm5vOVoxSTFjMmMxSlNVbG1Wd0g3TnExYTdoeXBlcC84OG9MV2VhTTgvYjJSbmg0T0c3ZXZJbXBVNmNhemgwK2ZCaHhjWEdZTW1XS3lWbGhrWkdSVUtsVUFBQ05SbU5VL0NvdExjV1dMVnZ3MEVNUFlmLysvUWdORGNYNDhlUHg1WmRmb21mUG5nREtkc1kwdGNPbFJxT3AwNTB2aVlpSXlMbXdBRVpPVDE5WUFDRTVxZWFCZjVNSDNnT0pYR0hEak9wTy91RzF5RCs0eXVKNFpZdWU4QnIvQlNRS3RSV3pJaUtxSDRZV3lIenhyWWFPNHRpeFk5aXdZVU9WNThzTFlPYU9BNENnb0NDTUdUUEc4SDFjWEJ3MEdnM0dqaDFyTW5iTm1qVlFLazJ2c1JZZEhZMnNyQ3dNSERnUSsvZnZCd0NNR3pjT1JVVkZ1T2Vlc2w4K21XcnBKQ0lpSXFvdEZzREk2WlhldUM1cXZNSkoxdjhxUExVRmVUOS9iSEc4c2tVUEZyK0l5S2xVYklHMFY0bUppV2FOdTNQblRyWG43NTVKdG1uVEpwTUZMM1BIVlhUOSt2VXFaMktWbEpSQXI5Y2Jab0JWbEo2ZWpxKysrZ3FQUFBJSWZIMTlEY2ZsY2ptZWUrNDVKQ1dWL2JMS3k0dnQ5a1JFUkdSOUxJQ1IwOU5lRjd2K1Ywc2JaVkozaW1KM0lXZDdoTVh4eXVZOTREVitGWXRmUk9SVUpFbzNTT1JLNk95NEJYTHk1TW4xblVLMVVsSlNjUFBtVGZUdTNkdmsrYUtpSWdDQVdsMzUzdzgzTnplb1ZDcE1uRGdSaFlXRmxjN2Z2SGtUQU5Da2lYMnR6MFpFUkVUT1FWcmZDUkRaV21tQ2lQVy80UGd6d0VxdS80YnNyVzhBZXIxRjhjcm0zVm44SWlMbkpKRkE2dVpubHdVd2xVb0ZQejgvN05tekI5OTk5eDBBNFBubm44ZWVQWHNNL3dGbDdZSjc5dXpCeG8wYjRlZm5CNFZDZ2V2WHI2T2dvS0JPOHR5K2ZUc0FvRStmUGliUDUrZm5Bd0JjWFYwcm5WT3BWUGo0NDQvUnVMSHAzWVRqNHVJZ2tValF2SGx6SzJWTFJFUkU5QThXd01qcGFmOFMwUUlwa1VBZTdMZy9lQXNaZnlGNzgzUkEwRm9Vcnd6cEJxL3hxeUZSc3ZoRlJNNUo2dTVqbHdXd3ZuMzdZdlBtc2cxTHRtN2RDZ0RvMnJWcmxlTWJOMjZNelpzM28wMmJOb2lLaXNLWU1XTlFYRnhzMHh3dlhyeUk2T2hvZE96WUVhMWJ0elk1SmlzckMwRFpiQzlUV3JTbytwZE1KMDZjUUt0V3JVd1d6NGlJaUlocWl3VXdjbXA2YlNtMHliZk1IaTl2RWdDSmlYVkxISUd1TUJ0Wi81c0tYV0cyUmZHSzRQdmhOV0VOaTE5RTVOU2ticjUydXdoK1NVa0p2dnp5UzN6enpUY1lOR2lReVdLUklBaVZqaVVtSnNMTHk4dG84ZmlTa2hLai8wekZpWEhwMGlWRVJFUkFKcFBoMVZkZnJYTGN5Wk1uQVpRdG5DL0cxYXRYY2ZueTVTcG5saEVSRVJIVkZ0Y0FJNmNtSk4wRVJQelFMMi9tb08yUGdoYlpVVE9nVFJPMzRIODVlZVBXOEpyQW1WOUU1UHlrYnI3UXBseXU3elFNOHZMeWNQbnlaWnc4ZVJMNzkrOUhSa1lHd3NQRFRSYVpmSDE5Y2V6WU1keC8vLzJHWXRmVnExY1JIeCtQc0xBd283R0RCdzgyNi81M3g5MnRxS2dJMzM3N0xUWnYzZ3laVEliMzNuc1BJU0VoQUlDZmZ2b0p5Y25KY0hkM2gxS3BSRkpTRXJadjM0N0F3TUFxWjRoVkpUSXlFa3FsRW84OTlwaW9PQ0lpSWlKenNRQkdUazE3OHk5UjR4MnlBS2JYSXlkbVBrcXVIclVvWE9ZZERPOUo2eUZWYTZ5Y0dCR1IvWkY2K2tQSXZRUG9CRUFxcTlkYzd0eTVnNGtUSjBJUUJNamxjblR0MmhWang0NUZ4NDRkVFk2ZlBIa3lsaTFiaHJsejV4b2REd3dNeFBqeDQ0Mk9yVm16eHVqN21KZ1lmUC85OTVXdUdSa1phZlQ5anovK2lPam9hQUJBVWxJU3BrK2ZqdHpjWElTRWhPQ2RkOTVCYUdpb1lXeEtTZ28yYmRwa0ZOK3laVXZNbWpVTFVxbjVUUWI3OXUzRGlSTW5NRzdjT0hoN2U1c2RSMFJFUkNRR0MyRGsxTFEzRWtTTlY0UTQzZzZRQmNmL2g4S1RteTJLbGJvM2d2ZXpHeUQxYUdUbHJJaUk3SlBNS3hEUUNkRGxwVUhxYVhveDlycmk3KytQbVRObndzUERBeDA3ZG9TN3UzdTE0d2NPSElpK2Zmc2lNek1UK3I4M09sRXFsZkQxOVlWRUlnRUFoSVNFb0YrL2ZvWlpXdVU2ZCs1c1dKK3I0cmpnNEdDamNaMDZkVUptWmlZQUlDQWdBQk1tVElCYXJVWllXQmhrTXVPQzRjU0pFekZxMUNnVUZSVkJFQVNvMVdwNGVucWEvZnFsVWlta1VpbnV1KzgrZE96WUVSTW1US2h4TEJFUkVaR2xKSHE5aFZ2RkVUbUF6TVh6VVBMbmFiUEhOMXJ4RmFRZWpqTVRxdmp5UVdSdG5Bcm9kYUpqSlNwUCtFejVHdkxHNHRwVWlJZ2NXY21WUThqODhqbjRQUDhORlBjOFVOL3AwTi8wZXIyaGlFZEVSRVJrQ1VrTlAwendWMm5rMUxTSkNXYVBsV3E4SEtyNHBVMjVqT3h2WjFoVy9GS280RDFoTll0ZlJOVGdTRFdCQUFBaCszWTlaMElWc2ZoRlJFUkV0c1lDR0RrdFhWNHVkSm5tNy9RbEQycG13MnlzUzVlZmpxeU4wNkF2enJjb1hqTm1DV2MrRUZHREpQTnFDZ0FRc3BMcU9STWlJaUlpcWtzc2dKSFQwaWFLWEFEZlFRcGdlbTB4c3I1K0dVTFdMWXZpM2NQZWdFdTdSNjJjRlJHUlk1QW8xSkM2ZWtPWHpRSVlFUkVSVVVQQ0FoZzVMVEh0andBZ0Q3ckhOb2xZazE2UG5POGpVSHJEL0hYTktsSjFIZ0czUGxPdG5CUVJrV09SZVFXeUJaS0lpSWlvZ1dFQmpKeVc5bWFDcVBIeTRCQ2I1R0ZOK1FkWG9lanNkb3RpRmZjOEFNL2hId0pjWjRXSUdqaXBWd0JiSUltSWlJZ2FHQmJBeUdscGJ5U0lHaThQQ0s1NVVEMHF2ckFIZVh1WFdCUXI4d3FFMTlNcklKRXJyWndWRVpIamtYa0ZRc2NaWUVSRVJFUU5DZ3RnNUp6MGVtaHYzakI3dU15L0NTUXFsUTBUcWgwaE14SFoyOTZ4S0ZhaWRJWFgrRldRdXZsYU9Tc2lJc2NrOHdxQXJqRGI0bzFFaUlpSWlNanhzQUJHVGttNGt3eDlTYkhaNCsxNS9TKzlVSXJzcU5lZ0w4NFRIeXlSUUROMkdlU05XMXMvTVNJaUJ5WHpEZ0lBYU5NVDZqY1JJaUlpSXFvekxJQ1JVOUxlZEo0ZElQUDJMRWJwclhNV3hYbzhOZ3N1YmZwWk55RWlJZ2RYL2tzQjRVNThQV2RDUkVSRVJIV0ZCVEJ5U3FMWC83TFRBbGp4cFFNb09MTGVvbGgxbHpGdzdmV01kUk1pSW5JQ01xOUFTQlJxYU85Y3FlOVVpSWlJaUtpT3NBQkdUcWxVOUF3dysydUJGSEtTa2ZQZDJ4YkZLa082d1dQbys5enhrWWpJRklrVWN2OVFhRGtEaklpSWlLakJZQUdNbkpJMk1jSDh3VElaWkUwQ2JaYUxSWFFDc3I5OUhickNiTkdoTXA5N29IbnFjMGhrQ2hza1JrVGtIT1NOVzBPYmNybSsweUFpSWlLaU9zSUNHRGtkZlVreGhCVHp0N2VYTncyQ1JDNjNZVWJpNWUzL0ZLVi9uUklkSjNGeEs5dngwZFhMQmxrUkVUa1B1WDlyQ0ZtM29DOHBxTzlVaUlpSWlLZ09zQUJHVGtkNzh3YWcxNXM5WGg1c1grdC9sVnc5aXZ5RFgxZ1U2em44MzVBM2FtbmxqSWlJbkkrOGNTZ0FRSnQ2dFo0eklTSWlJcUs2d0FJWU9SM1JPMEFHMnMvNlg3cThWR1J2ZlZOVUFhK2N1dXRZcURvK2JvT3NpSWljajl5L2JDZEl0a0VTRVJFUk5Rd3NnSkhURWJYK0YreG9CMGk5RHRsYjM0SXVMMDEwcU53L0ZCNlB6N1ZCVWtSRXprbnE0UStKeXBNTDRSTVJFUkUxRUN5QWtkUFJKb3FjQVdZbkxaRDVCMWVqNU9wUjBYRVN1UXMwWTVkQm9sRGJJQ3NpSWljbGtVRGV1QlcweVpmcU94TWlJaUlpcWdNc2dKRnowZXRGelFDVHVLZ2c4L08zWFQ1bUt2bnJkK1R0VzJaUnJNZmdDTWdidDdaeVJrUkV6azhSZUI5S2I1NEJkRUo5cDBKRVJFUkVOc1lDR0RrVlhVNFdkTGs1Wm8rWEI5MERTQ1EyektobXVzSnM1SHc3RTlEclJNZXFPb1JEM1dXc0RiSWlJbkoreXViZG9DL09SMmx5WEgyblFrUkVSRVEyeGdJWU9SVkhYUDhyNzZlRkVIS1NSY2ZKdkFMaE9mekRlaS9nRVJFNUttWElnNEJFaXRLRWsvV2RDaEVSRVJIWkdBdGc1RlMwdDI2S0dpOFBxdDhkSUV1dUhFYmg2ZS9FQjBwbDBJeGJCb25Ldy9wSkVSRTFFQktWSnhSTjcwVUpDMkJFUkVSRVRvOEZNSElxMnFSRVVlUHJjd2FZdmpnZk9kOUhXQlRySHZZR0ZFR2RySndSRVZIRG8yalJIYVYvL1c1Ukd6b1JFUkVST1E0V3dNaXBDRWxpWjREVlh3RXNiL2RpQ05sSm91T1VvWDNnOXRCa0cyUkVSTlR3S0p2M2dLNGdDOXJVcS9XZENoRVJFUkhaRUF0ZzVGUzBJZ3BnVWc4TnBCb3ZHMlpUdFpLRWt5ZzRzVWwwbk5TOUVUU2pQd1lrZkhTSmlLeEIyYXdySUpWeEhUQWlJaUlpSjhkUDBlUTBkSG01ME9WbW16MWVIaGhzdzJ5cXBpOHRSRTcwSFBHQkVnazBZeFpENnVaci9hU0lpQm9vaVlzYkZBRWR1QTRZRVJFUmtaTmpBWXljaGlCeS9TOVpRSkNOTXFsZTNyN2xFREwrRWgzbjJuTVNsQzE2MmlBaklxS0dUZG1pQjBxdUhnRUViWDJuUWtSRVJFUTJ3Z0lZT1EweDdZOEFJRzhhYUtOTXFsWjY4eXdLam00UUhTZnpEb0w3Z05ldG54QVJFY0dsN1FEb0NySlFrdkJiZmFkQ1JFUkVSRGJDQWhnNURkRTdRRGF0MnhsZ2VtMEpjcUpuVzdUVG1PZUlmME9pVk5zZ0t5SWlVZ1IxZ3N3ckVFV3h1K283RlNJaUlpS3lFUmJBeUdrSVNiZEVqYS9yRnNqOFgxZENlK2VLNkRoMWx6RnNmU1Fpc2lXSkJLb080U2krc0lkdGtFUkVSRVJPaWdVd2NocGlab0JKRkVySWZCdlpNQnRqMnR0eHlEKzRTblNjMUtNUlBBYTlZNE9NaUlpb0lwZU9nNkVyeUVUeHBmMzFuUW9SRVJFUjJRQUxZT1FVOUNYRkVOSlR6UjR2YXhJQVNDUTJ6S2dDUVl2czZObUFUaEFkNmpsMEhpUXFUeHNrUlVSRUZTbWEzZ3RGWUFjVS9MYXB2bE1oSWlJaUlodGdBWXljZ25EN0ZxRFhtejFlWG9mdGovbUgxMEo3KzRMb09GV0hjTGkwZTlRR0dSRVJVU1VTQ1Z4N1RFVEp0V1BRcGw2cjcyeUlpSWlJeU1wWUFDT25JSFlIU0ZrZDdRQXBaTjFDL2k4clJNZEoxUnA0REg3WEJoa1JFVkZWWERvOERxbWJEd3FPUnRaM0trUkVSRVJrWlN5QWtWT3cxeDBnODM1ZUJMMjJXSFNjZS9nY1NOMzliSkFSRVJGVlJTSlh3clhuSkJTZS9nNUN4bC8xblE0UkVSRVJXUkVMWU9RVXhNNEFxNHNXeUpLRUV5aUszU2s2VGhuYUcrck9JMnlRRVJFUjFjUzExek9RdXZraWI5K245WjBLRVJFUkVWa1JDMkRrRkFTUk04QmtUUUpzbE1uZmRBSnlZejRVSGNJVlpUUUFBQ0FBU1VSQlZDWlJxdUU1Zkg3ZExkQlBSRVJHSkFvMTNCOTlEVVhuZHFEa3I5L3JPeDBpSWlJaXNoSVd3TWp4Q1FLMHlVbG1ENWY1K0VIaW9ySmhRa0RocVMzUUpsOFVIZWNlOWlaa1huV3pQaGtSRVptbTdqd1Npb0FPeVBudWJlaUw4K3M3SGJJU3JWWmIzeW1RamZFOUppS2k2ckFBUmc1UFNFMEJCTUhzOFRJYnR6L3FDck9SdDNlSjZEaEY4UDF3N2ZhMERUSWlJaUpScERKb3hud0NYVjQ2Y21QbWk5cGwySjdkdUhFRHI3enlDbzRmUDI1Ui9PSERoN0ZrU2RYL3ZtM2F0QWxyMTY2MU5EMWtaR1JnNGNLRnVIcjFxdWpZbjMvK0dmUG56MGRXVnBiSjh4Y3ZYc1RFaVJPeGI5KytHcTkxL2ZwMWZQUE5OeWd0TFJXZEI5bU9OZDlqUitYTXo3QXQ1T1RrUUYvTi8zK25wcWFpb0tDZ0RqUDZ4NDRkTzNEdEduY2NKcXByOHZwT2dLaTI3RzBCL1B3RG4wTlhZUHFIc3lwSkpQQWMrajRnbGRra0p5SWlFa2ZtR3dLUHdSSEkrWDR1cEY0QmNIL2tWWnZkNjh5Wk03WDZJQlFhR29yNzdydXZ4bkVlSGg1SVRVM0Z3b1VMc1dyVktqUnUzRmpVZlM1ZXZJaGR1M1poNXN5WkpzL0h4TVNnVmF0V1ZjYm41dVpDcDlOVmVUNGxKUVg3OXUxRHQyN2Q0T2RYL1VZd25wNmVrRlJZTHVDSEgzNUFYbDRlTkJxTnlmSE5temNIQUt4ZXZSbzllL2FFcTZ0cmxkZU9qNC9IdW5Yck1HVElFQ2dVQ2lRbUptTHk1TWxHWXlJakl4RWNISXl3c0xCSzhlWG55THFzOVI3Ly92dnZ1SExsU3EzemVmTEpKdzFmOHhrdVkra3pMQWdDN3R5NWc4VEVSRnk1Y2dXWEwxL0c1Y3VYTVdIQ0JJU0hoNXZ4eWt4Nzk5MTNrWjZlanErKytncFNhZVY1SDA4Ly9UUW1USmlBaVJNblZuc2RXN3kveTVjdng5U3BVOUdpUlFzQVFHSmlJczZlUFd2VzlZWU1HV0wwZlVKQ0FwNS8vbm1MY2x1eFlnVmF0MjV0VVN5UkkySUJqQnllMkFYd1pVMXQxMktvdlhNRkJiOXRGQjJuN2pJRzhxYnRiSkFSRVJGWlN2M0FhQWhwMTVGLzRITkk1QzV3NnpQVkptczAvdnJycjlpeFk0ZkY4U05IampUcnc3TzN0emZlZXVzdFJFUkU0UFRwMDdYNllIbTNwS1FrcEthbTR2Lys3LytxSEROaHdnVGs1OWZjVXZyUlJ4L1ZPQ1k2T2hydTd1NEF5ajdVWDc1OEdhKzg4Z29rRW9uSmdsVkZ3NGNQcjNSc3o1NDlOZDd6eXkrL0JBQk1talRKNlBqQ2hRdlJ0R2xUaytmSU9xejVIaDg1Y3FSV3oxdTVpZ1V3UHNQR3pIMkdEeDQ4aUtpb0tLU2twRUQ0dTV2RHpjME56WnMzeDBNUFBXUjRybUpqWTZ1OWxwK2ZINW8wYVdKMExETXpFM0Z4Y1JneFlvVEo0cGNZZGZIK3hzYkdZdm55NVdaZDcrNENXTG5aczJkWFc4Q3NLQ0VoQVI5ODhJRlpZNG1jQ1F0ZzVQREV6d0N6VVFGTXIwZnVyZ1dBenZ4MlRBQ1F1TGpEL2RIWGJaTVRFUkZaVGlLQis4QzNvTmNKeU52ekNVcHZub1huaUg5RDZ1cHQ5VnNwRkFyczNGbDU1K0NWSzFjaU9qcTZ5Z0tOcVJsSUJ3OGV4UHo1ODZ1OTM1SWxTNnBzaFRLbkdIUzNYMzc1QlRLWkRMMTc5NjV5elAvKzk3OXFaNDhrSlNYaDFWZGZ4ZXpaczlHbFM1ZHE3K2ZtNW1iNCtydnZ2b09Qanc4R0RScGtOQ1l5TXJMR3ZHL2Z2bzI1YytmV09BNEFBZ0pNYjZEajcrOWY1VG15RGx1OHgzdjI3RUZHUmdiMjdkdUhqaDA3b20zYnRtYmxzbVRKRXV6YXRhdlNjVDdENHAvaDBOQlE5T2pSQTRHQmdWQXFsZmprazA4d1k4WU05Ty9mMzJqczY2OVgvM1B5eUpFajhkSkxMeGtkTzNMa0NBQ2dYNzkrSnYrTUs3Nm0vLzN2ZnliUFZmeHp0T2I3YTBwNGVMakpnbVp4Y1RFMmJOaGdlQWJ1ZnAwVlNhVlN5R1RtZFpQVXRpaEk1S2hZQUNPSEo0aWNBU2EzMFJwZ3haZjJvK1RLWWRGeDd2Mm5RK3JtYTRPTWlJaW8xaVFTZUF5YUJablBQY2o3K1dPa2YvbzRYSHRNZ0xyTGFFZzkvT3M3dTJxTkdUTkdWR0htMTE5L3haa3pad3pmeDhmSEczMS82ZElsQU1DV0xWc3EzV2Zmdm4wUUJBR2pSNDgyZWUzMjdkdGoyYkpsQUlEZHUzZGowYUpGVmVaUjFleVJ0OTU2Q3dNSERqUTZscGlZaUlNSEQyTHExS21HZHNWeVl0c1ExNjVkaTZpb0tNUDNJMGVPaEp1Ykd6Nzc3RE1BVlgrUXJXNG1FdFdlTmQvanU1MDhlUktyVjYvR3ZIbnphcHVtVFRqN005eTZkV3REKzExU1V2VWJXdlhyMXc5UFBQRkVwZU92dm1xNlBmM25uMzlHdDI3ZDBLNWR1eW9McFpNblQ4YXdZY013WXNTSWF1OWRYODZjT1lNbFM1WWdPVGtaUTRjT3hYUFBQVmR0Ky9hLy8vM3ZPc3lPeURHeEFFYU9UYThYMVFJcFVha2c5Zkt4ZmhyYUV1VHVxbm02OTkxa3ZpRlE5NWhnOVh5SWlNaUtKQks0ZHY4L3VMVHFnOXlZRDVDM2J4bnlEbndHUlVBSHlMd0RJZk1LZ3JycldNaDg3cW52VEkzMDZ0VUxIVHAwTUh2OGpSczNqRDRzbnp0M0RxdFhyNjQwN3U1andjSEJ1SEhqQmg1KytHRjA2OWJOY1B5MzMzN0R3WU1ITVdQR0RQajdWeTRXVml3MkFXVWZnRjkvL1hYTW1qVUw5OTkvdjlHNWNlUEdtY3g1NDhhTjhQYjJ4cEFoUTNEeTVFbEVSRVRneFJkZkJGQzJ3SFZOTWpNekRWLzM3OThmelpzM3g3bHo1eEFURTRQWFhudk4wR1paZmkrZ2JNYUhTdlhQYnRJZmYveXhvVWl4WXNVS3FOWHFHdTlibGNMVFd5RmszYlk0M2w1SkpJQ3EwM0NMbmhGcnZzY0E4TlJUVHhsbTJzVEZ4UUVvYXkxTVNVa3hLNStoUTRkVzJZSm1iUTNoR1RhWHQ3YzMyclV6YjdtUTY5ZXY0K0xGaTFpNmRDa2tFa20xaFZLTlJsTm5hL1pkdjM0ZDU4K2ZOM3dmRnhkbmFLMnMrSGNxTHk4UHExZXZ4cTVkdTlDaVJRdDgrdW1uWnMxUVpBc2tVYzFZQUNPSEptUm1RRjlVYVBaNGVkTWdtNnpmVW5Cc0E0U01HNkxqUEFiTmdrU21zSG8rUkVSa2ZUS2ZlK0ExWVMyRXJGc29QUDBkU3Y4NmhkS2tDeWlPMndlWlgzT29hMUVBMCtsMDJMMTdkNlhqTjI2VS9kdGk2cHl0UGZIRUUwWXpMc3BuU04zZDZsTStBNk5SbzBaR3N6dmk0K1BoNHVKU1piSGc3c1hNYzNKeUFBQ3VycTVWTG5SZTBhVkxsM0Rnd0FHODl0cHJrTXZsK09hYmJ4QVFFSUJPblRvQktGdmdXb3lXTFZ1aVpjdVdFQVFCTVRFeGVQamhoK0h1N202WWNkU29VU05JcFZMTW16Y1BNMmZPeEFzdnZBQ2c3SU41K1dMa0R6LzhNRDcvL0hPOC8vNzdvdTVkTHYvQUNnaFp0eXlLdFhkU1RZRG9aOFRhN3pGUTFySmFYc3dwTDRCVk5ZdklsQ0ZEaG1ER2pCbVZqdk1aRnY4TVQ1bzBxZExNcndVTEZtREJnZ1dHN3kxcDU5eTZkU3VBc21jYUtGdTh2NnJkUTdPenM0MW1GUUpscjh2VDA5UG9tRFhlM3ovKytBUC8vZTkvRGQ4Zk9uUUlodzRkQXZCUEFleklrU1A0OU5OUGtaK2ZqeWxUcG1EMDZORm10eldhcy9ZYVVVUEhBaGc1Tk9GMi9TK0FyOHROUmY0dkswWEhLVU43dzZWTi81b0hFaEdSWFpGNUJWcDlWMGhCRUtwdEthcnVYSDNhdlhzMzR1TGlJSmZMSzgyZ1NVNU9yclo5Nis3MW5NcTk5OTU3WnQzNzBxVkwwT3YxV0xwMEtaWXVYUW9BK1BEREQ2RlFsUDFpNlljZmZxanhHcG1abVZpL2ZuMjFZOHAzcTl1NWN5YzZkZXFFOVBSMFhMaHd3ZkFoZi9mdTNRZ1BENGRlcjhmUm8wZFJVRkJnVnY2bStMMXh3T0pZWjJUTDk3aW9xQWdKQ1FubzBLRURSbzRjYVhaT1ZmMmQ1alA4RDNPZjRZVUxGMEtyMVFJQTFxOWZqME9IRG1IYXRHbm8zcjI3bWRsWGxweWNqSDM3OWhrZGk0bUp3YnAxNjB5Ty8rR0hIeXI5UFhybW1XY3FiUVpnamZlM1lrRXlMQ3dNVTZkT3haZ3hZd0FBQlFVRitPU1RUM0R3NEVFRUJ3Zmp6VGZmUkpNbVRhcHNEUTBJQ0RBVXhqdzlQVEY2OUdpTUdESENhR2RRclZhTGVmUG1JU1FrQk04OTk1eFJmR3BxS3JadDJ3WnZiK3V2YVVsa3oxZ0FJNGNtSkZlL1hzRGQ1RTJ0di81WDN0NmwwSmVJL0dGWEtvTkgrQnliekVZaklpTEhvMUFvOFAzMzMxYzZ2bnIxYW16ZnZoMHhNVEVtNHdZUEhtenIxS3ExY2VOR2hJYUdvbFdyVnZqamp6K016c1hIeDV2YytheEhqeDVZc1dLRjBRYzFvUG9GdEZOU1VpcnQ4dmJJSTQrZ1diTm04UFQweEx4NTh4QVVGSVR1M2JzYlptU1kwNHFvVnF1clhRUy9zTEFRR28wR28wYU53b29WSzZEVmFxRlFLREI0OEdBRUJRWGgyV2VmeGVyVnF3MXJLdm43KzJQV3JGazEzcGZNWTh2MytQTGx5OURwZE9qUm93ZjY5dTFiNjF6NURJdC9oc3QzZVN3dExUWGMyOWZYdDFZdGlSczJiRERzS0htM24zNzZ5V2cyVlZoWUdDWk5tb1R4NDhjYkhUUEYxdS92N2R1M2NmRGdRUUJsNjk3Tm1UT24ydkZSVVZIdzhmSEJxRkdqRERQdnltZSszZTM0OGVQNDVwdHZUSjRyajdGa3BoMlJJMklCakJ5YU5rVmNBVXhtNVFYd3RXblhVZmpITnRGeHJnOCtCYmwvcUZWeklTSWl4eVFJQXZSNlBaUktaYVZ6NVR0MW1UcFhrNk5IanlJaEljSHM4ZGV2WHhkOWorblRwOFBmM3g5Ly92a25kdTNhaFl5TURQajQrQ0FsSlFYcDZlbVYxdXhKVFUxRlVWRVIxR3ExNFVOYnVkemNYQUJsTXlIdVBxZFdxNUdkblEwUER3OUkvdjdsa2J1N096cDE2b1FkTzNZZ05UWFYwRFpWV2xvS3VWeU94TVJFc3hlb04vWGhiOCtlUFlpS2lzTEdqUnN4YmRvMFRKMDZGVGs1T1hCemM0TmNYdllqOU9EQmc5RzdkMitvMVdxTDNpT3FuaTNmNDRzWEx4cStQbnYycktpODJyZHZiL2c3QVBBWkxpZjJHUzYzZi85KzVPWGxBU2hieVAvV3JWdEdSU2x6blR0M0R2djI3VVAvL3YxeDRFRDFzeW5MZDdNMHA3M1FWdTl2UlFFQkFWaThlREVFUVVCRVJBUUdEaHlJL3YzN1E2ZlRZZGFzV1JneVpBajY5dTJMSTBlT0lEbzYybEQ4L2V5eno2b3MrQkZSWlN5QWtVTVRrc1V0RkN1M2NndGsvdjdsZ0w3cTdhQk5rYW8xY0J0UWVlMElJaUpxbUFSQmdJdUxpOVd1VjFwYUNxRHlUbStXMkxScEV6WnMyR0Iwck9JTWlSVXJWaUFrSk1Ud2dmYm8wYU1ZTW1RSURoOHUyeFg1N29Xd0Z5MWFWR21XeWQyV0wxOWU1YmtmZnZqQmFOWlBhbW9xMXExYmg2ZWVlc3JRcWxWWVdHajBZVFF5TWhLM2I5L0czTGx6cS93YUtDdUNuRGx6QnIvOTlodUFzcmFwWHIxNkdhNXo1ODRkakI4L0hnc1dMTUNERHo1b09ENTY5R2pNbURHanpoWkdiMmlzK1I1WFZGNmdXYnQycmVpY3RtL2ZYcWtBeG1mNEgyS2VZYjFlajIrLy9SYWhvYUc0Y3VVSzd0eTVneU5IanFDb3FBaFRwa3d4NnpXV08zandJSHIyN0ltZVBYdWFMSUFsSmlZYUNsN0Z4Y1VBeW9wMmQ2OEJkamRydjcrbXFOVnFkT3JVQ1VlT0hFRnBhU21HRGgyS2xpMWJJaUVoQVRxZER0MjdkMGVuVHAwUUZ4Y0hpVVJpMklpai9KbW82VFZVcGE0MkFDQ3lGeXlBa1VNVFVrUVV3Q1FTeUJvM3RkcTl0Y21YVUhSdXArZzR0d0V6SUZYWHZEQW9FUkUxRElXRmhaQktwWWIybDRySzEzOHhkYTRxNVRNcDFxNWRpMmJObXBrZHQzTGxTa1JIUjVzOGQvZWkzMy85OVpkUk8xQ3paczNRdEdsVDdOKy9IME9HRE1IZXZYc1JGQlNFa0pBUW83aVBQLzY0eXZ1WHorYVpQMzgrZXZUb1lYUnUzNzU5V0xod29kR3hrcElTZlBqaGg5QnF0ZEJvTklpS2lrSldWaGFhTjI4T0R3OFB3N2lLSC9DcStycjhIbWxwYVFnSUNFQjhmRHlXTFZzR2QzZjNTaTFScGxxVGxpOWZidmpRUDNMa1NMejAwa3RWdms0eW43WGY0NHBHakJnaHV2Vng0Y0tGdUhuelpxWFdTejdEWmNRK3cwRFp6THdiTjI3Z2pUZmV3Q2VmZklJeFk4WWdOallXVVZGUmtFcWxacy93QTRESEgzOGNHbzJteWhsOXp6Ly9mS1ZqVzdac3FiSFFhTzMzOTI2Q0lFQW1rMEd2MTJQVHBrMjQ5OTU3RFF2NG56eDVFaktaekxBYmFHRmhJZFJxZGFWWmRHTCtuQ3E2dXkyVXlObXhBRWFPUzZlRGtKcHM5bkNaYnlOSUZOWnJUOGpidDB4MGpOdy9GSzRQUG1XMUhJaUl5UEhsNXVZaU56Y1g4K2ZQcjNKTWRlZnVscDZlRGdEdzh2SVNsY2VMTDc2SWFkT21tVHgzOSt5bWt5ZFBWbG9QWjlDZ1FWaS9majAyYk5pQUsxZXVWUHF3V2RYYU9uZDc5OTEzcXp3M2JOZ3dBTUNubjM2S2tKQVFYTDU4R1c1dWJ2amhoeC9nN2UxdCtNL1B6OCtzZTFVMGMrWk1BR1dMZ3YvNjY2K0c0NUdSa1FDQXRMUTB2UDMyMjVnNWM2Ymh3eWhROXNGejRzU0o2TmV2SHdBWUZXYW9kZ1JCc09wN1hKR2ZuNTlGMTNCMWRhMVVmT0F6YkV6TU03eGh3d2EwYjkvZWFLMng2ZE9uSXowOUhVbEpTZERyOVdiZEV3Q2FOMjl1OHZpVFR6NkpKNTk4RXVucDZmRDE5UVVBbkRwMUNyTm16Y0tpUll2UXVYTm53OWl4WThkV0tuQmErLzB0bDV5Y2pKVXJWK0tQUC83QW1qVnJzRzNiTnNUSHh4c3RxTDkzNzE1MDZ0UUpycTZ1QU1yYVM2dGErMDdNVE5SZHUzWmh5Wklsb25NbWNuUXNnSkhERXRKVG9mOTc1eGh6eVB5YjFEeklUS1UzLzBUeHhYMDFEN3lMUi9nY1FNcmZzaEFSMFQvUzA5UFJ1WE5uUkVSRVZEcTNZY01HN05peG84ckZqVWVQSGwzcFdHSmlvbUdIUWpFa0VrbXRaZ0lNR1RJRVVWRlIyTFJwRXp3OFBDcDlFQ3N2SkZXbHZGVnR4b3daNk5TcGs5RzVZOGVPWWMyYU5WaTVjaVZVS2hVYU4yNE1wVktKSDMvODBhZ1ZEU2hyMFFvTS9HZkpnNG9mMnF2NnVqcmxzNGpLVys3OC9Qd3F6U3p5OXZabUs1RU5xTlZxcTc3SFNVbEp1SFRwa2tXNTlPL2ZIL241K1hCM2Q2OTBqczl3R2JIUDhLcFZxNUNhbW9yWnMyZFhlaDJ6WjgrR1RDYXJWR3kwMUtKRmkzRDY5R244OTcvL2haZVhGNjVjdVFLZ2N0SHMyMisvclJScjdmZjN6Smt6QU1yYVFkM2QzVEZzMkRDY09uVUthOWV1eGVPUFAyNG95SjA2ZFFyWHJsMHphdUhOejgrSG01dWJ5WHRsWm1hYTNRcVprWkZoMWpnaVo4TUNHRGtzVWUyUGdGWGJIL1AyTGhVZG8yejVFSlNodmEyV0F4RVJPVDZ0Vm92YnQyK2pjK2ZPSmovc0toUUtBQkQxUWZqaXhZdUc5cG02NU9ucGlYYnQydUhVcVZONDhNRUhEVE1XeWdVSEJ5TWxKUVVsSlNVVzN5TW9LTWhvOXNQZGhaR01qQXo4K2VlZlJoODZMVmtmcWx6RkQ1TnBhV21HLzczN1ErYmRIenliTkdsaWVPK29kcXo1SHA4K2ZicmE5YW1xMDc5L2YrVGs1RlFxbVBBWkZxZmlNM3pod2dYMDc5OGZIVHQyTkxRU2xyUDJtbHNqUjQ3RXI3Lytpamx6NXVBLy8va1BEaDA2aEdiTm10WDR2bGp6L1QxeDRnVFdyVnVIYTlldW9WR2pSaGc5ZWpUQ3c4Tng5dXhaL090Zi8wTHIxcTN4OHNzdkcrNzd4UmRmSURnNDJLaFZOemMzdDhvQzJGZGZmWVd2dnZxcXhqeUlHaklXd01oaGlkNEIwa29Gc0pLRUV5aTVla1IwblB1anIxbmwva1JFNUR3dVhib0VyVlpydFErNzE2OWZSMXBhR2dZTkdtU1Y2NG14WWNNR25EcDFDcTZ1cnRpL2Z6L2F0Mjl2YUhjcU4yL2VQTVRIeDFkN0hYTUxGQmN2WHNTeFk4ZVFsSlNFVzdkdTRkYXRXeWdvS0FBQW81WW1TOWFIS21kcVhSMVRiVU4zZi9EODRvc3Y2cVdBNFd5cy9SNkhoWVVaYld3Z1JsNWVIclJhTGJ5OXZZMk84eG11ek54bmVQejQ4V2pmdnIxWll6TXpNeEVYRjJmV1dGTkNRME1SRVJHQmVmUG1ZZkxreWNqS3lqSnJrWDFydnI5NWVYa29LaXJDekprekRiTVROMjNhaEUyYk5xRmR1M1pZc0dDQllhYnBxbFdya0pDUWdJVUxGeHAybWdUS0NtQ20ycXpmZmZkZHRHclZDazJhTk1GdnYvMkc3dDI3UXlLUllNdVdMVmk3ZGkxKy92bG5BR1diSER6d3dBUEl6czdHcFV1WGpLNU4xQkN3QUVZT1Mrd01NTGsxV2lEMWVvdG1mN20wNlE5RlVLZWFCeElSVVlOU3Z0YlUzVHV0V1dyMzd0MEFnSWNlZXNncTF5dFhYYnVnVHFmRHFsV3JzRzNiTm5UcDBnVnZ2LzAyM256elRYejIyV2U0YytjT25uMzJXVU5iMXNxVks2dThqdGdGdEcvZHVvVnZ2LzBXTFZxMFFMdDI3VEJ5NUVqRFF2Yk5tald6ZUZlMGl2YnMyV1A0T2pjM0Y3Lzg4Z3NhTjI2TWJ0MjZBU2o3UUJzVkZZVytmZnVpVmF0V3RiNGZHYlAyZSt6aTRtTHh6S0tqUjQ4Q0FQejkvWTJPOHhuK2g5aG5XTXhyL09XWFgvRExMNytZUGQ2VUhqMTZJQ3dzREx0MjdRSlFWdHhLU0Vpb3ROQi9SZFo4Zng5KytHSDA2OWZQVUhUS3o4L0hpUk1uTUhEZ1FMejY2cXVHNHRlV0xWdncvZmZmWStUSWtlalNwWXNodnFTa0JILzk5UmY2OU9sVDZkbzllL2JFdm4zN01IZnVYQ1FtSm1MdTNMbUdkUW5MeGNmSDQ0TVBQb0JTcVVUZnZuM3gyR09QV2EzRmxNaFJzQUJHRGt0SXJ2c1d5SktyaDFINjF5blJjZTREWnRROGlJaUlHcFNjbkJ6OC9QUFBhTnUycldFcisrcVVMd1pkL29HbGZEWkVlUXRPUmtZR1ltSmkwTFp0VzRTR2hsbzExN2ZlZXN2a2NhVlNpVGx6NXVEVXFWUG8xcTBiM252dlBiaTR1R0R4NHNWNDU1MTNFQlVWaGRPblQrUGxsMTgyT2RNaklTRUJhclVhY3JuY1VHQlFxVlNWeG5YdDJoVkxseTQxT3RlblR4LzA3dDNiVU5DNGR1MGFsaXhaWW1naE1rZHFhcXFoeGU3YXRXdkl6YzFGYkd3c2dMSS8xOHpNVEp3NGNRTEhqaDNEYjcvOUJqYzNONHdmUDk0b1BqNCtIbEZSVVFnSUNNREFnUU1SRmhhR1JvMGFtWjBEVmMzYTc3RTVzckt5c0h6NWNtZzBHcWpWYWlnVUN1VGs1T0RBZ1FNQWdONjkvMW5PZ3M5dzdaNWhNUjU1NUJHTUhUdTIwdkVYWG5qQnJQZ0xGeTVnL2ZyMU9IUG1ERHAwNklDUWtCRHMyclVMaHc0ZFFwczJiZkRRUXcraFE0Y09hTm15cGFIMTA5cnY3OTNyczdtNXVXSFpzbVdHOHpxZERwR1JrWWlLaWtLUEhqMHdiZG8wTEY2OEdLNnVybEFxbFlpTmpVVmVYaDY2ZHUxcXVFWmFXaHBpWW1JUUV4T0RyS3dzOU83ZEd5Kzg4QUxhdEdtRHZMdzhYTHQyelZCd2E5V3FGVFp2M296ZHUzZGo1ODZkK1Bubm54RVVGSVJCZ3daaDlPalIzQTJTR2dRV3dNaGhDV0piSUdzN0E4elMyVi90SDRPODZiMjF1emNSRVRtZHFLZ29GQlFVNElrbm5qQnJmSEZ4TVlZUEh3NkZRZ0daVEdab0JTdmZrWEQ5K3ZVb0xDekV4SWtUclphanY3OC8ycmR2ajRFREIxWTZsNTZlam1uVHBpRTdPeHNqUjQ3RXRHblREQitnZkh4OHNIejVjbno4OGNjNGN1UUlJaU1qOGNrbm4xUzZ4ci8vL1c4a0pDUVl2bS9jdURIYXRtMWJhWnhHbzZtMHhrNzViSWx5Q1FrSkNBNE9Sbmg0ZUtWNFgxOWZ6Smt6eC9DYVhudnROUXdjT0JCNnZkNnd2czdKa3lleGR1MWFBR1h0ZFRxZERtKzg4UVlTRXhQUnJsMDd2UDc2NitqWHI1L1JmWnMzYjQ2RkN4Y2lKU1VGTVRFeDJMSmxDelp2M295dFc3ZGFmUTJqaHNqYTc3RTVOQm9OenA0OWk3eThQS01kQ0JzMWFvVG5ubnZPYUVZT24rSGFQY05pYURRYWk5b1FkKy9lalI5KytBR1hMbDJDcTZzcnBreVpZaWoyakJvMUN0dTNiOGZldlhzTkMveExKQkpvTkJwMDd0d1pqUm8xc3VyN2EwckZ0UUtQSFR1R3FLZ29QUHp3dzVnMWF4WmtNaGx1M3J5SjgrZlBBeWlid2ZqRUUwOFl6UUJidDI0ZERoMDZoSUVEQjJMVXFGRUlEQXpFZi8vN1g2TzFEU3UyQzN0N2UyUGN1SEVZTzNZc1RwdzRnZWpvYVB6eHh4OFlOMjZjV2ErUnlORko5R0wybGlXeUZ6b2RVcDRiRFFpQ1djT2xHbTgwK214RHJXNVpITGNYV1YrL0pDNUlJb0h2OUIyUSs3TXRnb2lJaktXa3BPQ0xMNzdBZSsrOVYyVWJ5dkhqeHhFYkcydFlxMmJEaGczSXpNeUVJQWlReVdUbzNMa3ordmZ2RHdDNGNlTUdvcU9qTVdORzNjMDYzcnAxS3dJREE5R3paODhxeCt6ZXZSdjMzWGNmbWpTcC9JdW9NMmZPSUMwdERUcWREaXFWQ2c4ODhJREpYZmJNVlhHSHRQTEZxMDJ0OWFYWDY1R1dsZ2ExV20yNFgxWldGaElURTZGU3FkQzhlWFBJNVhJa0p5ZERFQVNqSFFlclUxUlVoTGk0T0t1MXcxRmx0WG1QeGRKcXRSQUVBUktKcEZJeER1QXpERmp2R2M3SXlNQ2lSWXZ3MUZOUDRiNzc3ak02bDUyZERSY1hGNU96eDB5ZE8zandJQll1WElodDI3YmgzTGx6K1BUVFR6Rm8wQ0FNSHo3Y1pHNkNJQ0F1TGc1bnpwekIxYXRYa1phV1p0angwWnJ2cnpuT25EbGpWTEFDeXY0dWwxL3Y3anh5YzNPaDErdmg2ZWxwT0phWW1Jano1ODlEcjlmRHc4TUREejc0WUxVRmVhMVdLMnFXSkpFOWs5VFExOHNDR0Rra0lUVUZhVzlNTlh1OG92Vzk4SW40eVBJYjZnU2tyeHdPYmNwbFVXR3FUc09nR2IzWTh2c1NFUkVSRVJFUlVZMXFLb0J4MndkeVNLSVh3Sy9sK2w5RnNidEVGNzhnbGNHOS8vUmEzWmVJaUlpSWlJaUlhbzhGTUhKSVdySHJmOVdtQUtiWElmL0FaNkxEMUoxSFF1WWJZdmw5aVlpSWlJaUlpTWdxV0FBamh5UjZCOGhhTElCZmZIRS90R25YeFFYSjVIRHJiLzRPUlVSRVJFUkVSRVJrT3l5QWtVTVMyd0pwOFF3d3ZSNzVoMWFMRGxOM0dRdVpsM2tMNWhJUkVSRVJFUkdSYmJFQVJnNUpFTnNDYWVFTXNOSWJwMUdhZUVaVWpFU3VoUHZETDFwMFB5SWlJaUlpSWlLeVBoYkF5UEVJQXJSM2tzMGVMblZ6aDlUTnN1MnY4dyt2RVIyajd2WTBwSjZOTGJvZkVSRVJFUkVSRVZrZkMyRGtjSVNNTkVBUXpCNXZhZnVqOXM0VkZGL2NMeXBHSWxmQ3JjOVVpKzVIUkVSRVJFUkVSTGJCQWhnNUhOSHRqeFlXd0FxT3JCTWRvN3AvRktUdWZoYmRqNGlJaUlpSWlJaHNnd1V3Y2pqYU9sZ0FYNWVUZ3NLejI4VUZTU1J3NnoxWjlMMklpSWlJaUlpSXlMWllBQ09ISXlTTEs0REovY1VYd0FxT2ZRa0lXbEV4cW5zZmc4eW5tZWg3RVJFUkVSRVJFWkZ0c1FCR0RrZXc4UXd3ZlZFdUNrNXVGaFVEQUs1OW5oY2RRMFJFUkVSRVJFUzJ4d0lZT1J3aDFmd2RJQUh4QmJDQ2s5OUFYNXd2S2tiWnZBY1VnUjFGeFJBUkVSRVJFUkZSM1dBQmpCeUxYZzhoOVk3Wnd5VXFGYVFlbnVaZlhsdUNnbU1iUktmbDFtZUs2QmdpSWlJaUlpSWlxaHNzZ0pGRDBlVmtRMTlTYlBaNG1YOVRRQ0l4ZTN6UjJlM1E1YWFLeWtuZXVEV1VvWDFFeFJBUkVSRVJFUkZSM1dFQmpCeUtrSm9pYXJ6TXY0bjVnL1U2RkJ4ZUt6SWp3SzNQODZLS2JFUkVSRVJFUkVSVXQxZ0FJNGNpcEpuZi9nZ0Fza2FOelI1YkhIOEkyclRyNHE2dmFRcFZoOEdpWW9pSWlJaUlpSWlvYnJFQVJnNUY5QXd3UDMrenh4YWUyQ1EySGJqMmVoYVF5VVhIRVJFUkVSRVJFVkhkWVFHTUhJcm9BbGdqOHdwZ1F1Wk5GRi8rVmRTMXBXb04xRjNIaW9vaElpSWlJaUlpb3JySEFoZzVGTkV0a0diT0FDdjhQUXJRNjBWZFc5M3RhVWlVcnFKaWlJaUlpSWlJaUtqdXNRQkdEc1VXTFpCNmJRa0tmLzlXMUhVbGNpVmNlMHdRRlVORVJFUkVSRVJFOVlNRk1ISWNPcDJvR1dCU2R3OUlWT29heHhXZi93bTZna3hScWFnNkRvSFUzVTlVREJFUkVSRVJFUkhWRHhiQXlHRUlXUm1BSUpnOTN0ejJ4NElUWDR2T1JkM3RhZEV4UkVSRVJFUkVSRlEvV0FBamh5R2tpbHYvUzlxb2NZMWp0TWtYVVhyanRLanJLZ0k2UUJIWVVWUU1FUkVSRVJFUkVkVWZGc0RJWWVoc3NQNlhSYk8vdWo4TlNDU2k0NGlJaUlpSWlJaW9mckFBUmc3RDJndmc2NHR5VVhSMnU2aHJTbFNlVUhVY0xDcUdpSWlJaUlpSWlPb1hDMkRrTU1Rc2dBOEFza2JWRjhBS3oyNkh2cVJRMURYVkR6d0JpYUxtaGZXSmlJaUlpSWlJeUg2d0FFWU93Nm96d1BSNkZQNjJTWFFPNmdlZkVoMURSRVJFUkVSRVJQV0xCVEJ5R05Zc2dKVWtuSUEyOWFxbzZ5bGI5SVRjcjdtb0dDSWlJaUlpSWlLcWZ5eUFrV01RQkFnWmFXWVBsN3A3UUtLcXVsV3g4TVJtMFNtNGR2OC8wVEZFUkVSRVJFUkVWUDlZQUNPSElLU25BbnE5MmVPcm0vMmxLOGhFVWR4dVVmZVhldmpEcGUwQVVURkVSRVJFUkVSRVpCOVlBQ09ISUxiOVVkcW9yWWlwSVFBQUlBQkpSRUZVY1pYbmlzN0ZBSUpXMVBWY0h4d0hTR1dpWW9pSWlJaUlpSWpJUHJBQVJnNUJTQlc1QTJRMU04Q0svdGdtN3VaU0dkUmR4NG1MSVNJaUlpSWlJaUs3d1FJWU9RUWh6VG9MNEd2dlhFSHByVmhSMTFLMUM0UFVvNW9kSlltSWlJaUlpSWpJcnJFQVJnNUI5QTZRalV3WHJJck9mQy82M3VvSG54UWRRMFJFUkVSRVJFVDJnd1V3Y2doQ1dxcW84U1puZ09rRUZJb3NnTWswVGFGczBVTlVEQkVSRVJFUkVSSFpGeGJBeUNIb010SkVqVGRWQUN1NWZoeTZYSEZyaWFrNkRRTWtmRXlJaUlpSWlJaUlIQmsvMlpQOTAra2daS2FiUFZ6cTVnNkpTbDNwZU9FZjBhSnZyYnIvQ2RFeFJFUkVSRVJFUkdSZldBQWp1NmZMemdSME9yUEhTMDNNL3RJWDU2SDR3bTVSOTFVRWRZTGNyN21vR0NJaUlpSWlJaUt5UHl5QWtkMFQwa1d1LytYalcrbFkwZm1mb1M4dEVuVWQxZjBqUkkwbklpSWlJaUlpSXZ2RUFoalpQU0ZkNVBwZlBvMHFIU3NTMmY0b2tTbWc2amhFVkF3UkVSRVJFUkVSMlNjV3dNanVpVjBBWDNyWEREQWg2eFpLRWs2SXVvYXk3U09RcWpXaVlvaUlpSWlJaUlqSVByRUFSblpQRUxzRHBLK2YwZmRGWjc0WGZVOTE1NUdpWTRpSWlJaUlpSWpJUHJFQVJuWlBTQk8zQnBqVXUwSUJUSzlINFIvaUNtQlNOeCs0dE9vcktvYUlpSWlJaUlpSTdCY0xZR1QzeExaQVZwd0JWbnI3UElTTXYwVEZxKzRiQ3Nqa29tS0lpSWlJaUlpSXlINnhBRVoyVDJ3THBOVGJ4L0IxY2V4UG91K252cC90ajBSRVJFUkVSRVRPaEFVd3NtdDZiU2wwMlZsbWo1ZDZhQ0JSS1A4TzFxTW9kcWVvKzhrYnQ0YThTVHRSTVVSRVJFUkVSRVJrMzFnQUk3dW15MGdYTmI1UysyUG1UVkh4cXM0akFJbEVWQXdSRVJFUkVSRVIyVGNXd01pdUNla2kyeDk5ZkExZlc5TCtxT280V0hRTUVSRVJFUkVSRWRrM0ZzRElydWt5eE8wQUtmUDVld2FZWG8raTJGMmlZaFhCblNIVE5CVVZRMFJFUkVSRVJFVDJqd1V3c212aVo0Q1ZGY0JLYjErQWtKa29LbGJWSVZ6VWVDSWlJaUlpSWlKeURDeUFrVjBUMGkyYkFWWjhYbno3bzB2N1FhSmppSWlJaUlpSWlNaitzUUJHZGsyWElYSUdtSzhmMngrSmlJaUlpSWlJeUFnTFlHVFhCSkVGTUptM0w3VEpjUkF5Ym9pS1U3Vm4reU1SRVJFUkVSR1JzMklCak95YUpidEFpcDM5QlFBdUhSNFRIVU5FUkVSRVJFUkVqb0VGTUxKYitxSkM2QXZ5elI0djlkUkFJcE9qS0ZiYytsOWw3WThCWXRNaklpSWlJaUlpSWdmQkFoalpMYkd6djJRK2Z0QW1YNFNROFplb09MWS9FaEVSRVJFUkVUazNGc0RJYnVteU1rU05sL3I0b2VqQ3o2THZ3L1pISWlJaUlpSWlJdWZHQWhqWkxWMm11QUtZek5jUHhSZjNpNHBSQkhWaSt5TVJFUkVSRVJHUmsyTUJqT3lXSUhJR0dOeGswQ1pmRkJXaTZ2QzR1SHNRRVJFUkVSRVJrY05oQVl6c2x0Z1pZUHFTbTZMdndmWkhJaUlpSWlJaUl1ZkhBaGpaTGJFendMU1pGMFNOVndSMFlQc2pFUkVSRVJFUlVRUEFBaGpaTFZFendDUjZhRk5pUlYxZjJhYS95SXlJaUlpSWlJaUl5Qkd4QUVaMlM5UXVrT284NklWU1VkZDNZUUdNaUlpSWlJaUlxRUZnQVl6c2sxNFBJVFBkL1BGdUJhSXVMM1Z2QkVYQXZTS1RJaUlpSWlJaUlpSkh4QUlZMlNWZFhnNGdDR2FPMWdQcVBGSFhkMm5URDVEd3J6OFJFUkVSRVJGUlE4QUtBTmtsVWV0L0tZc0FTWW1vNjdQOWtZaUlpSWlJaUtqaFlBR003SktvSFNEVithS3VMWkVyb1d6WlMyUkdSRVJFUkVSRVJPU29XQUFqdXlScUJwaXJ1UFpIUmZNZWtDaGRSV1pFUkVSVWQwNmVQSWxyMTY3VmVLd202OWF0dyt6WnM1R1hKKzdmeW5JbEpTVW9LS2grbmMzNCtIaTg4ODQ3dUhQbmprWDNTRTFOaFU2bnN5aldWcEtTa21vY0V4c2JpNnRYcjRxNmJtRmhJVEl5elA4Wkp6VTFGZm41NG43UlIwUkVSS2JKNnpzQklsUE0zZ0ZTcmdXVWhhS3V6ZlpISWlLeWQzUG16TUdBQVFNd2E5YXNhbzlWNThhTkc5aTZkU3Q2OWVvRmQzZDNpL0w0NktPUGNQUG1UY3lmUHg5Tm1qUXhPVVl1bCtQOCtmUDQ0SU1Qc0d6Wk1zamxwbis4UEgzNk5KS1NrcENlbm82MHREUWtKaVlpSVNFQitmbjVXTFpzR1Y1NzdUV3pjdHF6WjQvaDYyKysrUWJyMXEwVC84S3F1V1oyZGphbVRKbUM4UEJ3dlBMS0t5Ykhuemh4QW5QbnprVllXQmplZnZ2dGFxKzlhOWN1bEpTVVlQanc0ZGkwYVJPaW9xS003bGVkcDU5K0dpTkhqc1JMTDcxay9vc2hJaUlpazFnQUk3c2ttRHNEVE9UaTk4RGZDK0FURVJFNXNlTGlZc3lmUHg5YXJSWUhEeDVFV0ZpWVdYRjNGMmJHalJ1SGlJZ0lUSjgrSGZQbnowZUxGaTJRbFpWbE5NYlYxUlhEaHcvSDBhTkhjZm55WmZqNitsYTZycisvUDNidDJvVmZmLzBWVFpzMlJWSlNFbnIwNklGWFhua0ZMVnUyeEQzMzNBTUFHRGx5SklZT0hXb3l0eDkvL0JIUjBkRW16ODJZTWNQb2U1MU9oNXljSEhoNWVWWDdlbi8vL1hjY09YTEU2TmpPblR1aDFXb3hlUEJna3pIRnhjVllzV0lGNUhJNTl1L2ZqOUdqUjZORml4WlYzbVBMbGkxbzI3WnR0WG1VQ3dzTHc0UUpFekJ4NGtTenhoTVJFWkg1V0FBanUyVDJEREFYY1cwQjhzYXRJZk1LdENBaklpSWl4NkRUNmZEeHh4L2oxcTFiQUlEUm8wZmo4Y2NmTnpsV3I5ZGp6Wm8xT0g3OE9IcjI3Rm5wZk51MmJiRjA2Vks4OWRaYitPQ0REekIxNmxRc1dMQ2d5bnZmWFlncUZ4TVRneGt6WnVDZGQ5NkJYQzVIV0ZnWXVuZnZqZ0VEQmhpTjAyZzBDQTRPTm5rTmpVWlQ1WDJIREJsaTlQM216WnZ4M1hmZlljV0tGUWdJQ0tneUxpOHZ6NmdBVmxKU2d1am9hUFR0MjdmS290YXFWYXR3Ky9adGZQVFJSMWl6WmcwKyt1Z2pmUDc1NTNCeGNhazBOajQrSG9tSmlXalRwZzEyNzk2TjY5ZXZBd0IyNzk1dE5LNWp4NDVvMnJScGxYa1NFUkZSN2JFQVJuYkp2RFhBOUtJWHdHZjdJeEVSMlp0ejU4NmhUWnMyVUNxVm9tTXpNelBoNGVGaGFEdlU2L1ZZc21RSkRoOCtqUG56NStQWXNXUFl0bTBiUWtKQzhOaGpqeG5GNXVmblk5R2lSVGgrL0RpNmR1Mkt1WFBubXJ4SGNIQXdsaXhaZ3FLaUl2ajYrbUx4NHNXR2M4ZU9IY012di95Q2NlUEdWVHNMU3FGUVdQVDZMQkViRzR1dnZ2b0tUWnMyaFNBSVNFeE1yRFJHbzlIQTA5T3owdkVmZi93UnVibTVlT2FaWndBQWE5ZXVoYWVuSjhhT0hRdWdySEQxNDQ4L1l2anc0ZWpTcFF1OHZMenc2cXV2WXZIaXhaZ3padzRrRW9uUjliWnUzUW9BMkx0M0wvYnUzV3M0dm1qUklxTnhzMmJOWWdHTWlJakl4bGdBSTd0azFpNlF5bUpBS29pNkxndGdSRVJVVzhtNStkaDA2aUtPSnR6R2pheGMzTXJPdytLaGZmRDBBK2ExdVZWVXZwYlUyMisvYlhhYllrVmZmUEVGVHAwNmhYWHIxa0dsVXVHamp6N0MwYU5IOGZycnI2TmJ0MjdvMnJVcmNuSnlzSGp4WXNUSHgrUDU1NStIaTRzTGpodzVnaFVyVmlBMU5SWERoZzNEU3krOUJKbE1WdW42V1ZsWjhQTHlNcHBGMWFsVEp3REF0V3ZYc0d2WEx2ajcrNk4vLy82R2RzUEN3a0o4Ly8zM0dEVnFsT2lpbDFhclJXR2g2YlU5dFZwdGpmRTNiOTdFdkhuem9OVnFrWmlZaU1tVEo1c2M5K3l6eitMcHA1ODJPcGFYbDRldnYvNGFJMGFNUUZCUUVHN2N1SUV0VzdiZ2lTZWVBQUFjUDM0Y1M1WXNRWWNPSGZEQ0N5OEFBRnEyYkltWk0yZGk0Y0tGY0hWMXhXdXZ2V1lvZ2wyNWNnVUhEaHpBcUZHakRPUFhybDByYWcwd0lpSWlzaDRXd01qKzZIVFFaV1hXUEU0bGJ2YVhST1VCUlZBbkM1TWlJcUtHTGprM0gzTjJIc1dPQzllZzF3UDNCZmpodnFaK0dIcHZDL1FNcWJyTnJqb1BQUEFBTkJvTmR1ellJYm9BVmxoWWlLTkhqNkpseTViUWFEUTRkKzRjVHA0OGlkZGVldzNoNGVFQUFLbFVpb2lJQ0t4ZnZ4N2ZmUE1Oamg0OUNuOS9mNXcvZng2Tkd6ZkdoeDkraU83ZHU1dTgvdmJ0MnhFWkdZbFhYMzIxVXF2aXpaczNNWHYyYkFRR0J1S2pqejR5YWsrOGVQRWkxcTlmait2WHIyUE9uRG1HNDNlL3Z1WExsMlA1OHVVQWdEVnIxZ0FBTm03Y2lJMGJONHI2Y3loMzQ4WU52UDMyMjhqTHkwT3JWcTJ3ZVBGaXVMcitzK3R6U2tvSzNubm5IUURBb0VHREtzVkhSa2FpdExRVS9mdjNSMkppSWxhdFdnVVBEdytNSHo4ZWh3NGR3b0lGQ3hBWUdJajMzMy9mYUtIL0FRTUdJRE16RTZ0V3JVSkdSZ2JlZnZ0dGVIaDQ0T3JWcS9EMjlzYTRjZU1zZWoxRVJFUmtYU3lBa2QzUjVXUURlbjNOQTBVV3dKUXRlZ0RTeXIvZEppSWlxc21QNTYvaDllMi9RcWNIWnZTNUg1TWV2QmRCR3N0MlZxeElMcGRqd0lBQjJMWnRHNjVkdTFadEcrSGRmdm5sRnhRVkZSa1dhKy9Zc1NPKy9QSkwrUG41R1kxTFMwdUR1N3M3dkwyOWtacWFpdFRVVkFEQWd3OCtDSGQzZHdpQ1lITDJWNjlldmJCNzkyNHNYTGdRc2JHeGVQbmxseUdYeXhFYkc0djMzMzhmYmRxMFFVUkVCTlJxTlVwTFMxRlNVb0tTa2hJRUJBVGcwVWNmeFo0OWU5Q3laVXREQVNneU1oSkEyVUw3bXpkdnhzU0pFOUd2WHo4QVFOT21UVEZ1M0RpMGE5Y09yVnUzTnZsNkwxKytqTGk0T0pQbk1qSXlNR1BHREFRRUJHRDU4dVg0N0xQUE1HUEdERVJFUktCWnMyWTRlUEFnbGk5Zmp1RGdZTHovL3ZzbUY4ZFBTa3BDWVdFaHBrK2ZEcWxVQ2tFUU1IUG1UT3pZc1FQcjFxMURZR0FnWG5ubEZlVGs1Q0FuSjhjb3RudjM3aWdzTE1UWFgzK05LVk9tNEYvLytoY2tFZ2ttVHB5SWt5ZFBHc1pWdFFaWStUV0lpSWpJZGxnQUk3dGpWdnVqUkErb0NrUmRWOW15bDRVWkVSRlJRN2I2MkRuTTNua0VQWm8xd2VveGp5TFFDb1d2aXNMRHc3RnQyemJFeE1UZ2xWZGVNVHR1NTg2ZDBHZzBoaUlTQVBqNSthR2dvQURuejU4M3pBaTdjdVVLZ0xJRjdaOTU1aGw0ZTN2anh4OS94TTZkTzdGanh3Nm9WQ3EwYmRzV3paczNSMUJRRVB6OC9OQ2tTUk8wYU5FQ1M1WXN3Y2NmZjR5WW1CajA3ZHNYR28wR00yZk9oRjZ2UjJ4c0xNYU1HWU9Ta2hMb3EvakZWV1JrSk5xMGFZUE9uVHNiRnJlL2V2VXFBTURiMjl0b3dmc3BVNlpVKzNvYk5XcUVoeDU2eU9RNUh4OGZSRVJFb0dQSGpsQXFsWGovL2ZleGR1MWF2UERDQzJqV3JCbXVYNytPcDU5K0d1UEhqemRaN0FPQXVYUG5RcWZUUWExV1krclVxWEIzZDhlZ1FZT3dZY01HdEd2WER2UG56OGVvVWFPcXpHL0FnQUZZc21RSnRtL2ZqbGF0V2xXNUlRQlFlUTB3QVBqMDAwK3JmZjFFUkVSVU95eUFrZDB4cS8zUnBiQ3NDQ2FDU3d2VFB6UVRFUkZWNWV2VEZ6Rjc1eEU4KytDOVdEaWtOK1JTcWRYdkVSSVNnbGF0V3VIQWdRTjQ4Y1VYamRycnFuTHAwaVZjdkhnUlR6NzVKQlFLQlFCZzZkS2wrUFBQUDNIcjFpM285WG9vRkFxMGI5OGUwNlpOZzUrZkgyN2N1SUZldlhwQm85R2dSNDhleU03T3h2SGp4M0hxMUNuRXhzYml6Smt6aHV2UG5Ea1RMVnEwZ0l1TEN5SWlJbkQrL0hsMDZOQUJlcjBlWVdGaGNIRnhnWnViRzF4ZFhhRlNxYUJXcTQyK1ZxbFVFQVFCLy9yWHY3QjU4MlowN3R3WkFKQ2JtNHMvL3ZnRFFOa09pZEhSMFJnNWNpUjI3ZHFGSlV1V21QMW5abW9OclM1ZHVxQ2twQVJuenB6QmI3Lzloc09IRDBQeC8remRkM3lUNWQ0RzhDdXJJOTE3dHhUb1lsU0dURmxTUmtHeElpaSs0QURFQlNybzhYVWhLc2VqNEhqMWdLQ0FLTXBSbEFQS0Joa3lCYkdzbGlHamxKWk9PdWhJMDJZMDQvMmpORFJOMnFZenBibStudzhmbS91NW4vdjVwVkFwVis4aGtSaVdRZTdkdXhmNStmbUlqSXhFZUhnNGdvS01UNFYyY1hFQlVMVnhmVzV1THBZdFd3YUJRSUFaTTJaQW85RkFMQlpidEhkWFRFeE1uVFZ5RHpBaUlpTHJZUUJHN1k1T1Z0cHdKd2Q1bzhZVXVRVkM1QlhXeElxSWlNZ1dIVTNMd2R6Tmh6QXB0aXMrbmpBVXdsb24vTFdrNGNPSFkvWHExZmp6eno4eGRPalFCdnR2MnJRSllyRVlEenp3Z0tFdE9qb2FjcmtjOGZIeGlJcUtRcmR1M1F5YjBQL3d3dy80ejMvK1k5alFIYWc2Q1hIczJMR0cweUdMaW9xUW5wNk9nb0lDb3hNakJRSUJldlRvWWZqNDFWZGZ4VnR2dllVeFk4YmczbnVyRHBkNTg4MDNNWDc4ZVBUdjN4L0hqeC9IVjE5OWhjV0xGMlA1OHVYdzh2SXlqTFYvLzM3NCsvc2pNek1UbHk1ZHdzNmRPNkhSYURCKy9IakRNNnI5OU5OUDJMdDNyMkhwWkgyT0h6K09uMy8rR1ZldVhJRlFLRVR2M3IweGZmcDAzSFBQUFhCMGRFUkpTUW1PSFR1R3hNUkVyRm16QnVYbDVZaU5qVVcvZnYyTXhzbkx5OFBhdFd1UmtKQ0FpSWdJUTdzbG9TUVJFUkcxYi96Ym5Ob2RuYXlrNFU2TjNmK3J5MkNnRmYvaFFrUkVIWXRNcWNic1gvWmpVRmdBbGowMHNsWERMd0FZTVdJRVZxOWVqVDE3OWpRWWdCVVVGT0RRb1VNWU5td1lmSHg4RE8zanhvMURuejU5Y1ByMGFlVG01aUkzTjlkd0xTa3BDV0t4R0VlT0hLbHpYQWNIQjBPZ1ZWTkdSZ2EyYnQyS1NaTW1JU0FnQUZxdEZpZFBualRNNmdLQWt5ZFBvaytmUGdBQW1VeUdsSlFVYURRYW8vM0lkRG9kZnYzMVY0d2FOUXByMTY3RmhBa1RrSmFXaGxXclZzSGIyOXZrMmM3T1ZVdE5heTZUckV0a1pDUzZkZXVHYWRPbUlUWTJGdDk5OXgxMjd0eUo1T1JrQkFjSEl6UTBGTEd4c1JnN2Rpd0VBZ0hTMHRMZzZPaUl3NGNQRzhiUWFEUll0R2dSWEYxZE1YUG1URlJVVkNBL1B4OWVYbDRvS2JIZ2U1TmJmSDE5WVc5dkR3RFlzR0VEVnExYVpkS245b0VBYytmT3hmMzMzMi94TTRpSWlLanhHSUJSdTlQZ0REQ2hGckJYTm1wTXU2NWMva2hFUkpaN2ErZFJGQ21VMkRZckFYYWlsbC8yV0p1Zm54K2lvNk5SV0ZnSW5VNVhiOStEQnc5Q285R1lQVjN3NnRXcjlTNGxyTzlhVUZDUTJRRHM3Tm16MkxKbEMvcjM3NCtBZ0FCVVZGVHR3ZW5nNEZCdm5iWHQzNzhmTjI3Y1FIeDhQTmF1WFFzQW1ETm5EZ1FDQWJwMzc5Nm9zV3J6OVBURU04ODhZM2dkRlJVRm9PcTB5ck5uenlJM054ZDZ2UjR2di93eXhvOGZqeTVkdXBpTXNYbnpabHk0Y0FGU3FSUlRwa3hCUlVVRlJDSVJsaTVkaWpsejVsaGN5MGNmZldRSUE2dFZ6MkxidUhFamR1N2NhWGl0VkNveGUvYnNScjlmSWlJaWFqd0dZTlR1TkJpQU5YTHplK0RXQ1pCRVJFUVdPSkdaaDUvT1hNYkhFNFlpMU4ybHpaNjdjT0ZDZUhwNk50anY0WWNmUnA4K2ZjeWVHSG5QUGZlWTdDOTE4K1pOVEowNkZROC8vSENkRzgwLy9mVFRodVdTdFYyNGNBRWlrY2l3UkxHb3FPcXdHbGRYMXdacnJhWlFLTEI2OVdvTUh6N2NhTmFhVUNqRUN5KzhnTlRVVkV5Yk5zM3N2YlZuUzMzKytlY215eVdySlNVbG9heXNES0dob1JnNGNLQWhwRk1xbFVoUFQ2OTNObG5mdm4weGMrWk0rUHY3dzgvUEQ3Nit2dkR5OG9KQUlERDZuQzVZc0FCSlNVbFlzV0lGZ29LQ29OUHBvTlBwNmwwbVdmM2M2bjNHcWw4ckZJbzY3eUVpSXFLV3hRQ00ycDJHQTdER0xYOFVCOFJBNk9UVmNFY2lJcko1ZWozdy90Ni8wRFBBR3pQNmRXdlRaMXNTZmxVek40T3BMai84OEFQMGVqMUdqUnBWWngrWlRHWTJVQU9BNU9Sa1JFUkVHRGFUVDB0TEF3RDQrL3RiOVB3REJ3N0EwZEVSS3BVS1R6enhoTmsrb2FHaEpudDkxYlVIbUsrdmI1M1AyckJoQTA2Y09HRTRsZExUMHhOQlFVRUlDd3REcDA2ZG9GUXFFUllXQmc4UEQ1Tjd3OFBERVI0ZVh1OTcrZTIzMzNEOCtISDg0eC8vUUZCUWtHRldXYWRPbmZEeXl5L1hlNjhsZHV6WVVlY3BsVVJFUk5ROERNQ28zV2x3RHpESEp1ei9SVVJFWklGRDE3SndOQzBIUDA2TGIvVjl2OXJDM3IxN3NYMzdkc1RIeDZOVHAwNW0rK2gwT3BTVWxNRE56YzNrV25aMk5nb0tDakJ5NUVoRDI1OS8vZ214V054Z1dGVHRyNy8rUW1wcUtoWXZYb3pnNEdDemZTUVNpY25zck1ic0FWYnRndzgrZ0VhalFXNXVMakl6TTVHUmtZRzB0RFNjUDM4ZXUzYnRnbGFyeFpBaFEvRHV1Ky9XTzQ1TUpzUFZxMWVSa3BJQ0h4OGZqQnc1RXFtcHFWaTJiQmxHamh5SitQaDRBRENjRXZuNjY2OGpOallXY1hGeEZ0Y0t3QkRVVmF0ckZoNFJFUkUxSHdNd2FuZDBaZlhNQUJOcEFMRzZVZVBaTXdBaklpSUxmWGJ3Tk80SzlNSFlxRTZ0L2l5VlNvV2JOMi9XZVYyaFVDQW5KNmZCdG1xQmdZR0dqM1U2SGRhdFc0ZTFhOWNpTWpLeTNuMm1Nakl5b05QcHpNNnNTa3hNQkFERXhzWUNBQzVkdW9SRGh3N2hubnZ1c1hnUHNKS1NFbmg1ZVJuMjVXcHRZckVZSVNFaENBa0p3ZURCdDc4SFVLdlZTRTFOTlN4RHJPM1hYMy9GbVRObmtKcWFpb0tDQWdnRUFnUUVCT0RSUng5RlJrWUc1cytmRDM5L2Y4eWJOODl3ajA2blEyUmtKQklTRXZEdmYvOGJNVEV4UnI4UGRVbE5UVVY2ZXJwaE5wMjd1N3RKSDVsTUJnQ2NFVVpFUk5SQ0dJQlIrNkxYMTc4RTByNXgrMzhKUkJKSXd1NXVabEZFUkdRTEx1VVg0V2g2RHRZOE9xWk5EZzQrYytZTUZpeFlVT2YxWThlTzRkaXhZdzIyVmR1N2R5LzBlajJPSGoySzc3Ly9IdW5wNmVqZnZ6L2VldXN0T0RvNkFxamF6eXMvUHg5T1RrNlFTcVdvcUtqQUR6LzhBQUFtRzdjRHdQSGp4dzJiMUo4N2R3NExGeTZFblowZFpzeVlVV2ZkMVVzbGs1S1NFQndjak11WEw1dnM0MVZiZmRmTlhldmR1emMrL3ZoamkrNjNWSEZ4TVFRQ0FTWk1tSURvNkdoRVJFVEEyZGtaeWNuSm1EMTdObFFxRlZRcUZaNTg4a21vMVdxb1ZDcG9OQnFqTVQ3KytHTjgvdm5uRU56NkEyUm5ad2NuSnllVForWG01bUx4NHNVUUNvVzQrKzY3MGI5L2Z3REFpaFVyb0ZLcElCYUxjZUhDQlFDb2M5WWNFUkVSTlE0RE1HcFhkQlhsZ0ZaYmQ0ZEdib0F2Q2VrTmdjU3htVlVSRVpFdCtEYnhiL2c0TzJKY2RLYzJlVjUwZERUZWYvLzlGaHZ2L1BueitQREREMUZRVUFBZkh4KzgrdXFyR0R0MnJGR2ZLMWV1NE1zdnZ6UnFFd3FGbURKbENucjE2bVhVcmxhcmNlblNKWFRwMGdVVkZSVjQ0NDAzSUJBSThNNDc3OVM3TExGMzc5N3c4ZkhCb2tXTEFBRDI5dmIxN2o4R3dHU2ZyNGJVbm4wMmQrN2NSdDFmN2VUSmt6aDY5Q2dBNEttbm5qTGJKeVltQm9NR0RZSzN0emQ4Zkh6ZzR1SUNaMmRuT0RrNUdYNUpwVklVRmhiaStlZWZ4L0hqeHpGbzBDQUFRRUpDQWhJU0VrekdIREprQ1BiczJXTUl5cXBsWldVaE1URVJlcjBlOXZiMkdENThlSXVFZTBSRVJBUUk5TFUzSHlDeUlrMXVObTYrWHM5eDRJRnBnRVJwOFhoT0krYkFPYTVwM3hRVEVaSHRLRmRYb3R2SGF6RnJRQThzR0QzQTJ1VTBpVmFyeFJkZmZJRWVQWHBneElnUlprOGxsTXZseU16TVJHVmxKVFFhRFNRU0NVSkRRODN1L3dVQTVlWGx5TWpJUUV4TURQYnQyNGVJaUFpRWhZVTFXSXRLcFVKNmVqcjBlajBDQXdOTlRveThjdVVLL1B6ODZueXVwZExTMHBDU2tvSXhZOFpZNWY3YXJsMjdWdWRoQWdDd2V2VnFyRisvM3VTa1RpSWlJbW8rUWUyZkxOVyt6Z0NNMnBQS0szK2o2Rjl2bXI4bzFBSWhWeG8xbnNmMDc3Z0pQaEVSTldqVHVWVE0rdTllbkh4NUtzSTlYUnUrZ1lpSWlJamFsWVlDTUdGYkZVSmtpZnIzLzFJMGJqQ2hDSktRWGczM0l5SWltN2YxUWlwNkJma3cvQ0lpSWlMcW9CaUFVYnRTYndEbTBMZ0FUQkxZSFFJN2FUTXJJaUtpanE1Q3JjSGVLeG1ZMEszdXBXdEVSRVJFZEdkakFFYnRTa3VlQU1uVEg0bUl5QksvcDJSQVVhbkIvZDNDclYwS0VSRVJFYlVTQm1EVXJ1aGtKZVl2Q0hTTlhnSnAxNmxmQzFSRVJFUWQzWUdyV1lqd2NVZFhiM2RybDBKRVJFUkVyWVFCR0xVcmRjNEFzMWNDYU54NURaTFF2czB2aUlpSU9yeGoxM013TkR6STJtVVFFUkVSVVN0aUFFYnRTdDBCV09PV1A0cjlJaUdVOGlmNVJFUlV2d0s1QWlrRkplZ2Y2bS90VW9pSWlJaW9GVEVBbzNhbHppV1EzUCtMaUloYXdaL1hjd0VBQThNWWdCRVJFUkYxWkF6QXFGMHhQd05Nei8yL2lJaW9WUnhOeTBHZ3F4T0MzVnlzWFFvUkVSRVJ0U0lHWU5SK2FMWFF5Y3RNMjhXVmdGRFhxS0hzT0FPTWlJZ3M4T2YxWEF3TUM0QkFZTzFLaUlpSWlLZzFNUUNqZGtNbmw1bS8wTWpaWHlMM0lBaGQvVnFnSWlJaTZzaUtGU3I4blhjVEE3ajhrWWlJaUtqRFl3Qkc3WVpPMWpJQm1DVDRyaGFvaG9pSU9ycS9ydWRDcndjR2NBTjhJaUlpb2c1UGJPMENtcXRDcThhV3JCTkl2SGtWTjVRbFVHb3JyVjBTTmNmVFExdG1uQ09mdHN3NDFDUU9JZ244SGR6UjM2c3JFb0w3UVNxeXMzWkpSRVFtanFYbnd0bGVnbTUrWHRZdWhZaUlpSWhhMlIwZGdDV1hYTWZ5Szd0Um9LcGo1aEFSV1lWU1c0bjA4Z0trbHhmZ1FONEZ6SWtjaTd2Y3c2eGRGaEdSa2FUc0F2UU45b05JeUEzQWlJaUlpRHE2TzNZSlpITEpkYngzYmdQREw2SjJya0FsdzN2bk51QnNTWWExU3lFaU1uSzVvQmd4ZnA3V0xvT0lpSWlJMnNBZEdZQlZhTlZZZm1XM3Rjc2dva1pZZHVVM1ZHalYxaTZEaUFnQVVGaXVRR0c1QXBFKzd0WXVoWWlJaUlqYXdCMFpnRzNKT3NHWlgwUjNtQUtWREZ1eVRsaTdEQ0lpQUZXenZ3QWcwc2ZEeXBVUUVSRVJVVnU0SXdPd3hKdFhyVjBDRVRVQnYzYUpxTDI0bk04QWpJaUlpTWlXM0pFQjJBMWxpYlZMSUtJbTROY3VFYlVYbC9LTDRTVjFnSmZVd2RxbEVCRVJFVkVidUNNRE1LVzIwdG9sRUZFVDhHdVhpTnFMeS9uRmlQTGw3QzhpSWlJaVczRkhCbUJFUkVSRXpYRzVvSWpMSDRtSWlJaHNDQU13SWlJaXNpbEZGVW9VeUJVTXdJaUlpSWhzQ0FNd0lpSWlzaW0zVDRCMHQzSWxSRVJFUk5SV0dJQVJFUkdSVGJsMnN4UUEwTldiQVJnUkVSR1JyV0FBUmtSRVJEWWx1MVFPb1VDQUFGY25hNWRDUkVSRVJHMkVBUmdSRVJIWmxLd1NPZnhkcEJBTCtXMFFFUkVSa2EzZ2QzNUVSRVJrVTdKSzVRaDJkN0YyR1VSRVJFVFVoaGlBRVJFUmtVM0pMcFVqeUkzTEg0bUlpSWhzQ1FNd0lpSWlzaGw2ZmRVTXNDQTNaMnVYUWtSRVJFUnRpQUVZRVJFUjJZeGloUkxLU2cyQzNiZ0Vrb2lJaU1pV01BQWpJaUlpbTVGVktnY0FMb0VrSWlJaXNqRU13SWlJaU1obVpKZFVCMkJjQWtsRVJFUmtTeGlBRVJFUmtjM0lsakVBSXlJaUlySkZETUNJaUlqSVptU1Z5R0V2RnNGTDZtanRVb2lJaUlpb0RURUFJeUlpSXB1Uko2K0FuN01VQW9HMUt5RWlJaUtpdHNRQWpJaUlpR3hHb1Z3QmIyZk8vaUlpSWlLeU5RekFpSWlJeUdZVVZpamc3Y1FBaklpSWlNaldNQUFqSWlJaW0zR3pYQWt2cVlPMXl5QWlJaUtpTnNZQWpJaUlpR3lDWGc4VWx0dkdETENLaWdvY09YSUV4Y1hGamJvdk16TVRlL2JzYWFXcWpLMWJ0dzRYTGx3d2V5MC9QeDgvL2ZRVGNuSnlMQnJMa243bno1OUhhbXBxbzJwVUtCUW9LaXF5dUg5QlFRSEt5OHNiOVF3aUlpSnFHMkpyRjBCRVJFVFVGc3JWbFZCcHRQQnlhbDh6d0pLU2tuRHQyclVtMzkrMWExZkV4c1lhdFowNmRRci8vT2MvOGZISEgrUEVpUk4xM2hzYUdvcm82R2pENjlPblQyUFpzbVVZTTJZTUFPRG5uMy9HTjk5ODArVGFxdTNkdTlmbzlaVXJWN0JtelJwTW1qUUozYnQzTitsLytQQmhmUHZ0dDRpT2prWmdZR0M5WTVlV2xtTFdyRmtZTjI0Y1huenhSYk45RWhNVE1YLytmSXdlUFJxdnZmWmF2ZVB0MnJVTGFyVWFDUWtKK1BISEg3RisvWHFUK3VzeWRlcFVUSnc0RWJObno3YW9QeEVSRWJVZEJtQkVSRVJrRXdvckZBRFE3bWFBSFRwMENOdTNiMi95L1JNblRqUUp3TTZjT1FNbkp5ZjA3TmtUNDhhTnEvZmVtZ0ZZWGViN2RsMHBBQUFnQUVsRVFWVE9uV3YwV3FmVFFTYVR3ZDNkdmQ3N1RwNDhpYU5IajVxMDc5NjlHd0tCQUFrSkNXYnZPM3o0TUx5OHZOQ3JWNjhHYTl1NWN5YzBHZzN1dSs4K3M5ZFZLaFdXTDE4T3NWaU0vZnYzWS9Ma3llamN1WE9kNDIzWXNNR2l6d2tBakI0OUdvOC8vamllZU9JSmkvb1RFUkdSOVRBQUl5SWlJcHR3czF3SkFPMXlEekNKUklLZE8zZWF0SC81NVpmWXRHbFRuVE9RUm84ZWJkS20xK3Z4MTE5L1lkaXdZUkNMeGRpN2R5KzBXaTBTRWhMdzJHT1A0ZEZISHpYMDFlbDAyTEJoQXdZTUdJRFEwTkE2Njd2Ly92dU5Ydi8wMDAvNDVaZGZzSHo1OG5wbmFNbmxjcU1BYk5ldVhRQ0EvZnYzSXlBZ0FFbEpTVWhLU2dJQWRPclVDVEV4TWNqTXpNVEZpeGNSRlJXRmpSczNtb3pwNStlSFljT0dBUURVYWpVMmJkcUVZY09HMVJscXJWeTVFcm01dVZpMGFCRysvdnByTEZxMENNdVdMWU85dmIxSjM1U1VGR1JtWmlJcUtncDc5dXhCV2xvYUFKZ3NDKzNac3ljQ0FnTHFmTjlFUkVUVS9qQUFJeUlpSXB0UUlHK2ZNOEJhMnQ5Ly80MzgvSHlNSFR2VzBKYWFtZ3FWU29WdTNib1o5ZFZvTkZpMWFoVThQVDNyRGNCcU9uLytQTmF1WFl1QWdBQm90VnBrWm1hYTlIRnpjNE9ycTZ0SisyZWZmV2I0V0M2WEc3MmVPSEVpWW1KaXNHUEhEZ0RBNWN1WGNmbnlaWk14K3ZmdmJ3akF0bTNiaHJLeU1reWZQaDBBc0hyMWFyaTZ1dUtSUng0QlVCVmNiZHUyRFFrSkNlamJ0eS9jM2QzeDBrc3Y0ZE5QUDhWYmI3MEZnVUJnTkhaMTRMWnYzejdzMjdmUDBQN0pKNThZOVh2ampUY1lnQkVSRWQxaEdJQVJFUkdSVGJoNWF3bWtWek1Ec0FxMUJzbTVCY2dzTGtPcFVvMHlsUm9UZTNaRnVLZHA0R01OKy9mdkJ3Q2pHVkZKU1VrUWlVVHc4UEJBWGw0ZUFNRGUzaDVTcWJSUlkyZGxaV0hod29YUWFEVEl6TXpFekprenpmYWJNV01HcGs2ZGF2YmEvZmZmYndpc3FrMmVQQmxBVlNpMmMrZE9EQjA2RlBQbnp6ZTVOeUVoQVJLSnhOQjMzYnAxZVBEQkJ4RWNISXlNakF4czJMQUJEejMwRUFEZytQSGorT3l6ejlDalJ3ODg5OXh6QUlBdVhicmdsVmRld2VMRml5R1ZTakZ2M2p4RENIYjE2bFVjT0hBQWt5Wk5NdlJmdlhwMW8vWUFJeUlpb3ZhTEFSZ1JFUkhaaE1MeXFnRE1wd2tCV0VaSkdYNUpUc0hXQzlkdy9zWk42UFI2byt2K0x0Sm1CV0E2bmM3czZZc1pHUmtBVEpmZzFhV2lvc0pvNWxLMXhNUkVhTFZhbzhCcXdJQUJlT2VkZHl5dU1TTWpBNis5OWhya2Nqa2lJaUx3NmFlZkdnVm9lWGw1ZVAzMTF3RUE4Zkh4ZFk0amtVamc1dVptOXRwLy8vdGZLSlZLVEowNkZTS1J5T1M2VnF1RldGejE3ZXUzMzM2THlzcEszSHZ2dmNqTXpNVEtsU3ZoNHVLQ3h4NTdERWVPSE1HSEgzNklvS0FndlBmZWU0WjdBQ0F1TGc3RnhjVll1WElsaW9xSzhOcHJyOEhGeFFXcHFhbnc4UERBbENsVExQNmNFQkVSMFoyREFSZ1JFUkhaaEJLRkNuWWlJYVIybG4vN2sxRlNoZy8ySm1MajJSUUF3T0JPQVhoMVJGL2NGZWlEcnQ1dWNIZTBoNXVEUFNRaVliTnEwMnExSnN2c2FxcnZXazI3ZCs5R1JVV0ZVVnRSVVJIT25UdUhxVk9uWXVEQWdRQ0F4WXNYdzlIUjhpQ3dxS2dJYytmT1JXQmdJSllzV1lJdnZ2Z0NjK2ZPeGR0dnY0MndzREFjUG53WVM1WXNRVWhJQ041Nzc3MEdOOGMzcDdLeUVzZU9IY085OTk2THJsMjdtdTJqMVdvTk04QnljbktnVUNqd3dnc3ZRQ2dVUXF2VjRwVlhYc0gyN2R2eHpUZmZJQ2dvQ0MrKytDSmtNaGxrTXBuUk9BTUdESUJDb2NDNmRlc3dhOVlzdlB2dXV4QUlCSGppaVNlTVRzMnNhdyt3NmpHSWlJam96c0VBaklpSWlHeUNUS21HcTRQcHh1Zm02UFI2ZkhYc0xQNjE5eStJaEVLOFBMd1Bucnc3QmlIdUxxMVNtMFFpd2ViTm0wM2FWNjFhaFMxYnRoajJ4YXF0NXNtSEtwVUs2OWV2UjBSRUJGSlNVZ3p0MWVITnhJa1Q0ZTd1RHIxZWo4TENRZ3dmUHR6aStqdzlQZkgyMjIralo4K2VzTE96dzN2dnZZZlZxMWZqdWVlZVExaFlHTkxTMGpCMTZsUTg5dGhqWm1kdVdVSWlrZURycjc5R2JtNHUzbm5uSFR6NzdMTUlDZ295WE5mcjlkRHI5WVlBYlA3OCtkRHBkSEIwZE1Renp6d0RaMmRueE1mSDQ3dnZ2a05NVEF6ZWYvOTlUSm8wcWM3bnhjWEY0YlBQUHNPV0xWc1FFUkZoY3RKbFRlWUN5S1ZMbHpicGZSSVJFWkYxTUFBaklpSWltMUNxVk1IVndhN0JmdVhxU2p6OTMzM1lmZms2SnZic2duK05Hd3gvRjZkV3EwdXIxVUt2MThQT3pyUTJvYkJxWnBtNWE3VnQyN1lOUlVWRm1EZHZIaFlzV0FDZ2FwUDdyVnUzWXRDZ1FZWlpXUmtaR1ZDcjFRZ1BEMjlVblgzNzlvVmFyVVpTVWhMKyt1c3YvUEhISDVCSUpJWmxrSHYzN2tWK2ZqNGlJeU1SSGg1dUZGN1ZKSlBKa0o2ZWJ2YWFvNk1qbkoyZGNmNzhlYnp6emp2NDRvc3ZET05yTkJvQU1BUmdMaTVWWWVUR2pSdVJtNXVMWmN1V1FTQVFZTWFNR2RCb05JWVRNQnNTRXhOanFMODI3Z0ZHUkVUVWNUQUFJeUlpSXB0UU5RT3MvaUNwVEtYR2xMVTdjU1k3SDU4bERNTVRmYnVoMWtHQkxVNnIxY0xlM3JLWmFmVnhjSERBeUpFajBhVkxGMFBiMXExYlVWQlFnQmRlZUFGTGx5N0Z6Smt6a1ppWUNBRG8zcjI3eFdNZlAzNGNQLy84TTY1Y3VRS2hVSWpldlh0ait2VHB1T2VlZStEbzZJaVNraEljTzNZTWlZbUpXTE5tRGNyTHl4RWJHNHQrL2ZxWmpQWDc3Ny9qOTk5L3IvTlp2cjYrZU8yMTE3Qmd3UUo4OHNrbmVQZmRkd0hjRHNCcWhvRjVlWGxZdTNZdEVoSVNFQkVSWVdpdnVlY1hFUkVSRWNBQWpJaUlpR3lFVEttR3EzM2RBWmhXcDhmajYzWWpLYWNBUDB3Ymg3aUlrRGFwUzZGUVFDZ1U0dkRod3liWGNuSnlBTURzdGRxR0RoMXF0QytWVENiRDk5OS9qMzc5K3NIYjJ4dUhEaDFDWW1JaUhCd2NFQm9hQ2w5Zlg2alZhb3Rxakl5TVJMZHUzVEJ0MmpURXhzYml1Kysrdzg2ZE81R2NuSXpnNEdDRWhvWWlOallXWThlT2hVQWdRRnBhR2h3ZEhjM1dQV3pZTUV5Y09OR283ZVdYWHpaNlBYRGdRRHp3d0FQWXVuVXJObS9lakFjZmZCQ1ZsWlVBYnM4QTAyZzBXTFJvRVZ4ZFhURno1a3hVVkZRZ1B6OGZYbDVlS0NrcHNlaDlBVldCVzNVQXVXSERCcXhhdGNxa3oralJvNDFlejUwN0YvZmZmNy9GenlBaUlpTHJZd0JHUkVSRU5xRlVxWWFmaTdUTzYwdU9uTUdSYTluNGNWcDhtNFZmQUZCV1ZvYXlzaks4Ly83N2RmYXA3MXExNnBNVkN3b0tBQUN1cnE0WU5Xb1VKazJhaE1EQVFIejU1WmQ0NzczM2NQWHFWVHoyMkdPTnF0SFQweFBQUFBPTTRYVlVWQlFBSUNzckMyZlBua1Z1Ymk3MGVqMWVmdmxsakI4LzNtZ1dXbTFlWGw3bzBhTkhnOCtjTldzVy92cnJMK3pldlJzUFBQQ0FJYXlybmdHMmVmTm1YTGh3QVZLcEZGT21URUZGUlFWRUloR1dMbDJLT1hQbVdQemVQdnJvSS9UcDA4ZW83ZHR2dndWUXRieHk1ODZkaHRkS3BSS3paOCsyZUd3aUlpSnFQeGlBRVJFUmtVMlFLZFZ3cTJNVC9CT1plVmk4L3dSbURlaUIrT2hPYlZyWHpaczMwYXRYTDd6OTl0c20xNzc3N2p0czM3NGRHemR1Tkh2djVNbVQ2eDM3eFJkZk5IenM1K2VIa0pBUXBLV2xZZno0OFUycU5Ta3BDV1ZsWlFnTkRjWEFnUVBoNE9BQW9Db1lTazlQUjBoSXl3V0hqbzZPK09DREQrRHY3dytoVUFpVlNnVUFodGxhZmZ2MnhjeVpNK0h2N3c4L1B6LzQrdnJDeThzTEFvSEFhTSt1QlFzV0lDa3BDU3RXckVCUVVCQjBPaDEwT2wyOXl5U3IzMGYxUG1QVnJ4VUtSWXU5UHlJaUltcGJETUNJaUlqSUpzaFU1amZCbHluVmVPYS8rOURWMngwTHh3NXMwNW8wR2cxeWMzUFJxMWN2d3d5dW1xcVgrNW03MWxpWExsM0N3WU1IRVJjWEJ4OGZueWFOc1dIREJwdzRjUUo2dlI1QTFjeXdvS0FnaElXRm9WT25UbEFxbFFnTEM0T0hoMGV6NndXQXNMQXd3OGRLcFJMQTdRQXNQRHk4d1kzOGYvdnROeHcvZmh6LytNYy9FQlFVWkppbDFxbFRKNU5sbDAyeFk4ZU9KcDk2U1VSRVJHMkxBVmdyRWdBWTVCMkZzeVhYSWRjb3JWMU9oK05wNTR6ZUhwM3dSOEZscUhTVjFpNkhpSWphTVkxT2h3cTF4bXdBdG5qL0NlU1dsV1B2c3cvQlFkSzIzeHBkdm53WkdvMm0zaVdETFVHdFZ1T1RUejZCblowZFpzNmNhV2kzczdOcjFBbUhIM3p3Z1NHMHk4ek1SRVpHQnRMUzBuRCsvSG5zMnJVTFdxMFdRNFlNTVd4YzM1TGtjamtBR0dhZDFTU1R5WEQxNmxXa3BLVEF4OGNISTBlT1JHcHFLcFl0VzRhUkkwY2lQajRlQUF5blJMNysrdXVJalkxRlhGeGNvMnFvRHY2cVdYSTZKeEVSRWJVUERNQmFnUURBWUo4b1BCSTZDS0ZTYit6SU9ZM1ZxZnV0WFZhSE15R29MeDRNN29lWlhVYmljUDdmK0MwM0NkZkxDNjFkRmhFUnRVTXlaZFgrVWJVM3dTOHNWK0Q3a3hjeGEwQVA5QXp3YnZPNkRoMDZCQURvM2J0M3F6MURyOWZqMDA4L1JVWkdCbWJQbmwzdjdLL2FBWTg1WXJFWUlTRWhDQWtKd2VEQmd3M3RhclVhcWFtcGhtV0RkZG0wYVJNMmJkcGsrUnU0SlNVbEJVRFYzbVlBOE91dnYrTE1tVE5JVFUxRlFVRUJCQUlCQWdJQzhPaWpqeUlqSXdQejU4K0h2NzgvNXMyYlp4aERwOU1oTWpJU0NRa0orUGUvLzQyWW1CZ0VCZ1kyK096VTFGU2twNmNqTFMwTkFPRHU3bTdTUnlhVEFRQm5oQkVSRWJWVERNQmF3WlN3d1pnU2V2c2J3dmlBWHRpZG00ek1pcHRXcXluU0pjQnF6NjdwU2xsdWk0empKTGJIMklDN0FBQlNrUjNpQTNvaHE2S0lBUmdSRVprbFUxVUZZRzZPeG51QXJmanpITFE2SFdiZmMxZmIxeVNUWWZmdTNZaU9qcllvaEtrT3B3UUNBUURnNHNXTEFHNHZrNnpybnVYTGwrUEFnUU1ZTkdnUUhuendRYVByYXJVYWNya2NycTZ1RUFxRnVIcjFxdG05c1dxZmd0Z2MzYnQzeDhDQnhrdE52L25tRzZQWEd6WnNRRUZCQVFJQ0F1RGk0b0tDZ2dLc1g3OGVZckhZc0FGL2NYRXhCQUlCSmt5WWdPam9hRVJFUk1EWjJSbkp5Y21ZUFhzMlZDb1ZWQ29Wbm56eVNhalZhcWhVS21nMEdxUG5mUHp4eC9qODg4OE5uMU03T3pzNE9UbVoxSnlibTR2Rml4ZERLQlRpN3J2dlJ2LysvUUVBSzFhc2dFcWxnbGdzeG9VTEZ3QUF3Y0hCTGZPSklpSWlvaGJGQUt3VjdNZzVnL3NDKzhCWlhEVkZYeVFRWWtibkVmam4rVitzVnRPaXU2WkNlT3ViTzJ1YWVPVFRGaGxuWEVCdk9JcHUveFEvVDFtSzNibkpadnR1R3ZwcWl6eXpMaTMxbml6UjJ1K2xwclo4WDBSRXJjM2NERENaVW8xdi9qcVB5YkVSQ0hRMURUMWEyL3IxNjFGUlVZR0hIbnJJb3Y0cWxRb0pDUW1RU0NRUWlVU29xS2dBZ0hwUFZQemxsMSt3WmNzV1JFVkY0YTIzM2pJRVBkWEt5c3J3NktPUEdyVlZCMHcxelowNzE2SWFhenQ1OGlTT0hqMXExQllaR1dueXpOb0JtRXFsTXBrbFptOXZqeGRlZU1Hd3Y5aFRUejFsOXBreE1URVlOR2dRdkwyOTRlUGpBeGNYRnpnN084UEp5Y253U3lxVm9yQ3dFTTgvL3p5T0h6K09RWU1HQVFBU0VoS1FrSkJnTXVhUUlVT3daODhlazg5ZlZsWVdFaE1Ub2RmcllXOXZqK0hEaDdkb1dFaEVSRVF0aHdGWUt5aXJWT0RIOUQvd2JOZFJocmJlSHVIbzdoYU1DNlZaVnF5c1k3QVRpbkYva1BGeDVldXUvd0dOWG11bGlvaUlxTDBycXc3QWF1d0I5bTNpQmNpVWFydzB0SmRWYW5yZ2dRZVFrNU9ERVNORzFObW5UNTgraG4ybUhCd2M4RC8vOHo4b0xpNkdWcXVGU0NSQ3IxNjlET0ZOdGVvbGlrS2hFUGZkZHg4eU1qTHczSFBQbWQwN3k5UFRFdzgrK0NEVWFqWDBlajFjWFYyTlRvZ2NNR0FBUEQwOU1XYk1tQ2E5eCs3ZHV4c3RrL3p3d3cvaDcrOXYwdS83Nzc4M21ubjEwRU1QWWNpUUlZWlpXOVh2U1NxVk52aE1PenM3eko4L3Y4RitycTZ1K09xcnI5QzVjMmVMM2t2dDhBc0Evdld2ZjFsMEx4RVJFVm1mUUcvSlpnL3R6SjB3TTBVa0VPTGZmWjVFc05UTDBIWkpsbzAzazMreVNqMi9EUGxIaDVrQk5qNndONTd1Y252VDJ2VHlBcnh5K252VTlRZloyalBBV3VMNXo1NzRHdm5LMGc0eEE2d3Qzd01SVWJXZEY5UHcrTHJkMlAvOEpOd1Y2QU85SGhpdzlDZDA5blREejQrUGIzZ0FJaUlpSW1yWEJPWitXbFdEemM4QUUwQ0F4OEtIdHNyWXhlcHlvd0FzMmpVSXN5UEdvS3lGVDRUOFQ5cmhSdC96M3JrTkxWcERYZDd0T1JrQ3RGenc1aUNTNE9FUTQzMUQxcVlkcWpQOEFvQmRPV2RhN1BuOXZMckMyLzcyNXI0S3JickZ4bTZzdFBMOEJ0L2I3SWl4RnZjZkc5QUxYWno5V3F3K0lxTDJ4TEFFMHFGcUQ3QkwrVVZJTFN6RnE4UDdXck1zSWlJaUltb2pOaCtBQ1FVQ1BCVGN2ODJlTjlvL3RzWEhiRW9BbGx4eXZjWHJNRWV2QjFweTR0bjlnWDNoYm5kN2ljVHA0alNjS1U2djk1NVZxYiszeUxNSGVrY2dQdEQ0bEs0VlZ5MC9PcjZsRlNobDJIdmpYTDE5YWdaZ0RmWHY3UkhPQUl5SU9peFpyU1dRV3k5Y2cxZ294SmlvTUd1V1JVUkVSRVJ0eE9ZRE1McHpPSXNkTURHNG4rRzFWcS9EbW1zSDIrVFpuWjE5TVM5cXZORmN0Z041RjNBNC8yS0Q5NjY3L2tlZDE2YUdEVEY4bkZWeEU0Y0x6SThuYitGWmcwUkV0cWI2Rk1qcVRmQzMvWDBOUXpzSHdiM1dxWkJFUkVSRTFERXhBS003eHFTUUFaQ0tiLzlEWlhkdU1ySXFicmI2YzMzc1hmRld0NG13Rjk0K1pqNVZubWZ4N0s4TkdjZnJ2Rll6QU10UkZOZmJsNGlJbXE1VXFZS2pSQXlKU0lpcmhTVzRtRmVFV1FQcVBqMlJpSWlJaURvV213L0F0SHBka3piN0RuRDBRSzZpdU1YcUVBdEVQTVd3SG40T2JyaXZ4dkpEdVVhSm56T09tZlFUUUFCOXZUdUNOWTZYdlF2ZWo1MENyeHI3ZnBXb3k3SG83ODFRNnpRdDlod2lJbXBkTXFYYXNQeHhmMG9tQUNBK21zc2ZpWWlJaUd5RjBOb0YzR21rWW52TWpoaUw1WGMvaFFGZVhWdHMzSGQ2VE1LY2lMRndGcHNlVVU3QTAxM2lJQkhlem12WHBoMUdXYVhDcUkrVDJCNWY5WnVGS2FHRElSWFoxUjZpMFR6c25QQit6MGZnNStCbWFGTm8xZmpYaFY5eFUxWFc3UEdKaUtqdDFBekFFak52b0pPSEsveGRuQnE0aTRpSWlJZzZDZ1pnamRERExRUkwrMHpIYVArZUVBQjRLWEljQWh3OW1qM3VZTzlJOUhRUHhTai9ubGgyOTB3TTg0MXBmckVkU0grdnJ1anIyZG53K2twWkx2YmRPR3ZTYjNMSVFQZzV1T0hSc01GWTJmOFozQmZZcDhuUERITDB4S0s3cGhyOS9sYnF0UGp3d2lha3l2T2FQQzRSRVZsSHFWSnQyUDhyTVNNUC9VSjU2QWNSRVJHUkxiSDVKWkNOSWRjbzRTcHhOTHlXaXUzeGVrd0NYay82RVNwZFpaUEd0Qk9LTWIzekNNTnJONGtVODZMdXd3MUZDYTZVNVRhejRqdWZ2VkNDV1YxR0dsN3JvY2ZLcS90TUZqbjZPcmdaQlY3T1lnZUloVTNMZDZOZEEvRld0NGx3cWZGN1hhblQ0cU9MVzNDK05MTkpZN1lHZHpzbjNPM1pwY1g2ZTloeEpnUVJkVnd5cFJydWp2YklMcFVqdTFTT2ZpRU13SWlJaUloc0NRT3dSa2d2TDhEWHFiOWpkc1JZUTF1WWt6ZWVpeGlOSlpkM05tbk1oMEw2dzhmZTFhaHRXL1pKaGwrM1BCbzIyT2p6c3pQbkRLNlptWUgxZUtlaGtBaEZodGZYNVBuWWxuMnEwYytMOCt1Qlo3dU9NbHB1cWRKVll0SGZtNUZjZkwzUjQ3V21TSmNBek84K3NkWDZFeEYxSktWS0ZUcDV1dUJFWnRYZklmMUMvSzFjRVJFUkVSRzFKUVpnamJUM3hqbjA4dWlFd2Q1UmhyWVJ2dDJRVkp5T1EvbC9OMm9zSDN0WFRBenViOVIyVlg0RGE5TU90MGl0ZDdydWJzRklDTDdiOExwQUpjTVA2VWRNK3ZWd0M4RVFuMmpEYXozMCtDcGxEM1I2eXpmRHR4ZEs4R3pYVWJqWHI3dkp0ZXlLSXBTcUt4cFpQUkdWcWRSWTlrY3lkbDFLUjFwUktTclVQRGpDRmtqdHhBajNkTU80NkU1NFljaGRjTEZ2L3A2TUxhRlVvWUs3Z3oxT1pPYkJRU0pHTjM5UGE1ZEVSRVJFUkcySUFWZ1RmSm15QjVFdWdmQ3VjVExnczExSDRaSXNHM25LVW92SGVUNWlET3hxekRSU2FOWDR2NHZib2RYcldyVGVPNUZVWkllWElzZEJBSUdoN2F1VVBWQnFqWmVhaWdSQ1BOMGx6cWh0Wjg0WlhKWGZzUGhaa1M0QmVERXlIc0ZTTDdQWE96djc0Yk0rVCtKb3dTWDhkUDBvY2xydzlFK2lqdXBRYWhibWJUNkVlN3VHNFBPRTRZajI5WUNUbmNUYVpWRWJLRmRYNGxKK01YNDhkUW5EbG0zQXZ4OGNqdUZkZ3ExYWsxNFBsQ2hWY0hPMHg1bnNBc1Q0ZWpaNW1Ud1JFUkVSM1prWWdEVkJ1VWFGWlZkK3czczlIemEwT1lyczhJL28rL0ZtOGs4V0JWZ2ovWHFndDBjbm83WmxWMzdERFdWSlM1ZHIxc09oQTl2a09RSkJ3MzNNbWRVbERyNDFUbDg4VTV5R1BHVXB3cHk4SVJhSUlCR0tJQkdLMGNzOURLRk8zb1orTjFWbCtESDlENHVlNFNDU1lGcllVTndYMU5zb2FBT0FiRVVSQWh3OElMejFCZ1FBaHZoRVk3QjNGSDdQTzRlZnJ4OURrVnJldERmWFFoSnZYc1dpdnpmWDIyZlQwRmN0N3Y5YXpBTVk1QjNaWXZXUjdUcVVtb1U1dng3QXlzbHh1Q2M4ME5ybFVCdHpzcE9nYjdBditnYjc0bWhhRHA3ZCtEdStuRFFTd3pvSFdhMm1jblVsdERvOTNCenNjU20vQ0NPc0hNZ1JFUkVSVWR0akFOWkV5U1hYc1RzM0dXTUQ3Z0pRRllydHpEbGpVZmpsYnVlRUdaMUhHTFZ0elQ2Rlk0VlhXcjdRT2t3Tkc5Sm16Mm9za1VDSUlUNVJSbTI5UGNLeC9PNm5HcnozcTZ0N29kQ3E2KzBqQURETXR4dW1kUnBpc3YrYUhucjhrdmtYZnJwK0ZDRlNMOHdJdnhkM2VZUVpyZ3NGQW96Mmo4VXczeGhzeXo2RlRWa25VS0ZSV2Y3bWlEcTRNcFVhOHpZZndzcUg0M0JQSjRaZnR1NmU4RUNzbkJ5SEYzNDlnTU12UEd5MTVaQWx5cXIvVDl1SlJNZ3JxMENVYi9OUGNDWWlJaUtpT3dzRHNHWlltMzRZL2IyNjRucDVBWmFsN01aTlZabEY5ejNiZFJTY3hRNkcxNWRrT1ZpYmRxaTF5cnpqYVBVNlhDak5RcTlhTStRYWNpRHZBazRWWGF1M1QyK1BjRHdSUGd5ZG5IeE1ycFZXVnVEenl6c01tOTFmTHkvRWUrYzNvSzluWjh3SUg0RWc2ZTM5WXV5RkVrd09HWWl4L25maDU0eGoySjJiektXclJBQ1cvWkdNZTd1R01Qd2lnM3ZDQTNGdjF4QXMreU1aYjhiMXMwb05KWXFxQUt5OHNtb1pmWlFQOS84aUlpSWlzalVNd013WTdkL1Q0cjYvNTUxRHZySVVmU3dNYTN3ZDNERFFLOEtvTGFrNEhTUE5iTDdla0FKVkdaS0sweHQ5MzUzZ1RIRmFvd0t3WW5VNXZyMTJ3T3cxa1VDSVFkNlJTQWkrRzEyZHpaLzZkU2ovYjZ5NWRoQ2xsYWFiM1o4cXVvYWs0blJNQ09xTFIwSUh3VkYwZXdhRGk4UVJUM2VKdy9pQTNsaVRkdEJzQUNjQUlCWTIvS1VtRUFpTVRwK3NxVkxIemNQcHpyRHJVam8rVHhodTdUS29uWm5XTnhxdmJEbGt0UUNzOUZZQVZxeFFBZ0JuZ0JFUkVSSFpJQVpnWnN5T0dOdW16M3MwYkhDVDdxc09acHBpNHBGUG0zUmZZLzB5NUIrR2ZiUWE0OC9DRkRpSkhTQ3JWS0JNbzBCWnBSTGxHaVhLTkVxSUJVSjhFUHNvWENTT2h2NHJydTZGWEtNMEdzUEwzZ1hEZmJzaFB1QXVrNldPMWJJVlJWaDVkUi9PbFdUVVc0OVdyOFBtckJNNG1QODNwb2NQeDNEZmJrYlhnNlNlZUx2N1F6aFRuSTV2VXZjalcxRmt1QmJ0R29RUDcvcWZCdDl6UDg4dStPODk4OHhlYTZ2Zkw2TG1TaXNxUlRUREJhb2wydGNEYVVVeXF6Mi85TllTeUtKeUpTUWlJVUxkWFJxNGc0aUlpSWc2R2daZ05tSjd6aWtJMGZZblhqWDF1UVVxR1g2NmZ0VHN0ZGRqRW96Q3I4UDVGNUY0ODZyaGRXK1BjRXdNN29jZTdpRW1tOXRYazFVcThHdldYOWlaY3dhVk9xM0ZkWldveS9Idnl6dXg5OFk1UEI4eEdrR094c3RvZW50MHdwSyswN0V0K3hSK3VuNFVhczdjSWh0VG9kYnd0RWN5NFdRblFibTZzdUdPcmFSNkNXUnhoUXBCcnM0UUNadDRRZ3NSRVJFUjNiRVlnTm1JTmRjT2Rvam5qdkR0aG9IZXQ1ZVFGcWhrV0ptNno2aVByTElDTVc1QlpzT3ZjbzBLVzdKUFlGdjJLU2kxVGYvSDJJWFNUTXc3OVQwbWhRekFwSkFCa0FoRmhtc2lnUkJScm9IUTZDMFAxcHJDM2M0SmQzdDJhYkgrSG5aT0xWRVdFVkc3VTZLb09od2x2N3dDUWU3T1ZxNkdpSWlJaUt5QkFaZ0ZuanZ4TlZUdGNDYVByZTBMNWUvZ2pxZTdqaks4MWtPUHBaZDNtWnpDbUNyUHcwL3BSL0Y0K0RCRDIwMjFITC9sSkdGWDdobVV0OUNwalJxOUZ1c3pqdUdQZ2t0NE1USWVVYTVWbTM1WGFGVDQ5K1dkME9uMUFJQjhaU20rcitPUWd5ZkRiKytWbEZGUmlBTjVGeXgrZnFSTEFPWjNuOWhxL1ltSU9vb1NwUW9DQVhCRFZvSGhYWUtzWFE0UkVSRVJXUUVETUF1VVZsWTBhN1lRTlo5RUtNTC94a3lBdE1ZRzlGdXlUdUo4YWFiWi9sdXlUMktrWHcrVWExWFlsbjBLZnhaZWFiVlRHck1WUlhneitTZE1DT3FMYVoyR1lHWHFQdVFyU3czWGI2cmwySngxd3V5OU5RT3dHNHFTT3ZzUkVWSFRsU2hVY0xHM1I1NjhIQ0hjLzR1SWlJaklKakVBNjRBR2VrWEF6VTdhSW1QdHprMXU5V2VVcWl0dy9HWkt2WDFtaEk5QVoyYy93K3UwOG56OG1QNUhuZjIxZWgzK04ra0hLTFRxRnFteElYcm9zVFg3Skk0VVhFU3h1cnhObmtsRVJKWXBWYWpnWWkrQlRLbENNSmRBRWhFUkVka2tCbUFkME1TUS9vaDBDV2lSc2VvS3dGcnlHVmZLY3VzTndPTDhlbUpjWUcvRGE0VldqVTh1Ym10d2o2MjJDcjlxYXN2dzYweHhHcFplK2EzZVBtc0dQRzl4L3prUll4cTFweGdSMFoyaVJLbUN2YVJxcjhaZ053WmdSRVJFUkxhSUFWZ3RJb0hwaVlYVmV6bFIyNHQyRGNSekVhT00ycjVLMllOY1JYR2Q5OWdKeFpDSzdGQlNXUUVBR09EVkZXOTBlN0JWNndTQWlVYytiZlZuMU56dnJLeFNpWkpHQkc2Vk9tMjkvY3MwU3BQOTFJaUlPb0lTaFFwMnQvNSs1eEpJSWlJaUl0dkVBS3dXc1VCazBzWUF6RG9DSFQzd1pyY0hqWDVQOXQ0NGl5TUZseUFBNEdYdmdnQkhEd1E2ZWlEWTBRdEJVazhFU3ozaGJlK0tqUm5Ic2U1NjNVc2s3MVRUL3Z5aTFjWmVlbmxYcTQxTlJHUk5wVW9WeExjQ3NDRE9BQ01pSWlLeVNRekFhaEVKaldlQTZZRUdsOXExZDA4ZVgyNXgzM2Q2VEVhWEdudHR0Y1l6QU9EN2dYUHF2ZTVwNTR4M2UweUdxOFI0bnpGdmUxY3M2VHNkQVE3dWtBanIvdU9icHl4cFZEMUVSTlJ4bFNoVWNIZHdnSmZVQVk0U2Z1dERSRVJFWkl2NFhXQXREa0tKMFd1TlRtT2xTbHFPckZKaGNkK21ucFRZbUdkWVlvaFBOSHdkM0V6YWUzdDBzdWorZkpYTThIR2VzaFM3Y3M1WWROL29nRmlqR1dlVzNrZEVSTzJUWGwrMUNiNVVJa1lRTjhBbklpSWlzbGtNd0dweGxqZ1l2YTZ3d2ticUJQd3R5MnBVZjZXMkVqZVVKYmloS0VHT3Noalh5d3NNMTlMTEM3QXE5WGVMeGhudTJ3MWk4ZTBBek5MN2lJaW9mVkpxTkZCcmRTaFhhOUFqd052YTVSQVJFUkdSbFRBQXE4VkZYQ3NBNDZiZ1ZuRk5uZ2VGVmcxSGtaMVIrMDFWR2JJVVJjaXF1SW1zaWlMa0tJcVFveWpHVFZVWk92cE9iVU44b3B0MXY2ZTljNlBIT0Y2WWNzY3ZBU1lpMjNhanJPcndqMUtsR3AwOFhLMWNEUkVSRVJGWkN3T3dXdHdrVGthdlMxdDRhUjlaUnFmWFkzdjJhVWlFSW1SVjNFVG1yVjhLRzU2Ujk0L28rNXQxZjFkbi8wYVA4ZVR4NVMyK3ZKV0lxQzNsbEZZRllKVmFMVHA1TWdBaklpSWlzbFVNd0dyeHI3WHZWSW02M0VxVlVFYzh4WkdJaU5wV3RreHUrRGljQVJnUkVSR1J6UkkyM01XMitEbTZHNzJ1dVprNmtUVUVPWHBDQUlHMXl5QWl1aU5WendBRHdCbGdSRVJFUkRhTU04QnE2Y3YvYWVRQUFDQUFTVVJCVk96a2EvUTZSMUZrcFVxb09RUVFRQ1FRM3BIN1Y0a0VRc1M0QnFHZlZ4ZjA4K3lDQUVjUFBKMjRFck5Qcm03MFdGL2VQY3Z3Y1hMSmRheTh1cmRSOTVkVktodjlUQ0tpOWlSSFZnNUhpUmdxalJiQmJpN1dMb2VJaUlpSXJJUUJXQTBTb1JpZG5IMk0ycTZYRjFxcEdtb01pVkNNcnM1K2lIRUxSamZYSUVTN0J1RmZGMzdCSlZtT3RVdXpXSUNqQjE2Tm5vRGVIcDBnRmRzYlhmTjFjTVBmcFkwN0diTTJsYllTdVlxU1pvMUJSSFNueVM2VlF5b1J3OGZKRVJJUko3NFRFUkVSMlNvR1lEWDBjQXVHV0NBeXZOYnFkYmdtejdOaVJWUVhYd2MzUkxvRUlNb2xFRkd1QWVqczdBZVJ3UGdmTmhYdGVNTjhCNUVFTWE3QlJtMGhVaStFU0wzTTlnOXc4R2gyQUVaRVpJdHlaSElJaEFJdWZ5UWlJaUt5Y1F6QWFyakhKOXJvOVVWWk50UTZqWldxb1dxdUVrZDBjZlpIaElzL0lsMENFT0hpRDFlSnRNSDdLdHZSNzUxVWJJOFkxeUIwZHd0R2Q3Y1FkREVUMk5WRnJsRkNCMTByVjBoRTFQSG85Y0Qxb2pJSUJFQzRwMXZETnhBUkVSRlJoOFVBN0JabnNRTUdlMGNhdFIwcnVHeWxhbXliUkNqR0EwRjkwZFhaSDExYy9PQmpiL2xQN1hWNlBUSXFDcEZTbG92U1NrVXJWbW1aZTMyNzQvNmd2Z2gzOXJGNEkzczlnRFI1UGs0WFg4T3BvalJjS2N1QlRxOXYzVUxiME9QcmRzUE53UTd1anZad2M3QTNmT3pxWUgrcjdmWTFSNGtZQXU3L1QyM3MvUG56S0Nnb3dOQ2hReUVXVysrdnlTVkxsc0RGeFFVelo4NXM5TDJQUFBJSWdvS0M4UG5ubjlmWkp5Y25CMkt4R0w2K3hudGY1dVhsUVNRU3dkdmJ1OUhQYlc4eVNzcFFxbFJCSWhJaHpKUDdmeEVSRVJIWk1nWmd0NHdQN0ExSGtaM2h0VmF2dzlIQ2poR0ErVHBZL2xOdmlWRFVjQ2V6OTdYY0g2VktuUVpqQSs2eUtQaVNhNVM0TE12QkpWazJMc3B5a0NxL0FhVzJzc1ZxYVM2NVJvbk96cjROOWl2WHFKQmNrbzdUUldrNFZaeUdFblY1Zy9mY3FYWmVUTE80cjBRa2hKdURQVnlyUXpKN096alpTK0Fra1VCcUo2NzZKWkhBeVU0Q0p6c3hwSFlTU0NXMy9tc25ydEd2cXQzSlRnSTdrWWloMmgxdS9QanhBSUExYTliQXo4L1AwSjZibTR1bm5ub0tBTEJ6NTg0bWphM1JhUEIvLy9kL3lNckt3cXhac3pCbHlwVG1GOXhFMjdkdmg1K2ZYNU1Dc09MaVlqZzdPOWZiNThrbm4wUklTQWkrL2ZaYm8vYkhIbnZNYlB1ZDZHeE9BUUNnVXF0RmxJK0hsYXNoSWlJaUltdGlBQWJBeTg0WkNjSDlqTnFPRlY2QnJCM01JR29KSy9zOTNlclArTzg5ODFwMHZNU2JWM0ZmWUIrVDltSjFPZjR1emNLRjBreGNLTTFDWmtVaHpNMk5lcTdyNkNZOTEwNWsvQ1hSMUhHK3ZYWUFhcDBHcDRxdjRhWmFEaTg3MDMrSTVpbExjZUptS2hLTHJ1THYwaXhvOVZ6bVdGdWxWb2ZDY2dVS3kxdnVhMUVrRkVCYUhZeEpUSU16Sjd1cW9LejZ1dlRXYTBlSkdCS1JFSFlpRWV4RVFraEVJdGlMUllhMnF2L2V1aTYrM2FmNnZ4S2hrTUZiQzZtc05COXk2L1g2T3E5WmF0MjZkY2pLeWtKb2FDZ2VldWloWm8xRjFwZWNXd2lSVUFDdFRvOStvZjdXTHFmSmpoNDlpdE9uVDJQT25Ea1FDaTFiUHEvWDY3RnMyVEpFUlVWaHpKZ3hKdGZQblR1SE0yZk9ZTnEwYVJDSkxQL2hWMEZCQVlxTGl4RVpHV2x5N2NxVksvRHc4SUNQajQrWk95MnpldlZxZE8zYUZTTkdqR2pVZlRrNU9RZ01ES3kzei9uejUrSG82SWd1WGJwWVBLNUNvWUJDb1lDbnA2ZEYvUXNLQ2lDVlN1SGs1R1R4TTRpSWlLaHRNQUFEOEV6WDBaRFdtUDJsaHg3ck00NVpzU0k2WHBpQyt3TDdvTFN5QXVkTE1uR3VOQVBuU2pLUW95aTI2UDZ4QVhlMVNCMU5IZWMvNlllaDFtbWcwK3V4LzhaNVBCdzZFQUNRS3M5RDRzMnJTTHg1RmVubEJRMk84MmpZNENZOTM1d2dxV2VUeDl1Vms0VFN5b29XcThXYXREbzl5bFJxbEtuYS9wQ0UycUdZblVoNEt5eXJicnNkcGxXRmF5SkRxR1lJMk1RaWlJVkNDQVVDQ0FVQ0NBUXdmSHo3RnlDbzk3cHhIM1A5NnJ0UEtCQUF1UDJ4VUhqNytwM3N6Smt6K09HSEh3QUFHUmtaaHBsbWpmSFJSeCtoVDUvYjRmMmFOV3V3YnQyNk92dnYzYnNYRnk5ZXhFc3Z2V1QyZWw1ZUhrYVBOZzNpR3p0RDYvang0L2pzczg5TTJyT3pzL0hJSTQ5WTFMNTgrZkptQlJ2V2NEYW5BTzRPOXZCeWNvU1gxTUhhNVRUWjJiTm5zWFhyVnN5Wk04ZmllM2J0Mm9XdFc3ZGkxcXhaZFk3NW4vLzhCNDgrK3FoUkFKYVVsSVRzN0d6Y2Q5OTladS9ic0dFRE5tM2FoTDE3OTVwY216Tm5EaVpPbklqWnMyZGJYR2R0NjlldlIxeGNYS01Dc05MU1VzeWFOUXZqeG8zRGl5KythTFpQWW1JaTVzK2ZqOUdqUitPMTExNnJkN3hkdTNaQnJWWWpJU0VCUC83NEk5YXZYMi8yL1pvemRlclVabjhPaUlpSXFIWFlmQUQyVU1nQTlQY3kva25nL3J3THlLNG9zbEpGQkFCL3k3SXc5OVIzeUtnb3RIWXB6YmJuUmpLSzFYSWtGcVhpcHFxc1VmZE9DVzNCQU16UnM4bmpIU3U4MG1FQ01HdFNhM1ZRYTNYb3VBdGM3MXczYnR6QUJ4OThBUDJ0L2ZaOGZIemc0R0JaWUZKY1hBeTVYQTRBSnJOemdvT0RjZmZkZHh1MTVlWGxJVE16RS9iMjlnQUFiMjl2VEowNjFXVGNkZXZXd2NuSkNRa0pDU2J0amVYajQ0T2hRNGNhdFczZHVoVlNxZFRpZGtzL0grMkZYZzhrNXhSQ285ZGhVRmlBdGNzeGEvUG16U2d1cnZzSE96Tm16QUFBNkhTNnFzRGF3dGxmT1RrNVdMbHlKZnIzNzQ5SEhua0VwYVdsK09hYmJ6Qmx5aFFFQlFXWnZlZkNoUXRZdTNZdFRwOCtEWGQzZHd3ZlByekJaYlN0SlM4dkR3Y09IS2kzVDdkdTNReExvSGZ1M0FtTlJsTm5hS2RTcWJCOCtYS0l4V0xzMzc4Zmt5ZFBSdWZPbmVzY2U4T0dEWWlPanE3emVrMmpSNC9HNDQ4L2ppZWVlTUtpL2tSRVJHUTlOaDJBU2NYMmVEaGtvRkZiaWJvYzMxMDdhSjJDV3NsNzV6WlkzSGRXbDVFSWxubzEraG12Si8zWXFQNGY5WnBXNy9YcXpldzdna0pWR1hibEpsbTdEQ0txUTBGQkFWNTk5VldVbHBZaU9EZ1lXVmxaOFBEd3dFY2ZmZFJnQUhEczJERjg5TkZIQUlDNHVEamNkWmZ4ck5IUm8wY2J6ZUFxTFMzRjdObXpJUlFLOGZiYmJ3T29DcWVxZzQ2YTFxMWJCMmRuWjVOclRRbkF1blRwWWpJelp1dldyZkR3OExDNC9VNXpOcmZBc0h3NkxpTEV5dFdZdDJQSERxU25wOWQ1dmZyM1hxUFJXTHhNVWFWUzRZTVBQb0M3dXp0ZWYvMTFDRzdOelB6cnI3K1FrcEtDcFV1WFFpS1JHUG9mUEhnUTI3WnR3NlZMbCtEdTdvNVpzMlpod29RSmtFcWxabWNmVnF2cjJxWk5tN0JwMHlhVDloVXJWbGk4OVBEOCtmTTRmLzU4dlgzZWVPTU4rUG41UWExV1k5T21UUmcyYkZpZG9kYktsU3VSbTV1TFJZc1c0ZXV2djhhaVJZdXdiTmt5UXdoZFUwcEtDakl6TXhFVkZZVTllL1lnTGExcTM4bzllL1lZOWV2WnN5Y0NBdHBuc0VwRVJFVG0yWFFBVnFGUllkWFZmWGdwYXB5aGJjWFZ2WkJybEZhc3F1VWxsMXkzdUcrRnRtbkx3cTZVNVRicHZ0WXk4Y2luMWk2QmlKcGh4NDRkMkxadEd6NzU1Qk80dURULzlMN1MwbEw4OE1NUHVPKysrOUNwVXlkRGUzNStQbDUvL1hYazVlV2hiOSsrZVAvOTk3RnExU3BzM3J3Wkw3MzBFaFl1WElpUUVOUHdSS0ZRWU5XcVZkaStmVHNBWU9MRWlYanV1ZWNNWVlNNUdvMEdDeGN1Ukg1K1BsNTg4VVVNSERnUVgzNzVaYjExbDVXVm1lMVRYRnhzYUgvMjJXZXhaTWtTN05xMXk2aFBabWFtVVVoaDZSS3VqbUxkNmFxRGJIeWRwUmdURldibGFzejcrdXV2RFIrUEhqMGFEenp3Z0NGNFBIWHFGTmFzV1FNQXVIanhJZ0FZWHRjMmF0UW9oSVNFUUM2WDQ1Ly8vQ2V5c3JLd2RPbFN1THBXSFNZamtVancyR09QWWVuU3BmajY2NitObHVkOThza25DQThQeDhzdnY0eTR1RGpZMjl2andJRUQ2TjI3TjU1Ly9ubVRaLzN4eHg4NGQrNmMyV3RmZmZVVmV2YnNpU0ZEaHBoY2E4eXBvc09IRDhlOGVmWHZMVm85STNIYnRtMG9LeXZEOU9uVEFWVHRJZWJxNm1wWXdydG56eDVzMjdZTkNRa0o2TnUzTDl6ZDNmSFNTeS9oMDA4L3hWdHZ2V1h5TmJ0eDQwWUF3TDU5KzdCdjN6NUQreWVmZkdMVTc0MDMzbUFBUmtSRWRJZXg2UUFNQUE3a1gwQ0Vpei9HQmZiR3hzemorT3ZtVld1WFJHVEFJSTlzMWNHREI1R2Ftb285ZS9aZzBxUkp6UjV2Ly83OTJMeDVNMDZlUEdrSUVhNWN1WUlGQ3hhZ3FLZ0lmZnYyeGNLRkN5R1JTREJuemh6WTI5dGovZnIxZVA3NTV6RjkrblJNbkRnUklwRUlPcDBPKy9idHd6ZmZmSU9pb2lJNE96dmpoUmRlUUZ4Y1hJTTFMRisrSE9mT25jUGt5WlB4d0FNUEFJRFptVEkxVlZSVW1PMGpsOHNON2JObXpZS25wNmNocUNzdkwwZFJVUkhFWXJISlA5Qy8rT0lMdzhmVk5kUnNNOWZ1NmVtSmFkUHFuN1hiM3FnMFdteEl2Z0t4VUlnbis4VkFJckpzNldCN2N1Yk1HYXhmdjk2b3JhN1pmejE2OUVCSVNBaCsrKzAzbkRsekJtNXVibGk0Y0NIS3lzb2dsOHVoMFdnTWZUZHYzbXkwdkhYeDRzWG8yN2V2MFhnclZxeEFyMTY5OE9hYmI1bzg2OGFOR3poMzdwelpReUsrK3VvcmRPM2F0ZGtIU0lqRllvdVdYOHJsY3F4YnR3NFBQdmdnZ29PRGtaR1JnUTBiTmhpZVg3MzNYWThlUGZEY2M4OEJxSm9OK2NvcnIyRHg0c1dRU3FXWU4yK2VJUVM3ZXZVcURodzRnRW1USmhuNnIxNjl1bEY3Z0JFUkVWSDdaZk1CR0FCOGMrMEFpaXZMc1RIanVMVkxhUkhIQzFPUUpzOXYxWHViOHd3QTJKMmJiUGc0VDFuYTVIR0lxR09LajQ5SFVsSVNkdXpZMFNJQldQVS9Yc2VPSFF1Z2FrK2x6ei8vSEVWRlJZaVBqOGZjdVhNaEZ0LytLM0hXckZubzBxVUxsaTVkaXBVclYyTGJ0bTBZTldvVTl1M2JoNXljSEFnRUFnd2ZQaHpQUC84OHZMd2FYamErYmRzMmJOKytIY09HRGNNenp6eGpVcGM1bzBlUGhwK2ZuMkZqL3BydHRUZkJuejU5dW1FR3pNcVZLN0Z4NDBZRUJBU1liSlMvZGV2V0JtdXRMU1FrNUk0THdINDhmUW1sU2pXYzdDU1kwYSs3dGN0cGtsbXpaaGsyc0Q5dzRBQSsvUEJEZlBIRkYwWjdVeDA1Y2dULy9PYy9EVXNhUjQ0Y2lhU2tKSGg0ZU1ETnpRM3U3dTV3ZFhXRnU3czdYRnhjSUpGSThMLy8rNy80OGNjZkVSc2JDNkFxUEt0Sm85R2d1TGk0enRsTllySFlhQWxsVTFYUG5qUW5PenU3enV0aFlXSG8yYk1uQU9EYmI3OUZaV1VsN3IzM1htUm1abUxseXBWd2NYSEJZNDg5aGlOSGp1REREejlFVUZBUTNudnZQYU92NzdpNE9CUVhGMlBseXBVb0tpckNhNis5QmhjWEY2U21wc0xEd3dOVHBreHA5dnNqSWlLaTlvY0JHQUN0WG9jTkhTVDhBb0JOV1ltdGZtOXpuZ0ZVTFRVbElxckxrQ0ZESUpWS2tabVppYk5uenhyK3NkNFU2ZW5wU0VsSmdWQW94Smd4WXdCVWJWYS9lUEZpL1BISEgzVnVuRDFpeEFpSXhXSXNYcndZT1RrNVdMdDJMUUJBSkJKaDl1elptREJoUXIxTEhxdWRPM2NPWDM3NUpicDM3MjYwSjFOcitmUFBQK3U5M3BnVEpPdmJBNm9wM3Q5N0FpditUSUplMzNxZkF3SDBVR3EwQUlEUmtXSDQ3c1RmcmZZc3d6TUZ3TU4zUlNMYzA3VlZ4bGNvcXZZeXEzMFFRZlhNcnVwQXl0UFRFd3NXTElCU1dmZFdEZ3NXTEVEMzd0MnhmLzkrQUZXekxhdFBMdFhyOVRodzRBRDBlajA2ZCs0TXZWNlByS3dzby92SGpSdUhjZVBHSVRNejAyVHM2ajlYTmE4RkJRV1ozYngveVpJbGRkWjQ2ZElsWExwMHlleTErKysvM3hDQTVlVGtRS0ZRNElVWFhvQlFLSVJXcThVcnI3eUM3ZHUzNDV0dnZrRlFVQkJlZlBGRnlHUXl5R1F5bzNFR0RCZ0FoVUtCZGV2V1lkYXNXWGozM1hjaEVBand4Qk5QNE1TSkU0WitkZTBCVmowR0VSRVIzVGtZZ0JFUlVidGpiMitQZSsrOUZ6dDI3TUQyN2R1YkZZQlY3K016Y09CQWVIcDZHdHJkM054TXdpKzVYSTdrNUdTY09uVUtmLzc1SndvTHF3N2pjSEZ4UVk4ZVBYRDY5R21vVkNwODhjVVhXTHQyTFdKall4RVZGWVhJeUVnRUJ3ZkQyOXZiSk9CYXVIQWhOQm9OOHZMeURNdXFnS29nN2V1dnYwWkJRVUdkczEza2NubWQrejZaYyszYU5XUm5ad01BMUdvMVB2LzhjMHlkT3RWd1doNVF0UjlhWThac1NldE9YNEN5VXR0bXo5dDh2dTIyTlFoMmMyNjFBS3lzck9vRTRkckxBclhhcXMrbG5aMmRvVzNkdW5YMUhwUXdkZXBVOU9uVEI4T0hEOGUrZmZ2dzZhZkdTKzJGUWlHR0RSdUd3WU1IbzdLeUVqTm56bXhXN1pzM2I0YVRrNVBaYStQR2pjTXJyN3hpOFZpMUE5bjU4K2REcDlQQjBkRVJ6enp6REp5ZG5SRWZINC92dnZzT01URXhlUC85OSt1ZFFSb1hGNGZQUHZzTVc3WnNRVVJFQk9iT25WdG4zOXA3Z0FIQTBxVkxMYTZkaUlpSXJJOEJHQkVSdFV2eDhmSFlzV01IL3ZqakQ4amxjb3YyQktwTnE5WGk5OTkvQjFBMWM2UW1oVUtCakl3TVhMdDJ6VERqSkQwOUhUcWREa0JWQ0RkbzBDREV4Y1ZoOE9EQmtFZ2tLQzh2eCsrLy80NkRCdy9pd29VTE9ITGtDSTRjT1dJWTA5N2VIcjYrdnZEdzhFQnNiQ3llZlBKSmxKWldMZk91RHRPcVZjK0tLU3dzckRPd0tDOHZiOVNwajd0Mzc0YWJteHRLUzB1aFZDcHg4T0JCbkQxN0ZrdVdMREZzaUM2VHlacDBrbVJMdVBqNjlGWi9SbUc1RXBPLzM0N3p1WVc0SzlBSHU1NlpDTHM3Y0Erd21tN2V2QW1CUUFBUER3K2o5c3JLU2dBd3V5VHh0OTkrTTJtTGo0ODNmT3pvNklpUFAvNFlhclVhYW5YVkFUZ0NnUUJTcWRTd1hGQ3YxK1BERHo4MEdlZXR0OTVDbno1OU1Ibnk1RHByM3JGakI0NGVQUXBIUjBjTDNtSFRWQitRc1hIalJ1VG01bUxac21VUUNBU1lNV01HTkJvTnhHS3hSWHQzeGNURUFEQy9KSmw3Z0JFUkVYVWNETUNJcUUydC9aK3hLRkdxVUtKUW9WU3BydnF2UW9YU1cyMGxTaFZLRldxVUtsVlFhZjZmdlRzUGk2cnMzd0IrbjVsaEJvWjlSeEFWRlFVRk45TGNja1BOMHNJbHMxeHlhVEV0TGR2VHRQZk5jc25TZnFadnRtaHFMcEdXK3hJdUZZcWg1WllyQ2tLZ29Dd3FPN1AvL2lBbXhobGdEaTdEeVAyNUxpK2RjNTV6empPSW9qZmY1L3ZjdTBvUnFudkN3c0lRRkJTRUsxZXU0TmRmZnpVTHNLeHg4T0JCNU9ibUlpQWdBQTg4OElEeCtKbzFhN0I2OVdvWURBYVQ4WTBhTlVLYk5tM1FzV05IUkVWRjRkTlBQOFhXclZzUkdocUt3TUJBT0RzNzQvSEhIOGZqanorT2dvSUMvUG5ubnpoMTZoVE9uajJMMU5SVXFGUXFaR1JrNE1xVkszaisrZWNCbVArbjJtQXc0TkZISHpWV3hZU0hoMXY4ejNWVlBjQzJiOTl1TVF4VXE5WFl0MjhmdW5idGlsMjdkc0hOelExUFBmVVVGaXhZZ1AvKzk3K1lQMzgrQU5zdWdid1hmSndkc1huOFk0aFk4QjFPWk9ZZzlrUVN4a1NGMjNwYXR5VTFOUlYrZm42UVNxVW14eXNDTUlWQ0lmcWV5NWN2TndZN2xVTXFnOEdBaElRRWRPblNCUktKQkIwN2RyUjR2WStQVDVYbmdQTCtaSTZPamhhWFA5NUoxNjVkdytyVnF4RVRFNFBRMEZEajhjbzl2NGlJaUlnQUJtQkVkSThOYkJWaTlkZ3lqZmJma0t4TWhXSzFCaVZxTFlvMUdoU3J0U2o1NTNWSjVkZWFmNCtYai90bnpEL25HS3JabHg0OWVtRDkrdlhZdTNkdnJRS3dpcDBTWTJKaVRKWW1EaDQ4R1B2MzcwZEFRQUNhTjIrT2xpMWJvblhyMXZEdzhEQzUvdkRod3lncEtiRzRoTXZOelExOSt2UkJuejU5QU1BWWZxV25wME1pa1NBc0xBd0dnd0YvL1BFSGZIMTlFUkpTL3JtZm01c0xyVmFMb0tBZzBlOEhNSzlrcXhBWEY0ZjgvSHgwNzk0ZHUzYnRBZ0QwNzk4ZisvYnR3OVdyVjVHWGwxZXI1OWtqRHljRm51OGNnVzhTVDJQWm9WTVkzU0VjZDduMTJsMmowV2lRbEpSa01XeXE2UFZsS1FDclhPMWxEYjFlajk5Kyt3M3IxcTFEV2xvYXBreVpZdHdSdERhS2k0dXJYUHBZNGVyVnE0aVBqNi8xTTdSYUxlYk9uUXMzTnpkTW1EQUJKU1VseU03T2hyZTNOMjdldkduMWZmejgvSXdmd3cwYk51Q3JyNzR5RzNOckdQektLNi9VNnU4a0lpSWlzaDBHWUVSVVp6azZ5T0RvSUlPL3EvS08zVk9yMTZOVW96VUp6c3BEc245RHMvTEFyUHg4eVQvbjFUb2QxRG85TkpWK1ZtbjFVT3QwME9qS2YxWnJUY2RVdkM2L1ZvZGJpbzNJQ3IxNjljTDY5ZXR4NXN3WlpHWm1JakF3ME9wckwxNjhpRE5uenNEUjBkRXNESEJ4Y2FteENxcW9xQWdsSlNWd2RIU0V1N3Q3amM5VEtCUm8zcnc1bWpkdmJqeDIrUEJoekp3NUV5TkdqRER1NkZmUlZMdFJvMFlBZ0NlZmZCSTNidHl3ZU05cjE2NVZXWVZWdVdwTXA5Tmh3NFlOOFBMeU1xbDBBNERYWDM4ZFNxWFNXRFdXa1pGaGw1VmRZc1cwYm9iRkIwN2dmUFoxL0hicE1ubzFhMmpyS1ZtbHVMZ1lwMCtmeHRtelp6RisvSGo4L3Z2dktDMHR0UmlBcVZRcUFLWTl3Q3FzV3JYSzdOallzV1BOamhVV0ZpSXVMZzZiTjIvRzFhdFhFUndjakRmZmZCUFIwZEczOVQ1dTNMaGhYS0pZbGVQSGorUDQ4ZU8xZnNibXpadHg1c3daS0pWS2pCZ3hBaVVsSlpCS3BWaThlREZlZXVrbHErOHpmLzU4NDBZQUZTcitmdGk0Y1NOMjd0eHBmRjFXVm9iSmt5ZlhlczVFUkVSa093ekFpS2hla1Vra2NGWEk0YW93L3cvajNhYlY2NDFoV2ZuUGVxaTBPck5RemZTMWVhaW1NeGlnci9URFlJREo2L0lmK09lYzVlTjZmZVZ6NXRkYnZtZFY5LzEzN0lGTFYrN294NnhwMDZZSURnNUdSa1lHOXV6WlkvRS84RlhadkhremdQSXFxS3I2aDMzNzdiYzE5c01xS3l1ek9qQmF2MzQ5Zkh4OGpLL2J0MjhQdVZ5T1E0Y09HUU93aXQzdFdyVnFCUUFZTm13WVNrcEt6TzYxYnQwNk9EczdJeVltcHNibmJ0dTJEWm1abVhqNjZhZk5scHo1K2ZtWnZIWnhjVEZXclZYWXVuVXJuSjJkelVLUHJWdTMxdmpzdXFwTm9BOThYWnlnMXVxeC9jeWxPaHVBM2J4NUUyZk9uQUZRdm1IRHRtM2JZREFZSUpWS01YcjBhUHp3d3c5UUtCVG8zcjI3MmJVVkFkaXR1ME1Dc0Rvc0hqRmlCTFJhTGRxMWE0ZUpFeWVpVzdkdWQyU24wbXZYcmlFZ0lLRGFNZEhSMFpnMGFaTFY5N3kxNTFoVVZCUW1USmlBZ0lBQStQdjd3OC9QRDk3ZTNoQUV3U1FnbmpsekprNmNPSUZseTVZaEtDZ0llcjBlZXIyKzJtV1N3Y0hCQVA3dE0xYnh1bUpIVGlJaUlySS9ETUNJaU80Um1VUUNtVVFDSjRmNzk2OWU3NW5MN3ZnOWUvYnNpUTBiTm9qcTZhUFQ2ZkRYWDM5QklwRlUyNmpidzhQRCtCL2JXK1huNTZPZ29BQXVMaTVtemNkdmRmbnlaUmdNQnJPZ1RhRlFvSFBuem9pUGo4ZjU4K2NSRmhhR1AvNzRBd0NNTzF1T0dESEM0ajNYclZzSEZ4Y1hqQjgvdnRwbkErWFZZQTRPRGhnOGVIQzE0eDU1NUJGNGVYbGgzTGh4eG1OcXRScGJ0MjVGUUVBQXBreVpZakplbzlHWTdKeHBUeVNDZ1BaQmZqaDdOUThIVWpOdFBSMkxKa3lZZ0l5TURBRGxEZWdiTkdpQTl1M2JvMzM3OW9pSWlNRGV2WHVSbEpTRTRjT0hXd3h4S3lxZUxQM1pzRGEwSFRwMEtCNTk5RkdUd0d6SmtpVm8zNzQ5dW5YclZxdjNkZm55WldSblp5TXlNdExpZVlQQmdQLzk3MzlvMUtnUkZBb0ZTa3RMa1p5Y2JCeHZNQmh3NHNRSk9EazVJU3dzekhqZHh4OS9iQktxaFlTRUdKY1dWMlgzN3QxSVRFekU2NisvanFDZ0lCZ01Ca3liTmcxTm1qVEJ0R25UYXZYK0t0dXhZNGRaYnpZaUlpS3FtKzdmLzRVUkVkRjlJU1ltQmtPR0RESHVZbWdOcVZTS0ZTdFc0SysvL2tLREJnMnFIRGRreUJBTUdUTEU0cmwzM25rSFI0OGV4YVJKazlDL2YvOHE3MkV3R1BEd3d3OURKcE5ack1RWk9IQWc0dVBqc1hIalJyend3Z3RJU2twQ1NFaElyWHVBV2RLL2YzOWtaV1hWR0ZhOTl0cHJac2NxZWlWNWUzdGJOZDZlUkFSNDQxQnFKb3J5aTNDMXNCZ0JydFgzcExyWFFrSkNFQkVSZ2Fpb0tMUnIxODVrcVcxU1VoS1dMbDBLWDE5ZmpCbzF5dUwxRlV0MExiRzB4SGZDaEFsbXh5b3FFeXM3ZE9nUUNnb0tyQXJBdEZvdFpzNmNDUjhmSHpnN08wT3RWdVBnd1lNQVlMRnFEU2dQalpZdVhZb0ZDeFlnSWlJQzMzNzdMWGJ0Mm9YWTJGZ29sVXJvZERyTW5Uc1hRVUZCV0xSb0VRRGcrdlhybUQ1OU9ycDI3WXFaTTJlYTNiT2dvQURKeWNtNGVQRWlmSDE5MGFkUEg2U2twR0RKa2lYbzA2ZVBjUmwweFM2UmI3LzlOdHEwYVNONnFlZXRHMmRZV241S1JFUkVkUk1ETUNJaXF0TnViVXh2TFFjSEIwUkZSZFhxMnFTa0pCdzdkZ3dLaFFKZHVuU3BkbXhwYWFuRjZxOEtIVHAwUUlzV0xSQWZIdytWU2dXRHdXQmNnamg0OEdBVUZ4ZFhlZS9xZW9BQi8vWUJpNDZPcm5iWm1qWFZRRWVPSEtsMjNLWk5tNnA4ajNWVlpBTWZGS25MZDBvOGxKYUZvWkhOYTdqaTNySVU1QURBeVpNbjhaLy8vQWNHZ3dIVHAwKzMyRXplWURBZ0tTbkpZbkFKb01yS3hnb1ZueTk2dmQ1azJheGVyOGVOR3pmZzcrOXYxWHVReVdRb0tDakF5Wk1ub2RWcUlRZ0NBZ0lDTUdyVUtJc0IyTTJiTjdGOCtYSUVCZ1lpUEx4OGQ4NmVQWHRpMDZaTjJMOS9Qd1lOR2dTWlRJYUJBd2RpelpvMXVIRGhBbHEwYUFFdkx5ODgrdWlqMkxwMUs0NGRPNFlPSFRyZ3A1OSt3dkhqeDVHU2tvS2NuQnhqRmQxVFR6MkY5UFIwekpneEF3RUJBWGoxMVZkTjNsK0xGaTBRRXhPRHp6NzdET0hoNFZZdEYwMUpTVUZhV3BxeGg1K2x2NWNLQ2dvQWdCVmhSRVJFZFJRRE1DSWlva3BLUzB2eHlTZWZ3R0F3NExISEhxdXhrWGRGQS92cUd1VlBuRGdSYjd6eEJoSVRFK0hvNklpQkF3Y0NLRytBWDlISDZWWmllb0RWRkV4VlY4RVdIeDl2M0Uwd01EQVFFUkVSRnNjNU9EalVPSSs2SnJKQmVUODJKd2NIWE1peHZORkFYYUpXcTdGKy9YcXNYNzhlTXBrTU0yZk9OUDUrTEZ5NEVJV0ZoVkFxbFpESlpFaE9Uc2JseTVlclhlSUxBTW5KeVhCMGRNU2xTNWNBL1B2N1dGRXR1R0hEQnBObGhzZVBINGRXcTBWb2FLalY4MTY2ZEtuVll4Y3ZYb3lpb2lLOC8vNzd4cUNvVmF0VzhQYjJ4cSsvL21yY1dYSEFnQUZZdTNZdGR1ellnUll0V2dBQW5ubm1HZXpkdXhkZmZQRUZ2dnJxSzl5NGNRT0NJT0N4eHg1RFdGZ1lRa05ENGVMaWdwTW5UMkx5NU1sUXFWUlFxVlFZTzNZczFHbzFWQ29WdEZxdHlYdysvdmhqTEZxMHlCZ0l5dVZ5aTRGalZsWVc1czJiQjRsRWdnY2VlQUNkT25VQ0FDeGJ0Z3dxbFFveW1jell5NjFodzdyWmI0NklpS2krWXdCR1JFVDBqOUxTVXN5YU5RdHBhV2tJREF5MHF1bCtYbDRlQUZUYko2eE5telpvMmJJbHpwOC9EMmRuWitUbDVjSFYxUlVqUjQ2czhob3hQY0JxOHVhYmIxbzh2bXJWS3BTVmxhRkhqeDRRQkFFSERoekFxRkdqcWczTTdFbGpUMWU0S0J6Z0pKUGhVbDYrcmFkVG82U2tKTVRHeGlJZ0lBQXpac3d3Q2FGa01oa1NFaEtNUy9Da1VpbTZkKytPTVdQR1ZIdlAyYk5uSXpPenZBZWFJQWpHM1E3NzlldUhRNGNPWWZueTVTYkwraHdkSGRHL2YzOTA3ZHIxVHI4OW5EaHhBZ2NPSEVELy92M1JybDA3NDNGQkVOQ3BVeWNjUEhnUUtwVUtDb1VDL3Y3K2FOKyt2Y25jM04zZE1YVG9VS3hac3dhSER4L0dzODgrYS9FNTRlSGg2TktsQzN4OGZPRHI2d3RYVjFlNHVMakEyZG5aK0VPcFZDSTNOeGVUSmsxQ1ltS2lzZEl6SmliR1l1amN2WHQzeE1YRm1WVmFYcjU4R1VlT0hJSEJZSUJDb1VEUG5qM3J4UzZyUkVSRTlvZ0JHQkVSRVlCTGx5N2hvNDgrUW5wNk90emQzVEY3OXV3cSt5dFZscFNVQkFEVjlocUxpNHZEK2ZQbjRlVGtoTHk4UEV5Wk1nVmp4NDdGbzQ4K0l0TGthQUFBSUFCSlJFRlVDcVZTZWNmZWc3WFMwdEt3Yk5reUhEMTZGSzFhdGNJYmI3d0JCd2NIRkJVVlljR0NCVGgyN0JnbVRacFViVldiUFpBSUFwcDZ1U083dUJRcGRoQ0FSVVpHWXVIQ2hXamF0S2xaYjZtcFU2ZGk2dFNwME9sMHhoME1MUzE3allpSU1La0tlK21sbDVDWGx3ZVpUSWJRMEZBMGFkSUVRSG5WNElJRkM4cDNkTlhyamVPdFdiNzN5Q09Qb0hYcjFxTGZYN3QyN2ZET08rOVlYRlk4ZnZ4NFRKa3l4YVRTY042OGVXYnZjZmp3NFFnTkRVWG56cDJyZkk1Y0xzZU1HVE5xbkkrYm14dSsrT0lMTkczYTFLcjVXL3A0Zi9qaGgxWmRTMFJFUkxZbkdHN3Q1bWtIaGh6NHhOWlRJS0phMnZUUUc3YWVBdDFGM2pPWElXLzJpN1crUGo4L3Y4WWxYWGRDUmU4c0FNak56Y1g2OWV1eGZmdDI2UFY2QkFZR1l2YnMyV2pVcUpGeFRGNWVIZ29MQytIbTVnWm5aMmNvRkFyb2REcWNPblVLSDM3NElmTHo4ekY5K25UMDd0M2I3RmtYTDE3RTY2Ky9EbzFHZzhXTEYrUDA2ZFA0OHNzdm9kUHBvRlFxMGIxN2Q3UnUzUm90VzdhRXA2Y25YRnhjcW0yc2JUQVlvTlBwb0Zhcm9kRm80T1RrWkRhK1g3OStDQTRPTm1tRVhsQlFnQ05Iam1EZnZuMDRldlFvQUdEUW9FRjQ4Y1VYamRmcmREcDgvZlhYK1BISEg2RlFLTkM3ZDI5RVIwY2pMQ3pNcWpDd09yZjd1VkZibzlmdHh0R01heWpWNkpBNll3S3FhWlZHUkVSRVJIWk1xSzRwTGxnQlJrUkVkWWhVS3JXNitmYnRNQmdNK09PUFA3QjM3MTRjT0hEQTJMeDc0TUNCZVA3NTU4MTZBUDMxMTErWU0yZU84YlVnQ0JBRXdWZzVFeDRlam9jZWVzanNPVWxKU1hqbm5YZFFXbHFLRjE5OEVhR2hvUWdORFVYYnRtMnhaczBhSER4NEVIRnhjWWlMaXpPNVRpcVZRaXFWbWxTYzZQVjZZL1ZQQlpsTWhyVnIxMWE3KytPT0hUdXdkZXRXcEthbXdtQXdRQ0tSb0d2WHJoZzFhcFJabnllcFZJb1hYM3dSWGJwMHdWZGZmWVhkdTNkajkrN2RrTXZsV0xseUpYeDlmYTM0Nk5ZdFFXNHVpRmRmUWJGYWc3eVNVdmc0TzlsNlNrUkVSRVJrQXd6QWlJaW96bkJ4Y2NHYU5XdnUrbk1NQmdPMmJkdUd4TVJFQ0lLQWJ0MjZZZlRvMFdqZTNQSXVnYzJiTjRldnI2K3g2a3FuMDBFdWw4UGYzeDhQUHZnZ2hnOGZEcG5NL0V0cVhGd2Npb3FLTUhUb1VBd2JOc3g0dkduVHBwZzFheFp5Y25Kdzh1UkpuRHAxQ2prNU9TZ3NMRVJ4Y1RFTUJvUHhSOFY4SzcrdUNNRTZkKzVjYmZnRmxJZHpYM3p4QmRxMmJZc3VYYnFnWjgrZVZlNGNXS0Z0MjdaWXNtUUpqaDA3aG4zNzlrR3BWTnBsK0FVQVFlNHVLUDVuSjhpVXZId0dZRVJFUkVUMUZBTXdJaUtxZHdSQndCdHZ2SUh0MjdlamI5KytOVmFkQlFjSFk5MjZkYUtmOCt5eno4TFQweE9qUjQrMmVON1gxeGQ5Ky9aRjM3NTlSZCs3T3BXWGVEWnQyaFJidG15eHFyZFRaWUlnSUNvcUNsRlJVWGQwYnZkYWtQdS9PMlNtNU43RWc0MENiRGdiSWlJaUlySVZCbUJFUkZRdnVidTdZOVNvVVhmMUdVcWxzc3J3NjE0U0czN2RUeW9DTUpsRXNJdEcrRVJFUkVSMGQwaHNQUUVpSWlLaXV5WEl2YnlmbTRlVEl5NHhBQ01pSWlLcXR4aUFFUkVSMFgzTDM3VThBSE56bE9Qdkc0VTJuZzBSRVJFUjJRb0RNQ0lpSXJwdnlhVVNPRG5JNENTVEllTW1BekFpSWlLaStvb0JHQkVSRWQzWFBKMFVrRWtsdUY1U2hpS1Z4dGJUSVNJaUlpSWJZQUJHUkVSRTl6VVBKd1VFb2Z6WDZhd0NJeUlpSXFxWEdJQVJFUkhSZmMzVHlSRmF2UjRBa000K1lFUkVSRVQxRWdNd0lpSWl1cTk1S0JWUWFTb0NzQUliejRhSWlJaUliSUVCR0JFUkVkM1hQQndWS0ZDcDRDeDM0QkpJSWlJaW9ucUtBUmdSRVJIZDF6eVZDdHdzVmFHUnB5c0RNQ0lpSXFKNmlnRVlFUkVSM2RjOEhCVlFhWFVJZG5kaER6QWlJaUtpZW9vQkdCRVJFZDNYUEpTT0FBQS9OeVgrWmc4d0lpSWlvbnJKTGdNd1I2bURyYWRBUkxYQVA3dEVaQXNlamdvQWdKOVNpWUl5TlhLS1NtMDhJeUlpSWlLNjErd3lBQXR3OUxEMUZJaW9GdmhubDRoc3dWUDVUd0RtcGdRQW5MbVdaOHZwRUJFUkVaRU4yR1VBMXNtN3VhMm5RRVMxd0QrN1JHUUxGUlZnbnYvOGZQYnFkVnRPaDRpSWlJaHN3QzREc0ppR0hlR3JjTFAxTkloSUJGK0ZHd1kzN0dqcmFkQmRwcFRMVUt6VzJIb2FWTWNVcXpWd2x0dHVDYlRIUHhWZ0dyMGVEZHljY1pZVllFUkVSRVQxamwwR1lFcXBIQysxZU5qVzB5QWlFVjV1TVFCT1VybXRwMEYzV1lpWE84NW4zN0QxTktpT09aOTlBeUZldHZ2R1ZVVUYySTBTRlZvSGVITUpKQkVSRVZFOVpKY0JHQUMwOVdpTS8wUU9aeVVZVVIzbnEzRERmeU9mUkJ1UFJyYWVDdDBEajRRMXdkcWo1MjA5RGFwajFoNDlqd0ZoVFd6MmZEZEhPUVFCdUZtbVFtUURINXk3ZGgxbEdxM041a05FUkVSRTk1N2RCbUJBZVFqMldkUTRQTm1vQzVvNCszS0hPYUk2d2xIcWdDYk92bml5VVJkOEZqV080VmM5OG5MM3R2Z2xPUU1KcVptMm5nclZFUW1wbWZnMTVUS21kRzluc3psSUJBSHVqZ3JjTENsRHR5WU5vTkhwY2ZSeXRzM21RMFJFUkVUM25zeldFN2hkU3FrY1R6ZnVocWNiZDdQMVZPZzI2VlFHbk45by9iS1VRb01HTDZ2aXpZNHZIZEFURHdZRjNNbXBFWkdWWEJWeWZEYTRKeVp1M0ljdm40aEd0NUJBVzArSmJDZ2hOUk1UTis3RC80YjFnWXZDdHQrazhuUlM0R2FaQ3AwYUJVQXFFWkNRbHNuUFR5SWlJcUo2eE80RE1McC9TT1VDQkFFd0dLd2I3eUk0UUNJSTBOOXl3ZW1jNnd6QWlHeW9aN09HV0RxME4xNys2UmYwYmg2TVVWRmhDUFB6dEdrVGRMcDNpdFVhbk0rK2diVkh6K09YNUF6OGIxZ2Y5R2dhWk90cHdkMUpnUnNsS2pqTEhkQSt5QStIMHJKc1BTVWlJaUlpdW9jWWdGSGRJUUF5SndrMEpYcHJoOE1GRGlpQTJ1VDRxV3cyTnlheXRaN05HaUwrNWVGWWN2QWtYdHZ5RzFLdkYzQjN5SHJDV2U2QUVDODNEQWhyZ3ZpWGg4TlZVVGMydjNCM1ZLQkFWZjcxb250SUlKYjlmZ3BxblI1eXFWMTNneUFpSWlJaUt6RUFvenBGNm1oOUFBWUE3b0ljQlFiVEFPeDBUaDRNS0EvSWlNaDJYQlZ5dkJ2ZEVlOUdkN1QxVklqZzdpaEhaa0VSZ1BLQTlyUDQ0emh3NlFxaVE0TnRQRE1pSWlJaXVoZjRiVStxVTJTTzRqNGwzYUF3TzNhelRJVy9ieGJjcVNrUkVkRjl3TjFSZ2Z6UzhtK1lkRzNTQUw0dVR2anBWTEtOWjBWRVJFUkU5d29ETUtwVHhBWmc3b0xsbmtMSHJ1YmNpZWtRRWRGOXd0MUpqdnd5RlFCQUpwRmdTR1J6N0RpYkNwVldaK09aRVJFUkVkRzl3QUNNNmhTWm83aUZpMjZ3M0Z2bU9BTXdJaUtxeE4xUkFaVldad3k4bm1nVGlrS1ZHbnN2cE50NFprUkVSRVIwTHpBQW96cEY1aVMyQXN4eUFIYjBhZzZzM0V5U2lJanFBWGZIOHE4WGhmODB3dThRNUljbW5tNklQWG5CbHRNaUlpSWlvbnVFQVJqVktXS1hRTHBXRVlCbEY1Y2dxNmo0VGt5SmlJanVBNjcvQkdBVmZjQUVBWGltWXpoMm5rdkZ1V3ZYYlRrMUlpSWlJcm9IR0lCUm5TSytCNWpsQUF3QWptVnhHU1FSRVpWemR5emZOS1dpRHhnQVBQZGdCTHlWVHZqNGx6OXROUzBpSWlJaXVrY1lnRkdkSW5ZSnBGdDFBZGpWN051ZERoRVIzU2NzQldET2NnZE1mYWdkdHA2NWhOTlg4MncxTlNJaUlpSzZCeGlBVVowaXVnSU1sbmVCQk5nSW40aUkvbFhSQXl5L1RHMXlmRUtuMXZCelVlS2p2VWRnWVBOSUlpSWlvdnNXQXpDcVU2UnlBWUtJalNCZEJUbXFHcDVSVUlTY2t0STdNaThpSXJKdjdrN21GV0FBNE9RZ3c3dlJIUkdYOURlV0h6bHRpNmtSRVJFUjBUM0FBSXpxRmdHUWlxZ0NrMEVDcGNBcU1DSWlxcDc3TFUzd0t4c1RGWTRoa2MzdzNxNUQrRFBqMnIyZUdoRVJFUkhkQXd6QXFNNFJ2Uk1rbDBFU0VWRU5sQTRPa0VvRXN3b3dvSHhIeVA4YjNBdE52ZDB4SVhZUDhrcktiREJESWlJaUlycWJHSUJSblNPMkViNUhOWTN3ajJheEVUNFJFWldIWEc0S09Rckx6Q3ZBZ1BLRytLdWVlaGczUzFVWXNYcG52UXpCVkNvVnJsKy9YdVg1ZGV2VzRjeVpNeGJQWldkblkvMzY5Y2pNekxUcVdkYU1PMzM2TkZKU1VxeTZYNFhTMHRKcTM4T3Rjbkp5VUZ4Y0xPb1pSRVJFWko5a3RwNEEwYTNFVm9CVnR4UGtwWnNGeUM0cGhaL1M2WGFuUlVSRWRzN2RVV0hXQkwreVVGOFBmRGZ5WVl4ZXR4c0R2OW1NMVU4L2pCYStubmQ5WG1mT25FRnFhdXB0M1NNME5CVE5talZEVmxhV1ZlTWJObXdJNFphbW03dDM3OGFTSlV1d1o4OGVzL0VYTGx6QXQ5OStpMkhEaHFGMTY5Wm01K1BqNDdGaXhRcUVoWVVoTURDdzJtZm41K2ZqdWVlZXd5T1BQSUlwVTZaWUhIUGt5QkhNbURFRC9mcjF3MXR2dlZYdC9YYnQyZ1cxV28yWW1CaXNYYnNXc2JHeEZ0K0RKU05IanNTUUlVTXdlZkprcThZVEVSR1IvV0lBUm5XT3pGRkVGM3dBYm9LaTJ2TkhybHpEb05BbXR6RWpJaUs2SDdnNXlTMHVnYXlzWjdPRzJEWWhCayt2MllWZS85dUk5L28raU9jNlIwQXV2WHRGODcvOTloczJiZHAwVy9jWU9YSWtYRjFkTVdIQ0JLdkdiOTI2RmZ2MjdjUC8vZC8vV1JVVy9menp6eEFFQVRFeE1SYlB4OGZIdzl2YkcrM2F0YXZ4WGp0MzdvUldxOFhBZ1FNdG5sZXBWRmk2ZENsa01objI3OStQSjU1NEFrMmJOcTN5ZmhzMmJFQllXRmlOendXQWZ2MzZZY3lZTVhqbW1XZXNHazlFUkVUM0R3WmdWT2VJWFFMcGpxb3J3QURnOEpXckRNQ0lpS2pHQ3JBSzdZSjhjWERLazNodHkyK1l1ZnNRdmtvOGhWZDd0TWZReU9ad2M2eithODd0MkxGamg4WGo3Ny8vUGs2Y09JSFZxMWZEM2QzZDRoaXBWQXFwVkdvTXMvcjE2NGZKa3lkanlKQWhBSUF0VzdaVVdkMVZuVjI3ZGdFQTl1L2Zqd1lOR3VERWlSTTRjZUlFQUtCSmt5WUlEdzlIUmtZR3pwMDdoNVl0VzJManhvMW05L0QzOTBlUEhqMEFBR3ExR3BzMmJVS1BIajJxRExXKy9QSkxaR1ZsWWU3Y3VmajY2Njh4ZCs1Y0xGbXlCQXFGK1RlOExsNjhpSXlNRExSczJSSnhjWEhHU3JxNHVEaVRjWkdSa1dqUW9JR285MDVFUkVUM0Z3WmdWT2VJWFFMcFVVTUYyT0hNYTlBYkRKQUk0aXJMaUlqby91THVLTWZGM0p0V2pmVldPbUxsVXcvajE1UU16Ti8vSjE3ZkdvOTNkeHhFNytiQmVMQnhBQ0lDZk5EVTJ3MXVqZ3E0S2VSd3VBTVZZbks1ZWJpV201dUxZOGVPSVRvNkdyNit2bGJkeDJBdzNQWmNLaXhjdU5ENDY2S2lJcFBYUTRZTVFYaDR1REc0UzBwS1FsSlNrdGs5T25YcVpBekF0bTNiaHNMQ1Fvd2JOdzRBOE0wMzM4RE56UTFQUHZra2dQTGdhdHUyYllpSmlVRlVWQlE4UER3d2RlcFVmUExKSjVnK2ZiclpzczJLd0czdjNyM1l1M2V2OGZpQ0JRdE14cjN6empzTXdJaUlpT281Qm1CVTU0Z053THlxNlFFR0FOZEx5NUI4SXg4dHZEeHVaMXBFUkdUbjNCMFZ5Qyt0dVFLc2dpQUF2WnNIbzFlellCeS9rbzNOcDFPdzgxd3Fmazc2MjJ6czUwTjZZV1FINjViaDFhUmZ2MzVteC9iczJWTmw5VlpWeDZWUzZSMlp6NkJCZzR5QlZZVW5ubmdDUUhrb3RuUG5UanowMEVPWU1XT0cyYlV4TVRGd2NIQXdqbDIzYmgwR0R4Nk1oZzBiSWowOUhSczJiTURRb1VNQkFJbUppVmk0Y0NFaUlpTHc0b3N2QWdDYU5XdUcxMTU3RGZQbXpZTlNxY1Nycjc1cURNR1NrNVB4eXkrL1lOaXdZY2J4MzN6emphZ2VZRVJFUkZSL01BQ2pPc2RCS1M0QTh4UWNheHh6K01wVkJtQkVSUFdjdXhVOXdDd1JCS0JEUXo5MGFPaUhEd1owUVg2WkNxZXY1dUZLZmhFS3l0UW9LRk9qUzVQcUc3K0w5Y1FUVCtEUlJ4K3Rkc3pPblR0TmxoemVHcHg5L3ZubitQenp6MDJPVll6cDFhc1gyclp0YTlWY0hCd2NxbHg2K2NNUFA2Q3NyQXdqUjQ2MEdManBkRHJJWk9YLzNGeXhZZ1UwR2cxNjkrNk5qSXdNZlBubGwzQjFkY1hvMGFOeDRNQUJ6Smt6QjBGQlFmalBmLzVqdkFZQW9xT2pjZVBHRFh6NTVaZTRmdjA2M25yckxiaTZ1aUlsSlFXZW5wNFlNV0tFVmUrRGlJaUk2amNHWUZUbnlFUUdZRjZvZmdra0FCeStjZzFqSXUvTWQrYUppTWcrZVRncVVLclJRcVhWUVNHcmZYV1V1Nk1DM2U1dzRHWDJESGQzQkFjSDF6aW1zaFVyVmdBQXNyS3lNR1BHREx6MjJtdUlpSWdBQU96YnR3OXIxNjQxamxFcWxmajk5OTl2YTQ0YWpRYUhEaDFDNzk2OTBieDVjNHRqZERxZHNRSXNNek1UcGFXbGVQbmxseUdSU0tEVDZmRGFhNjloKy9idFdMNThPWUtDZ2pCbHloUVVGQlNnb0tEQTVENFBQdmdnU2t0THNXN2RPanozM0hONC8vMzNJUWdDbm5ubUdmenh4eC9HY1ZYMUFLdTRCeEVSRWRWZkRNQ296cEhJQkVqbEFuUnE2M3FZT0FreUtDQ0ZDcm9xeHh5N21nTzFUZ2Y1SFZvT1FrUkU5c2ZIeFFrQWtGZFNoa0EzWnh2UHBuckxseS9IOHVYTFJWMVRFWmdkUDM0Y0FOQ3hZMGY0K1BnQUFEdzlQVTNHQUlDWGx4ZGF0MjVkNnprNk9Eamc2NisvUmxaV0ZtYk5tb1dKRXljaUtDakllTjVnTU1CZ01CZ0RzQmt6WmtDdjE4UEp5UWt2dlBBQ1hGeGNNR0RBQUt4Y3VSTGg0ZUdZUFhzMmhnMGJWdVh6b3FPanNYRGhRbXpac2dXaG9hRjQ1WlZYcWh4N2F3OHdBRmk4ZUhHdDN5c1JFUkhaUHdaZ1ZDZkpsQkxvMUZVSFdyZnlGQlM0YWlpcDhyeGFwOE9KYTdub0ZPaC9KNlpIUkVSMnlOZTVQQURMTFNxdGN3R1lSR0phL1Z5YkpaQUFVRkpTZ3UrLy94NWhZV0hHOEtzcVhidDJSZGV1WFkydjFXckwvZEVLQ2dxUWxwWm04WnlUa3hOY1hGeHcrdlJwekpvMUM1OS8vam1VU2lVQVFLdlZBb0F4QUhOMWRRVlEzcmcrS3lzTFM1WXNnU0FJR0Q5K1BMUmFMV1F5bVZXOXU4TER3d0ZZN24zR0htQkVSRVJVRlFaZ1ZDYzVPRW1odW5ubkFqQUFTTHh5bFFFWUVWRTk1dk5QQUpaVFhHcmptWmpTYURUR2tLaENiWlpBYXJWYWZQVFJSOGpKeWNGTEw3MWsxYk5YcjE0TmhVSUJRUkN3ZGV0V3VMbTVtWTNadDI4Zjl1M2JWK1U5L1B6ODhOWmJiMkhtekpsWXNHQUIzbi8vZmVOOEFOUGRMYTlkdTRiVnExY2pKaVlHb2FHaHh1T1ZlMzRSRVJFUjNRMzgxd2JWU2VJYjRWdlhCd3dkYXpzaklpS3lkNzcvTElITXJXTUJXRmxaR1J3ZFRUZDBxYzBTeUhQbnp1SFlzV1BvMDZjUHVuWHJabkxPeDhjSGJkcTBNYnRtMzc1OXlNek1CQUM0dWJuaCtlZWZOeHZUbzBjUERCa3l4T1RZdEduVFRGNTM3dHdaanovK09MWnUzWXJObXpkajhPREIwR2cwQVA2dEFOTnF0Wmc3ZHk3YzNOd3dZY0lFbEpTVUlEczdHOTdlM3JoNTg2YlY3OVBQenc4S1JmblgvUTBiTnVDcnI3NHlHM1ByaGdDdnZQSUtCZzBhWlBVemlJaUk2UDdEQUl6cUpMR044SzNaQ1RJcDd3YXVsNWJCeTZubXNVUkVkUDh4Vm9BVjFhMEFyTEN3RU03Ty95N0pEQXdNUlAvKy9kR2pSdy9qc2ZYcjEyUFBuajNHSnZZQUVCOGZiOUxzUFRJeUVoOS8vREhDd3N3M2ZlbldyUnU2ZGV1R3NXUEg0dkhISHpmMjJscTVjaVYwT2gya1Vpa0VRYkE0UDI5dmIyTXovZW84OTl4ek9IejRNSDcrK1djOC92amp4aVdWRlJWZ216ZHZ4cGt6WjZCVUtqRml4QWlVbEpSQUtwVmk4ZUxGVmxlc0FjRDgrZlBSb1VNSGsyTVZINWVOR3pkaTU4NmR4dGRsWldXWVBIbXkxZmNtSWlLaSt4Y0RNS3FUeEZhQWVRbnltZ2NCT0hUNUtnYUZOcW5GaklpSXlONjV5T1ZReUtSMXJnS3NvZ3Fxd3FwVnF4QVhGNGNiTjI0WXE3WmNYRndBbERleFY2dlYyTFJwRTBhTUdJRlJvMGFaM0NzeU1oSy8vUEpMbGMvS3pNekVxVk9uNE9YbFpmRzh2NzgvV3JWcVZhdjM0ZVRraEk4KytnZ0JBUUdRU0NSUXFWUUFZS3pXaW9xS3dvUUpFeEFRRUFCL2YzLzQrZm5CMjlzYmdpQ1k5T3lhT1hNbVRwdzRnV1hMbGlFb0tBaDZ2UjU2dmI3YVpaSVZ5MFVyK294VnZDNHRyVnUvMTBSRVJHUTdETUNvVHJvYlN5QUI0RUJHSmdNd0lxSjZTaERLRytIWHBSNWdhclVhR1JrWjZOKy92L0ZZVmxZV0ZpOWVEQThQRDZ4Y3VkSXMrUG5qanovd3pUZmY0Tnk1YzVnNWN5YWt0K3h3UEdmT25HcWZtWkNRZ0lTRUJJdm5ldlhxVmVzQURBQWFOMjVzL0hWWldSbUFmd093a0pBUWhJU0VWSHY5N3QyN2taaVlpTmRmZngxQlFVRXdHQXlZTm0wYW1qUnBZcmJzc2paMjdOaGg5dkVpSWlLaStvRUJHTlZKb3BkQXdycGxqYjlmem9KR3I0ZURSTno5aVlqby91RGo0bFNuS3NCT25EZ0JyVmFMMXExYkF3RDBlajNtejU4UHRWcU5OOTk4MDJMVlU3ZHUzVEJtekJoODk5MTMrT1NUVC9EV1cyK1pMRitzYmdmRWZ2MzZZZVRJa1JnL2Z2eWRmek8zS0NvcUFnQ3ovbVpBK2M2U3ljbkp1SGp4SW54OWZkR25UeCtrcEtSZ3laSWw2Tk9uRHdZTUdBQUF4bDBpMzM3N2JiUnAwd2JSMGRHaTVtQXdHRXhlVjI3SVQwUkVSUFVMQXpDcWt4eVU0cjQ3NnlteHJnS3NSS1BGc2F4c1BCZ1VVSnRwRVJHUm5hdHJGV0E3ZCs2RVRDYkRndzgrQ0tDOEo5ZVpNMmZ3ekRQUG9HM2J0bFZlOTh3enp5QTNOeGU3ZHUyQ2w1ZVh4ZWIxZDhxbVRadXdhZE1tMGRkZHZIZ1JBSXc3Uy83MDAwODRmdnc0VWxKU2tKT1RBMEVRMEtCQkF6ejExRk5JVDAvSGpCa3pFQkFRZ0ZkZmZkVjRENzFlanhZdFdpQW1KZ2FmZmZZWndzUERFUmdZV09PelUxSlNrSmFXaHRUVVZBQ0FoNGVIMlppQ2dnSUFZRVVZRVJGUlBjRUFqT29rcVZ5QUlCVmcwQmxxSGd6QUEzSUlFR0JBemVQajB6TVpnQkVSMVZNK3prNDRlKzI2cmFjQkFMaDA2UklPSFRxRVhyMTZ3ZDNkSGIvODhndSsvLzU3ZE92V0RjT0hEOGUxYTllTXdjMkZDeGVnVkNwTnJwODZkU3JTMDlQeHd3OC9vRUdEQmlhTjlLdno5OTkvVjlzbkRBQzZkdTFxWExyWXVuVnJkTzdjMmVUOHJUdFVidGl3QVRrNU9XalFvQUZjWFYyUms1T0QyTmhZeUdReXRHelpFZ0J3NDhZTkNJS0F4eDU3REdGaFlRZ05EWVdMaXd0T25qeUp5Wk1uUTZWU1FhVlNZZXpZc1ZDcjFWQ3BWTkJxdFNiUCtmampqN0ZvMFNKanhadGNMcmY0dnJPeXNqQnYzanhJSkJJODhNQUQ2TlNwRXdCZzJiSmxVS2xVa01sa09IUG1EQUNnWWNPR1ZuM2NpSWlJeUw0eEFLTTZ5MEVwZ2JwUVo5VllBUUk4QkRsdUdGUTFqajJRbm9rM3VuU0E1YjJ1aUlqb2ZoYmc1b3hyaFNYUTZRMlFTbXo3bFdEcjFxMlFTQ1FZTTJZTXRGb3QxcTFiaDVZdFcrS2RkOTVCU1VrSlJvOGViVEwrMXVWL01wa01zMmJOd3JScDArRG41NGNaTTJaWTlkenFlb0JWV0xkdUhYeDlmUUVBTFZxMHdGTlBQV1Z5L3RZQVRLVlNtVldKS1JRS3ZQenl5L0QwOUFRQVBQdnNzeGFmRlI0ZWppNWR1c0RIeHdlK3ZyNXdkWFdGaTRzTG5KMmRqVCtVU2lWeWMzTXhhZElrSkNZbW9rdVhMZ0NBbUpnWXhNVEVtTjJ6ZS9mdWlJdUxNOXZaOHZMbHl6aHk1QWdNQmdNVUNnVjY5dXlKZnYzNlZmdXhJQ0lpb3Z1RFlMaTFPUUpSSFpHMkp4L0YyUnFyeC85WC9RY3U2UXVzR2hzN2RBQ2FlYnJYZG1wRVJHU25WdjE1RnE5dGljZnBOOGVnZ1p0MUZWTjNTMzUrUHZidjM0OGhRNFlBS08rWlpUQVlqRHNacmxxMUNtcTFHZ2FEQVFFQkFYajQ0WWVOVlZtVmFiWGFhbmRJdkIxLy9QRUhBZ0lDakxzcVZzak16SVN6c3pQYzNjdS9scGFVbENBN085dFl0U1dUeVJBY0hHeFd0WGE3TGwyNmhLWk5tMVo1L3B0dnZrRnNiR3kxZmRDSWlJam8vaVRjK3Aydlc4OHpBS082Nm5KQ0lmTFRhcTdvcXJCWWZRcEg5ZGxXalgzcGdUWVkzemE4dGxNaklpSTd0VDg1QThOWDdjQ3U1d2VqVXlNdWh5Y2lJaUs2WDlRVWdIRXJQS3F6SE1UdUJDbFkxd2dmQUE2a1h4RTdIU0lpdWc4RXU1ZFhWMTNPTDdMeFRJaUlpSWpvWG1JQVJuV1cyQURNVzBRQWRpbzdEOWRMeThST2lZaUk3RnhERHhjQXdPV2JETUNJaUlpSTZoTUdZRlJueVpUaXRpWDNFaHl0SG1zQWtIQTVTK1NNaUlqSTNqazV5T0N0ZEdRRkdCRVJFVkU5d3dDTTZpeXhGV0JCRHVLYUdSOUl6eFExbm9pSTdnOE5QVnh4SmIvUTF0TWdJaUlpb251SUFSalZXV0lETUQrSms2anh2MSsrQ3BWT0orb2FJaUt5ZjhFZUxsd0NTVVJFUkZUUE1BQ2pPa3ZtS0lFZ3FYWVRCeE1LblJSU0VaL1NwVm90ZnI5OHRUWlRJeUlpT3hiczRjb2xrRVJFUkVUMURBTXdxcnNFd01GWnhLZW9BUWhXdUloNnhKN1VkSkdUSWlJaWV4ZnM0WXFicFNvVXFUUzJuZ29SRVJFUjNTTU13S2hPRXhXQUFlanBGeWhxZlB6Zm1Wd0dTVVJVenpUMmRBVUFYTXJMdC9GTWlJaUlpT2hlWVFCR2RacmNXZHhPa0ZHZWZxTEdsMnExU01qZ2JwQkVSUFZKbUw4WEFPQjg5blViejRTSWlJaUk3aFVHWUZTbmlhMEFDMUc0d2trbUUzWE4zdFFNVWVPSmlNaStOZkp3aFpPRERPZXpiOWg2S2tSRVJFUjBqekFBb3pyTlFXUUZtS0VVZUtpUnVHV1FCOUl6VWFibE1rZ2lvdnBDSWdnSTgvTmlCUmdSRVJGUlBjSUFqT28wQnhkeG42S2FFajM2aGdTTHVxWlVxOFdoeTF3R1NVUlVuNFQ3ZStIY05RWmdSRVJFUlBVRkF6Q3EwK1FpbDBCcWluWG9GdHhBOURMSVBaZTRHeVFSVVgwUzd1ZUY5SnVGS0ZaekowZ2lJaUtpK29BQkdOVnBNaWNwSUZnL1hsT3NoMElxUlkvR0lwZEJabVNpVktzVk9Uc2lJckpYWWY2ZUFJQUxPZXdEUmtSRVJGUWZNQUNqT2syUUFBNU8xbithNnJVRzZOUUcwY3NneTdRNjdnWkpSRlNQaFB1Vjd3VEpaWkJFUkVSRTlRTURNS3J6eERiQzF4VHIwTFZoQXlnZFJDNkQ1RzZRUkVUMVJvQ3JNOXdkRmR3SmtvaUlpS2llWUFCR2RaNkQ2RDVnL3l5RGJCUWs2cnFENlZ3R1NVUlVYd2dDRU83dmlUTlg4Mnc5RlNJaUlpSzZCeGlBVVowbmR4RmZBUVpBOURKSWxVNkhBK21ab3E0aElpTDcxVDdJRDM5ZXZnYXRYbS9ycVJBUkVSSFJYY1lBak9xODJsU0FBVURYaGdHaWwwRnV2NWdtYWp3UkVkbXY3aUdCS0ZKcFdBVkdSRVJFVkE4d0FLTTZUMndBcGk0cEQ4RGtVaWw2aWx3R21YamxLckpMU2tWZFEwUkU5cWxMa3dhUUNBSU9wWEVURkNJaUlxTDdIUU13cXZOcTB3Uy9RcittNHBaQjZnMEc3RXBPRTNVTkVSSFpKM2RIQlNJYitEQUFJeUlpSXFvSEdJQlJuZWVnck4wU1NBRG9IQlFBRjdtRHFPdTNYVXlEUWRRVlJFUmtyeDVxR29qRXY3T2dOL0J2ZmlJaUlxTDdHUU13cXZNa01nRXloZldmcXRwU1BmVGE4di9JeUtWUzlHL2FTTlR6MG00VzRFd08rOEVRRWRVSDNVT0NjTDJrREJkeWJ0aDZLa1JFUkVSMEZ6RUFJN3ZnNEZMN0tyQkJvU0dpbjdmdFFxcm9hNGlJeVA1MGFkd0FVZ243Z0JFUkVSSGQ3eGlBa1YwUTJ3ZE1YZlJ2SDdCSVAyODBjbmNWZGYzUGw5S2gxdWxxSGtoRVJIYk5SZUdBZG9HKytKMEJHQkVSRWRGOWpRRVkyUVc1eUFxd3lnR1lBT0F4a1ZWZ1JXb05mdjM3aXFocmlJaklQajNVTkFpL3BseUdScWV2ZVRBUkVSRVIyU1VHWUdRWDVLNGlkNElzTXYxUHpNRG1qU0dJZk9iMmkya2lyeUFpSW52MFNGZ1RYQzhwUTBKYXBxMm5Ra1JFUkVSM0NRTXdzZ3R5RjVGTElBdE5seS82T1N2eFlGQ0FxSHNrWHJtSzdKSlNVZGNRRVpIOWlXcm9qMkFQVjJ3NW5XTHJxUkFSRVJIUlhjSUFqT3lDMkNiNGxaZEFWaEM3REZKdk1HQlhjcHFvYTRpSXlQNElBakE0b2hsMm5FM2xNa2dpSWlLaSt4UURNTElMRHM1U0NDTFdNTjY2QkJJQWVqVUpnck9EZzZqbmJydVlCb09vSzRpSXlCNE5qV3lPdkpJeS9KejB0NjJuUWtSRVJFUjNBUU13c2d1Q0FEaUlXQWFwMXhtZ0xUVU53UlEvMERVaEFBQWdBRWxFUVZSU0tSNXUxa2pVYzlOdUZ1QjBkcDZvYTRpSXlQNUVOdkJCdXlCZkxEOTgydFpUSVNJaUlxSzdnQUVZMlkzYjJRbXl3aUNSeXlBQjRLZno3QWxEUkhTL0V3VGdoYzZSaUw5MEJSZHpidHA2T2tSRVJFUjBoekVBSTdzaHVoRytoV1dRa1g3ZWFPVHVLdW8rUDE5S1I3NUtMZW9hSWlLeVA0TWptc0hIMlFuL08zVFMxbE1oSWlJaW9qdU1BUmpaRGJtcnVBQk1ZNkVDVElENFp2aHFuUTViTDF3U2RRMFJFZGtmaFV5S2lWMGlzZmJZZWFSZXo3ZjFkSWlJaUlqb0RtSUFSblpEVEE4d3dQSVNTQUFZMkx3eFJQVFRCd0JzUEpjQ3ZZSHQ4SW1JN25lVHVyYUJyN01TOC9iOWFldXBFQkVSRWRFZHhBQ003SWJjVld3UE1NdGIyZnM1SzlHbFlRTlI5N3BTV0lURUsxZEZYVU5FUlBiSHlVR0c2WDA3NHNkVEYvSDczMW0ybmc0UkVSRVIzU0VNd01odXlKMXZmd2xraFNkYk5SZjkvQi9PSm91K2hvaUk3TTlUN1ZxaVhhQWZYdnB4UDRwVUdsdFBoNGlJaUlqdUFBWmdaRGNrRGdKa2p0Wi95bXBLOUREb0xDOWI3TnF3QVFKZG5VVTlQeUVqRTVtRnhhS3VJU0lpK3lPVkNQaHFlRFN5aTByeHpvNkRzTlVLK0hQbnp1R0REejVBYVdtcDZHdXpzN054OG1UMXpmeExTMHR4NmRMOTJlTXlNVEVSWDM3NUphNWZ2MjQ4cHRWcWtacWFXdU8xeGNYRk9IMzZORXBLU2l5ZVAzZnVISEp5Y2dBQU9UazVPSGZ1M0oyWk5CRVJFZDFWTWx0UGdFZ011WXNFMmpMTFN4c3RVUmZyb1hBenJ4eVRDQUtlQ0d1T3hYOVl2OU9YQWNERzg4bVkyckd0MWRjUUVaRjlhdXJ0am5rRHUrT1Z6Yitpb1ljTDN1blQ4WjdQNGVyVnF6aHc0QUFjSFIzeDFsdHZpYnAyLy83OVdMNThPZmJzMlZQbG1NV0xGK1BBZ1FPWVAzOCtXcmR1WGVVNG5VNkg3T3hzWkdSa0lEazVHUmN1WE1DRkN4Y3dac3dZUFBMSUkxYlBxYXlzREFrSkNWV2ViOU9tRFE0Y09HRFZ2UVlOR2dTNVhBNEFtRE5uRGdSQndMdnZ2bXM4Zi9qd1lXemZ2aDBqUm93d0hvdU5qY1dhTld2dzFGTlBZZFNvVVpESkxQOHpPQ2twQ1crLy9UWVdMMTZNOFBCd3MvTlRwMDdGeUpFak1YNzhlR3pac2dXeHNiSFZmcHgzN2RxRjFhdFhZLzM2OWNaakdvMEdNVEV4bUR4NU1nWU5HZ1FBNk5ldlg1WDNxTzcrUkVSRVpCMEdZR1JYSEZ5a1FLN1c2dkdhSXAzRkFBd0FIbThSZ21YSFRrR3RzejVRMjVKMENTOTJpSUJjS200NUpoRVIyWjlSSGNLUW5Ic1RDMzQ1Q2tlWkRLODgxQjZDMkYxVWFyQnIxNjVxei92NCtDQW5KNmZHY1dLQ3FBcFRwa3hCU2tvS2Z2enhSNHNCMk02ZE94RWJHNHRyMTY1QnB5dHZLK0RzN0l5UWtCQjA2OVlORFJxVTk5TThmZnAwamU4aElDQUErZm41bURkdlhwWGo1cytmankrKytNS3F1VWRIUjBNdWwrUEdqUnY0N2JmZjBMZHZYNVB6NmVucGNIZDNoNGVIaC9IWThPSERrWmVYaHpWcjF1RElrU09ZUG4wNmdvS0NySHJlN1NndExVVnVicTdKTVlQQkFJMUdZL3k0VmhnMWFoU2lvNk9Oci9mczJXTVNuQkVSRVZIdE1RQWp1eUozRmJzVFpOWGhsb2VqQXYyYk5zTDJpMmxXM3k5ZnBjYWUxQXdNYk41RTFEeUlpTWorQ0FMd2Z2L08wT3IxbUwzbk1JNWV6c1puZzN2Q1crbDR4NTZ4Y09IQ0dzZms1dWJpeElrVDFZNnBLUURic0dFRHZ2cnFLNHZuVWxOVExWWWZMVjI2RkowN2QwWlFVQkRrY2prKy9mUlR2UExLSytqZHU3Zkp1R25UcGxYNzdDRkRobUR5NU1udzkvYzNWako5L2ZYWDJMUnBFelp2M215czVBTEtBNTh0VzdaZ3laSWwrUEhISCtIbTVnWUFXTDE2TmI3NzdqdXpTcWpkdTNkRHI5Zmo4Y2NmTng0ekdBeElUazVHcTFhdFRNYks1WEpNblRvVjRlSGhXTFJvRVE0ZE9vVGh3NGViWEtmWDYySDRaODJyWHErSFRxZUR0SmJmOU1yTXpNVFlzV09OcnkxOWpKY3NXWUlsUzVZWTM1ZW5weWVDZzRPTjV5c0hlRVJFUkhSN0dJQ1JYWkc3aUEzQXFtNkVEd0JQaG9lS0NzQUE0SWV6RnhtQUVSSFZFNElBekI3UUZTRmVibmovNTBSMFhSeUxGenBIWUZSVUdBSkU5cEtzeXROUFAyMFNsRlNtMCtrZ2tVZ2dWRkY2OXUyMzN5STJOaFlBa0p5Y2JPenBkZkhpUlFCQVhGd2NBQ0FxS2dxdnZQSUtnUEtnWi9ueTVSQUVBUk1tVEtqeTNpMWF0RUNMRmkwQWxJYzUxZW5WcXhlR0RoMXFkbnpxMUtrV3g1ODVjd2JoNGVFbTRWY0ZnNGltYXp0MjdFQmdZQ0QwZXIyeEYxZHViaTVLU2tyZzRlRmhzVDlYdzRZTjhmcnJyeU13TU5CNHZuSGp4dmo2NjYreGZmdDI0N2hYWDMwVlFIa1ErTkpMTDFVN2oxdkRyVldyVnNIUHp3OHJWcXd3Vm5HdFdMSENlRjZqMFdEaXhJbG1GVjlFUkVSMDl6QUFJN3NpZHhXM2I0TzZzUG9BckpXdkYxcjVlT0ZzN3ZWcXgxVjJKdWM2enVaZVJ5c2ZMMUZ6SVNJaSt5UUl3TE1QUnFCUGFDTzhzK01nNXV6N0EvTi8rUlB0QW4zUnlOTVZqVHpjTU9hQmNJUjR1ZFh5L2tLVlZVWURCZ3pBaUJFajhOeHp6OVY0bndNSERtRGR1blVteHhZc1dBQ2d2TEtxYWRPbUFNcERzZUxpWWt5ZE9oV1BQZmFZY2V6MTY5Zmg1Vlc3cjIyZW5wNFcrMlZaVWx4Y2pLU2tKSXdhTmFwV3o2cnMyclZyQUN3SGJYdjM3c1hldlh1dHVzK2lSWXZ3eUNPUG9FMmJOa2hMUzhPNmRlc3didHc0QkFZR0lpQWdBT1BHalRPT1hibHlwZG4xbGM4RGdKdWJHMlF5R1lLRGc0MVZYSlVydTlScU5RRHppaThpSWlLNmV4aUFrVjBSWFFGV1F3QUdBTU5iTmNkLzQ0K0l1dS9HYzhtWTlWQW5VZGNRRVpGOUMvRnlRK3lZUjVGK3N4RHJqcDNINGIrdjRtUm1MbmFlUzBOekgvZGFCV0R6NTgrSFVxbEVZbUppbFdPeXNyS3FQQjhkSFkwT0hUb0FBTWFQSDQveDQ4Y0RBRDcrK0dQczJiUEhiTWxnVVZFUmxpOWZqcFl0V3hxYnJ3UEF6WnMzTVdIQ0JEenl5Q09ZT0hFaUFHRHMyTEZtbFY5ejVzekJuRGx6aks5cjA1ejkwS0ZEMEdxMTZOR2pSN1hqcXFwTXEyelJva1ZteDc3NTVoc2tKeWRqN3R5NVZ0MERBSm8yYlFxbFVva1dMVnJnMkxGaldMZHVIVHAwNkdBTTlTcUhkWllDTUd2Q3ZJeU1ET092TlJxTnhURVZTeUtKaUlqb3ptTUFSblpGNWlTQlJDcEFyN051ZVlTNlVBZURBZFUyTGU3ZnRCRVdIVDZCQXBYYTZubnNUdmtiTHovUUJsNU9kNjRQREJFUjJZZEdIcTUzYkZmSURoMDY0Tml4WTVnNWMyYVZZK0xqNHhFZkgyL3gzSm8xYXhBU0VtSnl6R0F3NE1nUnk5L1krZnp6ejFGWVdJajU4K2ViaEVQTGxpMURjWEV4MnJWclp6dzJiOTQ4YUxYbEc4OTgrKzIzT0hEZ0FDWk9uSWdISDN6UTZ2ZG55YjU5KytEcTZvcVVsQlNrcEtRQUFEcDI3QWdYRnhlVGNkYUVWeEVSRVNhdk5Sb05VbE5UMGFGREIwUkdSdDdXUE8rMENSTW0xRGlHVGZDSmlJanVIZ1pnWkhjY1hDUlE1ZGRjMlFVQUJqMmdLZFpWV3ptbWtFb3h1RVZUckQ1MTN1bzVxSFY2ZkgvbUlpWS9VTGYrY1UxRVJQWnI0Y0tGWm1IV2tDRkRNSFRvVUl3Wk04YmsrT0hEaDZ2Y1VmSFBQLzlFZm40K2dQSWRDSjJjbkFBQVAvLzhNL2J2MzQveDQ4ZkQyOXNiMTY1ZFExRlJFZjc2NnkvczI3Y1BEei84c0VtNFZiSExvMGFqd2ZIanh3RUEzdDdldDdWa0x6VTFGVWVQSGdVQWswcXlwVXVYR3Z1QlZleVltSjZlRHFWU0NhQzhRZzBBMHRMU0FKUTN0QThNRERTNy81RWpSMUJTVWdJZkg1OXFxK29BUUNLUm9GT25xcXU1Ly83N2I4VEd4dUtsbDE1Q1dWbFp0ZmVxWE4ybFZDcmg3ZTF0TnFaeXRaeGFyY2JBZ1FQTnhuaDRlTEFKUGhFUjBWM0NBSXpzanR4TmFuVUFCZ0RxUW4yTlN5ZUhoVGZEZDZmT3cvcTJ1OEFQNXk1aWJOc3dPRHM0aUxpS2lJaklNcVZTYVZZRkJRQU9EZzVteHgwZHE2NUEzcmx6SjJReUdiUmFMY2FORzRkeDQ4YWhlZlBtK1BUVFR3R1VWM045KysyM0p0ZUVoSVRnNVpkZkJnQmN1blRKMkM4TUFQYnYzNCtpb2lJQXdHKy8vWVlyVjY1ZzlPalJ0WHFQRmRWTWI3NzVKdnIzNzQrMHREUTgvL3p6QUdEOHVVSkYwLzdLS3NZMGFkSUVYMy85dGRuNW4zLytHUUN3YmRzMmJOdTJyZHE1U0NRUzQvaktLc0xEVHovOUZKNmVuc2pOemEyeW1YK0Z5dFZkRHozMEVHYk5tbFh0K0Z2cDllVzdWbHU3WkpPSWlJakVZd0JHZGtmaEtrV2hpUEhxQWgzUW9QcVFLc2pWQlYyREd5QWhJOHZxK3hhcE5manBmQXJHUklhSm1BMFJFWkZsVjY5ZXRiZ3JZbUZob1VtRkVRRGs1ZVZadkVkYVdob1NFaExRdFd0WEpDUWs0TEhISHNQQ2hRdnh3Z3N2SURvNkdxNnVydkR6ODRPUGp3OXljM094ZlBseXVMbTVZZmJzMlhCMGRFUmNYQndXTEZpQTZkT25vM2Z2M2pBWURQamhoeC9RdkhsekpDY25JenM3R3drSkNTZ3JLN09xTVg5bFo4NmN3UysvL0ZMbCtmbno1d01BZHUvZWpWOSsrUVh6NXMwekJrSjc5dXpCM3IxN2pXTXFxdG9xeTh6TVJHSmlJbnIyN0luRXhFU01HemNPQXdZTU1CdW5VcW53L1BQUG0xV3luVDkvSG12WHJzWGh3NGNCQUNOR2pNQ1lNV01na1VoTWxxak9uajNiN0o2VnovdjYrbHA4ZjdmdUZGbFp4VkxUcWpaRElDSWlvdHZIQUl6c2p0eE4zRDhPVlZZMHdnZUFKOE5EUlFWZ0FMRHU5QVdNYU5VQ2NxbTQzU21KaUlodTlaLy8vTWZpOFowN2QyTG56cDFXM1dQbHlwVUlDUWxCV0ZnWUVoSVNNSHIwYUJRWEY2Tmx5NVlZUG55NGNkeVJJMGV3ZXZWcXVMcTZZc0dDQmZEMzkwZHljakkrLy94ek5HdldETjI2ZFFOUUhqeWxwNmZqOWRkZng2ZWZmb3JodzRmajlPblRpSTJOaFVRaXNhcXZWWVhjM0Z4RVJFVGc5T25URnM5WE5QTS9lUEFnRkFvRm9xS2lqT2NxcnFrWVk4bUdEUnNBbEc4RzRPam9pRjI3ZG1IdzRNR1F5VXovdWJ0bHl4WVVGaGFhTmE3LzZhZWZjUExrU1hUdTNCbS8vLzQ3dW5YckJvVkNBUUExTnV5djZUd0FyRml4d3ZocmpVWmozR3dBS0EvbEFQT3dzMkxwSnhFUkVkMCtCbUJrZHhRaUF6QjFnWFVCV0plR0FRanhjRVBxelFLcjc1MVRVb3JkS1gvajhSWWhOUThtSWlLcXhySmx5OUNzV1RPVFkvMzY5Y09JRVNQTXFxMFNFaExNQXJQRGh3OGpJU0VCYjcvOXRyR1BGZ0NUb0VXdjEyUHQyclg0N3J2djBLQkJBOHlkT3hlQmdZSEl5Y25CckZteklKUEpNR3ZXTE1qbGNwU1dsbUxseXBWbzNibzEyclJwWTd6SHl5Ky9qTHk4UEdSbVpzSmdzTDU1UU0rZVBkRytmWHNNR3phczJuRVpHUm53OS9lMytyNUFlZlhYcmwyNzBMMTdkd1FGQldITW1ER1lNR0VDdnYvK2U1UGxtaGN2WHNTYU5XdlF2WHQzcy81ZkF3Y094RXN2dllTVWxCVDgvdnZ2b3A1dmpjb1ZaMnExNmNZN0ZVdE1WNnhZWVJLVUVSRVIwWjNEQUl6c2p1Z0F6TW9LTUlrZ1lFeGtHRDQ0WUhubnJLcXMrdXNjQm9VMmdZUjlPNGlJNkRibzlYcm9kSmEvWnQxNjNGTHdsSmFXaGlaTm1pQTZPaHF4c2JFV3ozL3l5U2RJU2tyQ0F3ODhnSGZmZlJkdWJtN0l5OHZEbTIrK2lZS0NBc3liTjgvWVhQNmJiNzVCVGs0TzNuMzNYWlA3Q0lLQWQ5OTlGMUtwVkhUUEtqYzN0MnJQcTlWcW5EdDNEdDI3ZHhkMTM4V0xGME1pa1JpRFFuOS9mMHlZTUFGZmZ2a2xnb0tDMEx0M2IxeTllaFh2dmZjZXZMMjk4ZXFycjVyZG8yM2J0bWJIOUhvOVRwdzRVZVB6angwN1p2STZLQ2dJTGk0dXVINzl1ckdLcTNKbGwwYWpBUURjdUhFREdSa1pLQ2dvLytiYi8vM2YvNkZWcTFiR2NULzk5Qk8rK09LTEdwOVBSRVJFTldNQVJuWkhxcEJBS2hlZ1UxdjNYV2Qxa1E0R3ZRR0NwT1ovcEQvU3ZER1dIVDJGN0pKU3ErZnpkMzRoZmt1L2d0Nk5HMXA5RFJFUjBhMG1UNTVzOFhoc2JLekZRT3RXL2ZyMVE5dTJiYzFDcWZ6OGZLeGF0UW83ZCs2RVZDckZ4SWtUTVd6WU1BaUNnSXlNREx6NzdydTRkdTBhWnMrZWpZaUlDT04xWjgrZVJlL2V2UkVaR1luTXpFeVRlMVlzRGJ6VERoNDhDSlZLaFFjZWVNRHFhM2J1M0ltalI0L2k2YWVmTnRrWmN0aXdZVWhPVHNiY3VYT1JtcHFLdUxnNDZIUTZ6SjgvSCs3dTdsYmRXNlZTNGUyMzM2NXgzSzFqbm4zMldYaDVlV0hCZ2dYR1k1YVdpNjVkdXhicjE2ODNCbklCQVFGV3pZdUlpSWpFWXdCR2RrbnVKa1ZwcnRicThlcENQUlR1TlZlT09VZ2tHQlhaRW9zTzEvemQzc3BXblR5UFhvMGJnalZnUkVSVVc4ODk5eHo4L1B4TWpzMlpNd2RkdW5SQjc5NjlUWTVmdUhBQkd6ZHVORG5tNWVVRkx5OHZzL3M2T0RnZ0xTME5VVkZSbURScEVobzJMUCtHVFdKaUl1YlBuMi9zUDdWcjF5NjBhOWZPdU1QazZOR2owYnAxYTZ2bWZ1UEdEWnc3ZDg2Nk53cGd3WUlGSnVFUVVGNXR0WDc5ZWpnN094dDdrTlhrNHNXTCtOLy8vb2RtelpwaHpKZ3hadWVuVFp1R3BLUWs0KzZULy8zdmY5R2tTUk9yNStubzZJakZpeGViSExPMEkrU3RZL3o4L09EdDdZMysvZnNES0crd1gxQlFnRTZkT3FHc3JBdy8vZlFUQmc4ZURLVlNDUUNZTzNjdXZMMjlMZjcrRVJFUjBaM0JBSXpza2tKc0FGYWdzeW9BQTRBaExadmhtK05uVUtqV1dIMy8wemw1T0g0MUJ4MENMTy84UkVSRVZKWFEwRkRNbno4ZjRlSGhacnNienBrekI0MGFOVElMd0RwMDZJQ09IVHZDMDlPenh2c3JsVW9zV0xEQXVNTmdhV2twVnF4WWdTMWJ0c0RQencrZmZQSUpUcDgramFWTGwrS1ZWMTdCaHg5K0NGOWZYNnRES0FENDlkZGY4ZXV2djFvOWZ0Q2dRU1o5eFFJREE3RisvWHFrcGFWaHpKZ3hGbmQ1dkZWbVppYmVlKzg5U0tWU3pKdzVFdzRPLys3NG5KK2ZqN2k0T0d6YXRBazVPVG5vM0xrenpwMDdodzgrK0FCOSsvWkZURXdNUWtORGEzeUdJQWdJRHcrdmNWeDFZODZmUDQ5MzNua0hRVUZCNk5DaEE3S3lzckJ0MnpiOC9QUFBlTys5OStEdjc0K0VoQVQwN2R1M3h1Y1FFUkZSN1RFQUk3dWtjSk1CVUZrOVhsV29nNnVWWTVVT01neHZGWW9WSjg2S210UEtrK2NZZ0JFUmtXaXVycTdWN201b2lidTd1NmhycEZJcERBWUQ5dTNiaHhVclZpQW5Kd2ZkdTNmSHRHblQ0T2JtaG1iTm1zSE56UTBmZi93eHBreVpnZzgvL0JETm16ZTMrdjU5K3ZUQmswOCthWGI4eFJkZnREZytQRHpjSk5STFNFakFxbFdyRUJRVWhCRWpSdFQ0UElQQmdQZmZmeCtGaFlXWVBYczJnb0tDY1AzNmRSdytmQmdIRHg3RTBhTkhvZFBwMEs1ZE8weWZQaDBSRVJFb0tpckNkOTk5Wnd5ZkdqZHVqSzVkdXlJaUlnSnQyclNCSUFod2NIQXdMdmVVU0c1L2grY2pSNDdnbzQ4K1FuQndNT2JObXdlWlRJYVFrQkFzWGJvVTc3MzNIbjc4OFVjb2xVcW9WQ29NSERnUVFIbXdwOVZxSVpWS2NmejRjV09WR0JFUkVkMGVCbUJrbCtSM2FTZklDaysxQ3NXYVUwbFFWOUdNMkpKRGw3Tnc4ZnBOaEhwNWlIb1dFUkhSM1hiZ3dBR3NYTGtTNmVucDhQYjJ4dlRwMDgycXlucjM3ZzBuSnlkODhNRUhtRFZyRmxhdFdtVlNWVlVkZDNkM3N4MHNxN0p1M1RxVFp2aEZSVVg0OU5OUDRlVGtoUGZmZjkrcS9tS0NJT0Q1NTUrSFJxTkJWRlFVOXU3ZGkvbno1d01Bbkp5YzBMOS9menoyMkdNbVZWNHVMaTZZTkdrU25uamlDV3pjdUJHN2QrL0crdlhyMGF4Wk15eGF0QWdMRml4QWZIdzhnUEtxdWNxN050YkdxVk9uTUhQbVRFUkVSR0QyN05rbVFaYVhseGNXTGx5SXBLUWt2UG5tbStqZHU3ZHhyaFh6cWpCMDZORGJtZ2NSRVJHVll3Qkdka25oS2k0QVUxbTVFMlFGTHlkSHhMUUl3WVp6eWFLdVcvM1hlY3p1MVZuVU5VUkVSSGRiUUVBQXlzcktNSDc4ZUF3Wk1xVEtKWWFkTzNmR2h4OStDQ2NuSjVQd3k5SFJFUTg4OEFDOHZiM05ydG00Y1dPVm9aV2xjNzYrcHRYU0xpNHVtRE5uRG5RNkhVSkNRaXplcDAyYk5oZzVjcVRKc1U2ZE9obC8zYmR2WDF5NWNnV05HemRHbHk1ZHFnM1JmSDE5TVduU0pJd2ZQeDRIRHg1RW16WnQ0T1RraEg3OStzSFB6dytPam83bzJiUG5iVmRlUlVaRzRyWFhYa09mUG4wc0JvbU9qbzVvMDZZTm5uNzZhUXdiTnN4NFBDWW1CbTNidG9WT3A0T25wNmRWU3pXSmlJaW9ab0xCMGo3YVJIV2NRV2ZBMmUvenJCNHZjNUtnNVZCeGpXV3ZGQlpoeUlhZDBJdjRJeUlSQkd3YS9paUNYRjFFUFl1SWlPaHVNeGdNWmp0RUVoRVJFZDB2aEJyK29YUDd6UTJJYkVDUUNwQzdXRjhGcGkzVlE2OFJsL1VHdWJxZ2I0aTQ1UTk2Z3dGZkhUc2o2aG9pSXFKN2dlRVhFUkVSMVdjTXdNaHVpZTBESm5ZWkpBQ01hMVB6emsrMzJwWHlOMUp2Rm9pK2p1ai8yYnZ6c0NqTC9RM2c5K3d3TSt3Z202Q21vcks0Nzd1WlpoN1RiRE90WTVxMnEzVXNUOWJKcFN6VHJNeXk3SlI2c2xNL08xWnFTcHE1cENudSs0cWtvSUNBb093TXpQNzdBNWxBQnB4M21HRmd1RC9YeFpYTSt6N3YreDFpa0xsOW51OURSRVJFUkVSRXpzRUFqQm90aFpNYjRRTkFWSUF2K2pRUEVUVEdaRGJqaStObkJkK0xpSWlJaUlpSWlKeURBUmcxV25LQmpmQjFkc3dBQTRBbjdaZ0Z0ak1sRFJkdjV0bDFQeUlpSWlJaUlpSnlMQVpnMUdnSm5RR210V01HR0FCMEMyMkcyS0RxdTE3ZHllZkh6dGgxUHlJaUlpSWlJaUp5TEFaZzFHZ0o3UUZtN3d3d0VZRG51c1VLSHBlUWxvblQxMi9ZZFU4aUlpSWlJaUlpY2h3R1lOUm95WlJpaUtXMjcyaGw3d3d3QU9nVkhvS3VJVUdDeDMxMjdBeUU3VDFKUkVSRVJFUkVSSTdHQUl3YU5TRjl3RXg2TXd5bEpydnVJd0x3WXZlT2dzY2R5OHpHa1l6cmR0MlRpSWlJaUlpSWlCeURBUmcxYW9MN2dCWFlQd3VzVTNBZytrZUVDUjczMmRIVG5BVkdSRVJFUkVSRTVFSU13S2hSRTlvSHJLekFVS2Y3dmRBdFR2Q1ljem01Mkp0NnJVNzNKU0lpSWlJaUlpTDdNUUNqUnEwK1o0QUJRRlNBTDRiZkZTbDQzSXBqWjJFeWN4NFlFUkVSRVJFUmtTc3dBS05HVGVGVHZ3RVlBRHpYTlJaaWtlM045d0hnejl4ODdFaEpxL085aVlpSWlJaUlpRWc0Qm1EVXFDbThKZVVkNm0ya3phL2JFa2dBaVBUeHdxaTJMUVdQKytMWVdSaE05alhoSnlJaUlpSWlJaUw3TVFDalJrMGtFVUd1dG4wV21GRm5ocUdzN2lIVTAxMWlJQk1MZS9ta0ZoYmhod3VYNm54dklpSWlJaUlpSWhLR0FSZzFlZ3JmK2w4R0dhcFc0YUVPYlFTUCsvZnhzOGdyMDliNS9rUkVSRVJFUkVSa093WmcxT2g1K0VnRm5lK0lBQXdBbnVyVUFSNVNZZUZic1U2UEZjZk9PT1QrUkVSRVJFUkVSR1FiQm1EVTZBbWZBVmIzUG1BQTRPL3BnUWt4N1FTUDI1QjRHVWszOHgxU0F4RVJFUkVSRVJIZEdRTXdhdlJjc1JOa2hTZmkyc0ZMTGhNMHhneGd5Y0hqTUR1c0NpSWlJaUlpSWlLcURRTXdhdlFVM2xLSUJPMEU2YmdBekZzaHgrUk8wWUxIbmNqS3dmYmtWSWZWUVVSRVJFUkVSRVExWXdCR2paNUlETWk5Ylo4Rlp0Q2FZTkRXZlNmSUNvL0ZSQ0hTMjB2d3VHV0hUNkhNNExnd2pvaUlpSWlJaUlpc1l3Qkdia0Voc0JHK3pvSExJT1VTTVY3cDNVWHd1T3NsR3F3NWZjRmhkUkFSRVJFUkVSR1JkUXpBeUMxNENHeUVYK2JBQUF3QStrV0VZa0JrbU9CeGEwNG5Jck80eEtHMUVCRVJFUkVSRVZGVkRNRElMYml5RVg2Rm1iMjZRQ1lXOXBMU0dZMzQrUEFwaDlkQ1JFUkVSRVJFUkg5aEFFWnVRZWdTU0cyQndlRTFSSGlyOFhoY084SGpkcWFrNFdobXRzUHJJU0lpSWlJaUlxSnlETURJTGNpOUpCQUorRzUyeGd3d0FIaXFVelNDbEo2Q3gzMXc0RGlNSnJNVEtpSWlJaUlpSWlJaUJtRGtGa1JpUU9GdCt5d3dRNmtKUnAzakF5ZWxUSXFYZW5ZU1BPNVNYZ0YrU3J6azhIcUlpSWlJaUlpSWlBRVl1UkhoZmNBY3Z3d1NBTzV0M1FLZGdnTUZqMXQrOURTdWwyaWNVQkVSRVJFUkVSRlIwOFlBak55R1F1Qk9rTTVhQmlrQzhNOCtYU0VTT0U2ak4yQmh3bEZ3SVNRUkVSRVJFUkdSWXpFQUk3ZmhJYmdSdm5NQ01BQm9GK0NIQjl1M0Zqd3VJUzBUV3k5ZGNYeEJSRVJFUkVSRVJFMFlBekJ5RzBKbmdKWGxPMmNKWklYbnU4WEJXeUVYUE82RGd5ZHdRMVBxaElxSWlJaUlpSWlJbWlZR1lPUTJaR29KUkJMYkZ4NDZjd1lZQVBoNktQQmMxMWpCNHdxMU9pemFmNHhMSVltSWlJaUlpSWdjaEFFWXVRMlJDRkI0Mno0THpGQnFncUhNNU1TS2dJZmF0MEZiZjEvQjQzWmZ2WVlkS1dsT3FJaUlpSWlJaUlpbzZXRUFSbTdGUStneXlEem56Z0tUaUVXWTA3OEh4Q0toTGZHQjkvY2ZRMTZaMWdsVkVSRVJFUkVSRVRVdERNRElyU2g4aFRYQ2QzWWZNQUNJRHZMSHhJN3RCWS9MSzlQaWc0UEhuVkFSRVJFUkVSRVJVZFBDQUl6Y2lzSkg0QXl3WE9jSFlBRHdUSmNZdFBMMUZqeHUyK1ZVN0xsNnpRa1ZFUkVSRVJFUkVUVWRETURJclhqNE5id1pZQUFnbDBnd2QwQlB1NVpDdnJmL0dBcTFPaWRVUlVSRVJFUkVSTlEwTUFBanR5SlRpaUZSMlA1dHJTc3d3bXlxbi8wVzQ1b0ZZRUpzbE9CeE56U2wrUGp3U1NkVVJFUkVSRVJFUk5RME1BQWp0K1BoWi9zeVNMTVowQlk0dHhGK1pjOTNpME9rajVmZ2NadVNVbkFnUGNzSkZSRVJFUkVSRVJHNVB3Wmc1SFk4aFM2RHpLdWZaWkFBb0pCSU1HOUFUd2hmQ0FtOHMrOElsMElTRVJFUkVSRVIyWUVCR0xrZEQzK2hBVmo5elFBRGdFN0JnWGdzUnZoU3lPc2xHcnk5OXpEcVo4RW1FUkVSRVJFUmtmdGdBRVp1UjNBai9IcWNBVmJoaGU1eENQZFNDeDYzKytvMXJEdi9weE1xSWlJaUlpSWlJbkpmRE1ESTdjaTlKUkJKYkY5azZJb0F6Rk1xeGJ5QlBlMGErL0doazBpOG1lZmdpb2lJaUlpSWlJamNGd013Y2pzaUVlRGhhM3NqZktQT0RMM0c1TVNLck9zYUVvUkhvOXNLSHFjM21mRDZydjBvMGV1ZFVCVVJFUkVSRVJHUisyRUFSbTZwTVN5REJJQnAzVHNpVEswU1BDNnRzQmp2N2p2S2ZtQkVSRVJFUkVSRU5tQUFSbTVKZUNOODF3UmdTcGtVY3diMHNHdnNiOG1wK1BsaXNvTXJJaUlpSWlJaUluSS9ETURJTFFtZkFWYS9PMEZXMWlNc0dFL0V0Yk5yN1BzSGp1TnlYb0dES3lJaUlpSWlJaUp5THd6QXlDMEo2UUVHQUdYNXJwa0JWbUZhOTQ2SWF4WWdlSnpPYU1Uc1hmdFJhbkJ0L1VSRVJFUkVSRVFOR1FNd2NrdGlxUWh5Yjl0RE1GMmhFU2FENnpwcVNjVmlMQnpTQjk0S3VlQ3hLZm1GV0hMZ3VCT3FJaUlpSWlJaUluSVBETURJYlhrS1hBYXB6WGZkTWtnQUNGV3JNSDlnVDd2R2JrcEt3WlpMVngxY0VSRVJFUkVSRVpGN1lBQkdia3R3SHpBWEw0TUVnSUdSNFpnUWExOC9zUGNTamlLMW9NakJGUkVSRVJFUkVSRTFmZ3pBeUcxNStBbnNBK2FpblNCdk43MUhSOFFFK1FzZVYyb3dZUGF1L1NnenVIWW1HeEVSRVJFUkVWRkR3d0NNM0ZaajJnbXlNcGxZalBmdTdnc3Z1VXp3MktUY2ZNemRjeEFtcyt2Nm1SRVJFUkVSRVJFMU5BekF5RzFKUGNXUWV0citMVjZXYndBYVNHNFVwbFpoM3NCZWRvM2RkU1VkSzQ2ZGNYQkZSRVJFUkVSRVJJMFhBekJ5YTBKbWdabjBadWhLR3NZc01BQVkzQ0ljNDJPaTdCcjduMU1YRVAvbkZjY1dSRVJFUkVSRVJOUklNUUFqdHlhMEQxanB6WWJSQjZ6Q2pKNmRFRzFIUHpBQWVHZmZFWnpJeW5Gd1JVUkVSRVJFUkVTTkR3TXdjbXVDKzRBMXNBQk1KaFpqMFpDK1VOdlJEOHhnTXVIVkhmdVFWbGpzaE1xSWlJaUlpSWlJR2c4R1lPVFdQQVVHWUtXNURTc0FBNEF3THhYbUR1aHAxOWdDclE0di8vWUhDclU2QjFkRlJFUkVSRVJFMUhnd0FDTzNKdk9TUUN3VjJYeCthVzdEYVlSZjJkMHRtK014Ty91QlhTMG93dXhkKzJFd21SeGNGUkVSRVJFUkVWSGp3QUNNM0pwSUJIajQydDRIektRM1F3ckxGb2dBQUNBQVNVUkJWRnZVY0JyaFYvWnl6MDdvRlI1aTE5akRHZGZ4L29IakRUSGJJeUlpSWlJaUluSTZCbURrOWp3RGhQWFBhbWlOOEN0SXhXSXN1cnN2V3ZsNjJ6VitmZUpsckQyWDVPQ3FpSWlJaUlpSWlCbytCbURrOWp3REczY2ovTXE4NURJc0d6NFFmaDRLdThZdlBYZ0NlMU16SEZ3VkVSRVJFUkVSVWNQR0FJemNubWRBNDIrRVgxbVlsd29mM3RNZmNvbndsNjhad0w5Mkg4Q2Z1Zm1PTDR5SWlJaUlpSWlvZ1dJQVJtNVA3aVdCUkc1N0kveXlYQVBNRGJ4WlZzZmdRTXdiME11dXNScTlBUy85dGhkWnhSb0hWMFZFUkVSRVJFVFVNREVBb3laQnlDd3drOUVNYlVIRG5nVUdBUGUyanNRelhXUHRHcHRkb3NFTHYrNUdibW1aZzZzaUlpSWlJaUlpYW5nWWdGR1Q0QzZOOEcvM2RKY1lqR2pkd3E2eHFRVkZtTFp0RDRwMGVnZFhSVVJFUkVSRVJOU3dNQUNqSmtGb0g3Q0czQWkvTWhHQXVRTjZvR053b0YzamsyN200K1hmL2tDWndlall3b2lJaUlpSWlJZ2FFQVpnMUNTNFd5UDh5dVFTQ1Q2OHB6L0N2RlIyalQ5MS9RWm03ZHdIdmNuazRNcUlpTWhXMDZkUHgrN2R1NjBlbXpObkRyNzk5bHU3cnZ2ZGQ5OGhNelBUN3JyS3lzcXdkdTFhNlBYQ1pndFBuejRkUC83NG8wM241dVRrd01TL2c0aUlpTWpKaEtVQ1JJMlUxRk1NbVZJTXZjYTJYN0RMOGd3d204d1FpVzF2bnU5S2ZoNEtMQnMrRUpNMzcwQ3hIVXNhRDZSbjRjM2RCN0Z3Y0I5SUdzbHpKaUp5SjRtSmljak56YlY2N09MRmkvRHg4UkY4emZqNGVIejk5ZGM0Zi80ODNuMzNYZWoxZXFTa3BOZzBOaW9xQ2dCdyt2UnByRjY5R2xldVhNSHJyNzl1ODcwVEV4TXQxNmh3L1BoeFpHUms0T2JObTdoeDR3YlMwdEp3NWNvVmxKU1U0T09QUDhiTEw3OXMwN1czYjk5dWN4MUVSRVJFRlJpQVVaUGhHU2lEUGxWcjA3bG1FMUNXWnhROGM4eVZXdmw2NC8yaC9URHQxejB3MmJHTjVjNlVOTXdWaS9EMndONE13WWlJR2hDajBRaUpSQ0pvVEdKaUlsYXNXQUUvUHorOCt1cXJBTXBuV3IzNDRvczJqYThJbVhyMjdJbFJvMFloUGo0ZWJkcTB3U09QUENLcytFcTJidDJLUFh2MklEUTBGQmtaR2VqZHV6ZW1UNStPMXExYkl6SXlFZ0F3ZHV4WTNILy8vVmJIYjk2OEdSczJiTEQ3L2tSRVJOUzBOWjUzOTBSMTVCa2dSYUdOQVJoUXZneXlNUVZnQU5BekxCaXY5K3VPZC9jZHNXdjh0c3VwTUp1QkJZTVlnaEVSTlJRR2cwRlFBSGJ0MmpYTW16Y1BJcEVJYjcvOU52ejgvQUFBQVFFQldMeDRzZUQ3UC9mY2N6aCsvRGhXclZxRjZPaG94TVRFQ0w0R0FMejAwa3Q0N2JYWElKVktNV3pZTVBUcTFRdERodzZ0Y282UGp3OGlJaUtzanJkbkZod1JFUkZSaGNiMTdwNm9EdXhxaE4vV1NjVTQwZGgyZHlHblJJTXZUNXl6YS94dnlha3dtYzE0WjNCdlNNVnNFMGhFNUN3SkNRbVlQMysrNWZNVksxWmd4WW9WQUlDdnZ2b0tUei85dE9YWTVzMmJzWG56NW1yWFdMOStQYnk4dkN5ZnA2V2xZZGFzV1Nnc0xNUzhlZlBRdm4xN3l6R0ZRb0d1WGJzS3JsT2hVT0RWVjEvRnI3LytpdkR3OEdwMTEyVFRwazNZdEdtVDVYTXVYU1FpSWlKWFlnQkdUWWFudjhCRytJMWtKMGhybnU0YWkySzlBZjkzOXFKZDQzZWtwTUZrTm1QaGtENE13WWlJYnRFYWpUaDBMUXVuczIvaVhFNHVNb3BLVUtUVG9VU3Z4Ny82OWNEb3FGYUNydGVtVFJ1ODlOSkxBSUJseTVaaDRNQ0I2TktsQ3dEQXo4OFBreVpOQWdDc1diTUdzYkd4Nk5hdG0yWHNtVE5uY096WXNTb3p3MDZlUEltMzNub0xaV1ZsbURkdkhucjM3bzN0MjdmajBxVkxlT0tKSjZvRVpVTEZ4Y1VoTGk0T0FOQzZkV3RNbXphdDF2T1hMMStPdUxnNERCbzBTTkI5REFZRFNrdExhenhHUkVSRVpDK1IyV3hIc3lDaVJ1cFNmQjYwQlVhYnpoV0pnUGFQQmtBc2JaeExBYzBBM3QxM0JCc3ZKdHQ5alNFdG1tUGgzWDBnWXdoR1JFMVlTbjRoL25zbUVUdFMwcURSR3lBVmk5SEd6d2VSUGw3d1VjamhwWkJqZE50V2FPNnR0dnNldzRZTncvUFBQNDhISDN5d3l1TkdveEVqUm96QUUwODhnU2VmZk5MeStQZmZmNDlWcTFZaFBqNGVDb1VDUVBtTXNxVkxsMkxldkhtSWk0dERZV0Vobm5ycUtaak5abnoxMVZmdzkvZTN1ejVyOUhvOVpESlpqYzluOU9qUm1ENTllcFhIYW5MN2pMZmFjQ1laRVJFUldTTVNpV3A5ODg0WllOU2tlQWJJYkE3QXpPYnkzU0NWUWRaL3VXL29SQURlNk5jZEdyMEJ2eVduMm5XTjM2K200N1dkQ1hqdjdyNVFDR3pBVEVUVTJCVnFkVmgrOURRMlhreUdoMVNDZTFwRllHU2JsdWpZTEJCeVNmMzh3MEJaV1JrQXdNUER3K3J4eXIvbjllM2JGMUZSVVFnS0NnSUFmUHJwcHlnb0tNQzhlZk5nTkJxUmtKQWc2TjZlbnA1NDdiWFhMSjlQbURBQmt5ZFBCZ0NjTzNjT2I3LzlOaFl1WElqV3JWdmJkTDNWcTFjREtBK3cxcTVkaTRrVEoyTHc0TUVBZ05EUVVJd2JOdzRkT25Tb3RudGtoYVNrSkZ5NGNFSFFjeUFpSWlLcXdBQ01taFRQUUNueUJVeUlLczF0dkFFWUFJaEZJcncxcUJjMGVnUDJwV1hZZFkwL1VqTXcvZGM5K0dqWUFLamxqZmRyUVVRa3hPbnNtM2pqOS8yNG9TbkRZekZSbU5JNUdqNEtlYjNkMzJBd0lEazVHZDdlM2dCZytXK0ZpdUJMWEdtR3JrZ2tzb1JmVzdkdXhlN2R1L0hJSTQrZ2YvLysyTGx6SnhZdFdpU29oclZyMTFaWm9sbFppeFl0SUpQSjhQYmJiK1B6enorSFNxVzY0L1VxbXR0ZnZud1pRUGt5ejhvTjc2ZE9uVnJyK0tDZ0lQVHIxMC9RY3lBaUlpS3F3QUNNbWhTN0d1RTNjakt4R0l1SDlzV01iWC9nV0dhMlhkYzRucFdEWjdmOGprL3ZIUWgvVCt1ekVJaUkzTVhPbERTOHNmc0F3cjNVK0diTU1FVDUrOWJMZlUrZVBJbWtwQ1JrWjJjakxpNE9hOWV1Ulo4K2ZRREFzcFBqN2NSV2xxaWZPM2NPeTVjdkIvQlhxTlNuVHgvTERLemJ2ZkhHRzhqS3lxcDJQREF3RUtOR2pRSlFQUUJUcTlWNC9mWFhNWFBtVEN4WnNzU21wdmdBVUZSVWhCTW5UZ0FBL3Z6elQyellzQUZqeDQ3RjFxMWI4ZEZISDlsMERZRExJSW1JaUVnNEJtRFVwSGo0U2lFU2kyQTIyZGI2cmpFM3dxOU1JWkZnNmJBQmVQbTNQM0E4SzhldWExeThtWWVwdit6Q1p5TUdJVlI5NTMvcEp5SnFqSGFrcE9HTjN3K2dSMWd3bGd6dEI2WE1lYjhxSlNjblkvUG16VGgyN0JnQTRNQ0JBd2dJQ0VDUEhqM3cyR09QSVM4dkQxdTNiZ1VBM042eXRXSUcyTzJ0THBLVGsvSG1tMjlDcDlNQitDc2dVeXFWVUNxVlZ1dW82T05WZVRhV0xXSmlZakJ1M0Rpc1hic1dHemR1eEFNUFBIREhNYnQyN1VKSVNBalMwdEtRbUppSUxWdTJ3R0F3WU9USWtZaU5qYTF5N3RxMWE3RjkrL1lhZ3pzaUlpSWlJZGpabXBvVWtSanc4TGU5bDVXMjBBaWozajMyaVZES3BGaDI3MEIwQzIxbTl6VlNDNG93Slg0WFV2SUxIVmdaRVZIRGtKSmZpSGw3RHFGM2VBaVdEdXZ2MVBBTEFDNWV2SWd0VzdZZ09EZ1lBREJwMGlSOC8vMzNlT1dWVitEcDZZbVpNMmRpeElnUkFJQzMzbm9MYTlhc3NleUVhSzNINjVrelovREtLNjlBb1ZDZ1k4ZU9UcTI5d3NTSkV4RVZGUVZQVDg4N25tc3ltYkIrL1hvTUdUSUVBSEQvL2ZkajlPalIrUExMTDNINDhHRkVSRVJVK1ZDcnl6Y1Z1UDF4b1VFZEVSRVJFY0FBakpvZ3p3QmhmYXhLYjdqSExEQUE4SlJLc1d6NFFQUUlDN2I3R3RrbEdreU4zNGt6MlRjZFdCa1JrV3ZwakViODYvY0RDUEQwd0h0Mzk0RzhIamIrNk51M0wzNzQ0UWNzV2JJRUFLeUdTTW5KeVFnTEMwTjBkRFMrL2ZaYnZQamlpeWdzTExRRVlFYmpYeHU3SEQxNkZBcUZBa3VXTEVGSVNJalQ2d2NBcVZTS1R6LzlGUGZlZSs4ZHo5MjFheGV5c3JJc29SNEF2UGppaXhnelpneGlZbUtjV1NZUkVSRVJsMEJTMHlPMEQ1Z21SdzkxcVBzMGYvZVFsaStIbkxsOUx3NW5YTGZyR2dWYUhaN2Q4anZlR3RRTHcxcnhYK0tKcVBINzlNaHBYTW9yd0ZkL3V4c3FXZjM4elBmeDhhbjFlRnBhR3BLU2t2RHd3dy9qNmFlZnhuZmZmWWUwdERSNGUzdGJsaTFxdFZyazUrZWpxS2dJWThhTXdjaVJJeTB6eXVyTDdYM0lDZ29LQUFDU1NpRmlhV2twVnE1Y2lVR0RCbGthOVZlTW5UWnRHaTVmdm96SEgzL2M2dldIRFJ0VzVmT2xTNWRXV3k1SlJFUkVkQ2NNd0tqSlVkb1JnTGtiRDZrRVM0Y1B3TXp0KzNEb1dwWmQxOUFaalhoOTEzNmtkWS9ENUU3UnFMNFloNGlvY1RpUW5vVzE1NUl3cFhNME9nVUh1cm9jaSsrLy94NEFNR1RJRUlqRll2ejk3MyszSEt1WUxWWmNYSXp6NTg5ajRjS0ZXTDE2dFV1V0I1ck5ac3laTXdkS3BSSnl1UngvL3ZrbkFDQXNMTXh5anRGb2hGYXJ4Y1NKRTYxZUl6SXlzbHF2cjVwNmdEVnJadjlTZmlJaUltcTZHSUJSa3lQM2trQWlGOEdvczdFUi9nMER6R2JBU3J1VlJrMGhrZUNqWWYweGEwY0M5cWRuMm4yZHo0K2VRVnBCTWQ3bzN4MHlLN3VSRVJFMVpHWUF5NCtlUmxTQUw1N3UwbkNXNFNVbUptTDc5dTJJaVlsQlZGUlV0ZU1WczhkdTNMaUIxTlJVU0NRU2hJYUdPcVdXaWtiODE2OWJuelVzRW9tUWtaR0I5UFIwbU0xbXlHUXk5T3ZYcjhwU1I3VmFqVVdMRnFGNTgrWldyeUdUeWFxRmQ1VjdnQkVSRVJIVkZRTXdhbnBFNWNzZ2l6TnRtOWxsTXBpaHpUZkF3OC85WGk0S2lRUWZEdXVQZVhzTzRiZmtWTHV2cy9uUEZHUVVsMkRKMEg3d1ZzZ2RXQ0VSa1hNZFNNL0V4WnQ1ZUg5b1AwZ2JTSWhmWEZ5TWhRc1h3bXcyWThxVUtWYlBxUWk3TGwyNmhLU2tKTFJzMlJKU3FmQy9wOHhtTTRxS2lxdzIxUWVBYmR1MlllblNwYmpycnJ1d2MrZE8rUG41WWZMa3laRExxLzZzdDJXbnhuYnQyZ211ajRpSWlNaFIzTzhkUFpFTlBBTmxOZ2RnQUtESmNjOEFEQUJrWWpIZUdkd2IzZ281ZnJ4d3llN3JITXZNeHFUTk83QjAyQUMwOFBGeVlJVkVSTTd6OWFrTGFPSGpoY0V0d3V2OTNvV0ZoY2pOelVWUlVSR0E4b2J5cGFXbGVQUE5ONUdabVluUm8wY2pMaTdPNnRpSWlBZ0VCd2RqNWNxVjBHcTFlUFRSUjIyKzc5S2xTMUZhV2dxNVhJNXIxNjRoUHovZmF0K3dwS1FrZlBqaGg0aU9qc2FTSlV1d2Z2MTZyRnExQ3R1M2IwZXZYcjBRR2hvS3BWSUpxVlJxK1pCSUpCQ0pSTkRwZEpZUHJWWUxuVTZIc1dQSHd0ZlgxMnBOdC9mNXV0T3hMbDI2NFAzMzM3ZjVPUk1SRVJHNTV6dDZvanRRQmdscmNLekowY00veXNOSjFiaWVXQ1RDYTMyN3djOURnYTlPbkxQN09xa0ZSZmo3ejcvaDdVRzlYZkpta29oSWlKUFhiK0I0Vmc3bURPZ0JzUXZXdVdkbVptTGF0R2tBeXBjUnhzYkc0dHk1YzBoTVRFUk1UQXllZSs2NUdzZUtSQ0w4NHgvL3dIdnZ2WWV3c0RBOCtPQ0ROdDgzTnpjWEJ3OGV0SHdlR0Job3FhT3lWcTFhb1VPSERwZy9mejVrTWhuR2pSdUhybDI3WXRPbVRUaDc5aXoyN2RzSG5VNEhnK0hPdXlXM2FORUNreWRQcnZHNExUUElLdlB3Y04rL2s0bUlpTWc1UkdhejJiWkdTRVJ1eEtRMzQ4SVBOOHVidjloQXBwSWc2Z0UvNXhiVlFIeC9MZ2tmSER4UjUrczgxVGthejNXTmRjbWJTaUlpVy94elp3TE9aTi9FejQrT2dseFMvOHNmdFZvdERoMDZCSVBCZ0lpSUNMUnQyeFlBY09EQUFYVHMyQkVxbGNydWF5Y2xKU0VyS3dzREJ3NjBldHhzTnNOc05rTWtFdFc0L0JFQURBYURUVXNyRFFZRDlIcTlKUXlUU0NRUWk4VVFpOFdRU0NSVmRvU3NxQzg0T1BpT08yRVNFUkVSMlVwVTJ5ODFZQUJHVGRqbExma295N3Z6djFwWGFQZWdQNlNlRGFNL2pMTnR1WFFWOC84NEJGTWRmenowYVI2Q2R3ZjNZVjh3SW1wd05Ib0Q3dmx1SXliRVJtRmE5NDZ1TG9lSWlJaUk2dWhPQVZqVGVEZFBaSVd5bWJBVndKb2MyM3VHTlhZajI3VEF4OE1IUUNtcjJ5cnBBK2xaZU9MbjM1QjBNOTlCbFJFUk9VWkNlaVowUmlQdWJtbDlWMElpSWlJaWNpOE13S2pKRXQ0SHpQYlpZdTZnYi9OUXJMNy9Ib1NvbFhXNlRrWlJDU1p0M29HZms1SnRYWEZLUk9SME8xUFNFS3hTb2tPZ3Y2dExJU0lpSXFKNndBQ01taXg3R3VFM05XMzhmTEJtOURCRUI5WHREYUxPYU1TQ3ZVZncrcTc5S05JMXZhOGpFVFVzWlFZakV0SXljWGZMNW1DWFFpSWlJcUttZ1FFWU5Wa3lwUmd5bGVUT0o5NVNsbXVBeWREMDVqQUZlSHJneTVGM08yU1owSTZVTkl6ZjhDdE9YYi9oZ01xSWlPeHpPQ01McFFZRGhuRDVJeEVSRVZHVHdRQ01talNWZ0Q1Z1puTjVDTllVZVVnbFdIUjNYMHpxMUtITzE4b3ExdURwWDNiaHl4UG5ZRFExdlVDUmlGenZSTllOS0NRU2RHd1c0T3BTaUlpSWlLaWVNQUNqSm8xOXdHd25Gb2t3clh0SHpCM1FFekp4M1g1MG1NeG1mSG44TEo3ZHNndFp4Um9IVlVoRVpKdFQyVGNRRStRUGFSMS9saEVSRVJGUjQ4SGYvS2hKVXpaakh6Q2hSa2Uxd3NwUlE5Rk1WYmZtK0FCdzh2b05qRnYvS3pZbHBiQkJQaEhWQzUzUmhBczV1WWhyRnVqcVVvaUlpSWlvSGpFQW95Wk40UzJCUkc1N0MyUUdZT1ZpZ3Z6eDdaaGg2QmJhck03WEt0SHI4ZmJldzNocDJ4L0lMdUZzTUNKeXJzU2JlZENiVE9nVXpPV1BSRVJFUkUwSkF6QnEya1RDbGtFYWRXWm9DNDFPTEtqeDhQZjB3T2NqQnVPSnVIWU91ZDcrOUV3ODhoTm5neEdSYzUyK3RRbEhiQkFETUNJaUlxS214UFlPNEVSdVNoa2tROUUxbmMzbmEzTDBVSGpidm51a081T0lSWGk1WjJkRUIvcGp3ZDRqS0RYVXJVZGF4V3l3SFNscCtGZi83Z2gyd0RKTGNwMFN2UjcvUFhNUmU2NWVRM3BoY1oyL1A2aHg4SlJLMGR4YmpVRXR3dkgzdUhaUXlZUXROWGUyQ3pkekVhcFd3ZC9UdzlXbEVCRVJFVkU5RXBuTlprNjJvQ1pOazZOSHltOEZOcC92MTlvRFliM1ZUcXlvY2JxY1Y0QlpPeE9RV2xEa2tPdXBaREpNNjlFUkQ3VnZEYkhJOW1XcTFEQWN6cmlPQmZ1T29FOTRDRVpIdGNKZHZqNVF5dmh2TGsyQlJtOUFjbjRCTmlXbDRNQzFMTXpwM3dNOXc0SmRYWmJGK0EzYjBFemxpV1hEQjdxNkZDSWlJaUp5SUpHbzlqZU9YQUpKVFo2bnZ4UWlBYThFOWdHenJyV2ZENzRkTXh5am8xbzU1SG9sZWowVzd6K0dpVDl2eDltY213NjVKdFdQd3huWE1YL1BJY3dmMEJOdjlPdU8yS0FBaGw5TmlGSW1SV3hRQU43bzF4M3pCL1RFL0QySGNEamp1cXZMQWdBWVRXWmNMU2hFSzE5dlY1ZENSRVJFUlBXTUFSZzFlU0tKQ0o0QnRpL1IwUllhWWRSeTRxUTFTcGtVY3dmMHhMdUQremdzOEVpOG1ZZEptM2JnblgxSGtGK21kY2cxeVhsSzlIb3MySGNFN3d6cDQ1Qk5FcWh4NnhiYURBc0c5OGFDZlVkUW9uZjlQeDVjS3lxR3ptakNYYjQrcmk2RmlJaUlpT29aQXpBaUFNb2dZV0dONW9icjM4ZzFaUGUyanNUYXNmYzZ0TW4weG92SmVQREhMVmlmZUJrbXJ0eHVzUDU3NWlMNmhJZWdhMGlRcTB1aEJxSmJhRFAwQ1EvQmY4OWNkSFVwU000dkJBRE9BQ01pSWlKcWdoaUFFUUZRTmhQV3BKbkxJTzhzM0V1TmxhUHV4dVJPSGVDb0RsNkZXaDBXSmh6RnBNMDdjT3JXVG03VXNPeTVlczFoeTJESmZZeU9hb1Uvcmw1emRSbEl6aS92OTlpU0FSZ1JFUkZSazhNQWpBamxPMEVLVVhLZEFaZ3RwR0l4WHV6ZUVaL2ROeGpOSExpajQvbWNYRXlKMzRsWGQrekRsVnN6T3FoaFNDOHM1dkl5cXVZdVh4K2tGeFc3dWd4a0ZwWEFSeUdIbDd4aDdVeEpSRVJFUk03SEFJd0lnRVF1Z3NKSFl2UDVaVGNOTU9tNURNOVdQY09Dc2U3QkVYaWczVjBPdmU3dXE5Znc2UHBmc1REaEtHNW9TaDE2YmJKUHFjSEFodmRValZJbWhVWnZjSFVaeUNyUklFU3RjblVaUkVSRVJPUUNETUNJYmhFeUM4eHM1akpJb2RSeUdkN3Mzd09mM2pzSXdRNmNEV1l5bTdFKzhUSWUrT0VYZkhIOGJJTjRrMDFFRFZOV3NRWWhhc2Y5L0NFaUlpS2l4b01CR05FdFF2dUFsV1F4QUxOSG4rWWgrSjhUWm9PVkdZeFllZUljeHF5THgvK2R2WWd5ZzlHaDF5ZWl4czJNOGdBc2xEUEFpSWlJaUpva0JtQkV0d2pkQ1pKOXdPeFhNUnRzK1FqSHpnWURnTHd5TFQ0NmRCS2oxOFhqbTlPSm5CRkdSQUNBSXEwT3BRWURRaHo4TTRlSWlJaUlHZ2NHWUVTM3lOVVNTRDF0ZjBtVTVobGcxTEVQV0YzMERnL0J1b2RHWUh4TUZNUWlSKzBWV1M2M3RBeWZIRG1GKy8rM0dhdFBuVWVKbm9FbFVWT1dWYXdCQUM2QkpDSWlJbXFpR0lBUlZhSUtGckFNMGd4b3NobXExSlZLSnNNcnZidmcyekhERWRjc3dPSFhMOURxOFBuUk14ajEvV1o4ZWVJY0NyVTZoOStEaUJxK3JKSVNBQXpBaUlpSWlKb3FCbUJFbGFoQ0JQWUI0ekpJaDRrSzhNV3FVVU14WjBBUCtDamtEcjkra1U2UEw0K2Z4YWovYmNiN0I0NGp0YkRJNGZjZ29vYXJZZ1lZZTRBUkVSRVJOVTBNd0lncVVZY0lDMTdZQ04reHhDSVJ4a1RkaGZXUC9BMWpIZHdrdjRKR2I4QzY4My9pb1IrMjRCL2I5K0p3eG5Wd0lTdVIrOHNxMWtBbUZzUFBRK0hxVW9pSWlJaklCUmlBRVZVaVU0a2hWMHRzUHI4czN3Q2oxdVRFaXBvbUg0VWMvK3JmQS8rNS94NUVCL283NVI1bUFIdFRNL0RDMXQwWXQvNVhiTGlZREsyUk8wY1N1YXVzRWcyQzFVcUg5eHNrSWlJaW9zYUJBUmpSYmJnTXN1R0lheGFBcjBmZmc0VkQraURNaWN1V2t2TUs4TzYrSXhpNWRoTStQbndTeVhrRlRyc1hFYmxHWm5FSmQ0QWtJaUlpYXNJWWdCSGRoZ0ZZd3lJV2lURDhya2o4K1BCSXpPelZHZDVPNkE5V29VQ3J3N2RuTHVMUjliOWkwcVlkV0o5NEdjVTYvdjhsY2dlWnhScUVlYkgvRnhFUkVWRlRKWFYxQVVRTkRRT3doa2t1RVdOQ2JEdU1hdHNLWDUrK2dPL1BKVUZuZE43eTA3TTVOM0UyNXlZK1BIZ0NRMXRGWUV4VUszUUpDZUx5S2FKR1NHYzA0b2FtRk0yOTFhNHVoWWlJaUloY2hBRVkwVzJrQ2pFOC9LUW95elBZZEw2MndBaERxUWxTVDA2b3JBL2VDamxtOU9pRVJ6dTB4WXBqWjdEMThsV1l6TTVyWTY4MUdySGwwaFZzdVhRRjRWNXEzSHRYSk81cEZZRzJBYjVnRkViVU9GVHNBTm5jaXdFWUVSRVJVVlBGZCt4RVZnaWVCWmJOV1dEMUxVU3R4RnVEZXVHSGgrN0QzOXEwckplWldkZUtpckg2MUhsTTJMZ05ELzd3Q3o0L2VnWkpOL081aXlSUkE1ZFJYQUtBQVJnUkVSRlJVOFlBak1nS3RkQUFMSXNCbUt1MDhQSENXNE42NGFlSFIySjBWS3Q2VzZLWVZsZzFEUHZzNkdsY3ZKbkhNSXlvQWNvb0tnL0F3cmtFa29pSWlLako0aEpJSWl1VXpXUVFpUUJiVjlheEQ1anJSWGlyTVhkQVQwenBISTMvbkxxQXpYK213R2lxbnpncXJiQVkvemwxQWY4NWRRSEJLaVg2UllTaVQvTVE5QXdMaGtvbUxFd2xJc2ZMTEM2QldpNXo2aVlhUkVSRVJOU3dNUUFqc2tJc0ZjRXpVQVpOam0zQmxxN0lDTDNHQkptU2t5cGRMZHhMalRmNzk4Q1V6dEZZY3pvUm01TlNvRFVhNiszKzEwczBXSjk0R2VzVEwwTWlGcUZ6Y0JENk5ROUYzNGhRdFBiellkOHdJaGZJS0M1QmN5ODFYMzlFUkVSRVRSZ0RNS0lhcUVKc0Q4Q0E4bGxndnEwVVRxeUloQWhWcXpDN2J6YzgzeTBPNnhNdlk5MzVQNUdqS2EzWEdvd21NNDVsWnVOWVpqWStPWElLelpTZTZOMDhCSjJEZzlBbEpBak52Zm1HbktnK1pCYVZjUGtqRVJFUlVSUEhBSXlvQnVvUUdYTE8ySDQrQTdDR3lVY2h4K1JPSGZCRVhEdnNTRW5ELzUyOWlBczM4bHhTUzdhbUZKdVNVckFwS1FVQUVPRHBnYzRoUWVnY0hJZ3VJVUZvNitjTGlaaVJHSkdqWlJScjBDV2ttYXZMSUNJaUlpSVhZZ0JHVkFQUFFCbkVVaEZNQnR2NlNMRVJmc01tRTR0eFgrc1dHTkc2QlU1bTVlRC96aVpoOTlWMGx6YXR2MWxhaHAwcGFkaVprZ1lBVU1xa2lHc1dpTmdnZjdRUDlFTzdBRCtFcWxXY0pVWlVCNFZhSFc1b1NoSHVwWEoxS1VSRVJFVGtRZ3pBaUdvZ0VwYzN3eS9PME5sMHZyN0VDSDJKRVRLVnhNbVZVVjJJQUhRSktWK0NtRkZjWXBtUmxWMmljWFZwME9nTk9IUXRDNGV1WlZrZTgxYklFZVh2aTNZQjVZRlkrd0JmdFBEeDVrd3hBTm5aMlZpN2RpM2F0V3VIRVNOR3VMb2NwemgxNmhSeWMzUFJzbVZMdEdyVnlxNXIvT01mLzRCR284Ry8vLzN2S285bloyZGo1c3laR0RSb0VKNSsrbWxIbE5zZ25iK1JDd0NJRFFwd2NTVkVSRVJFNUVvTXdJaHFvUXF4UFFBRHltZUIrYlptQU5aWWhLbFZlSzVyTEo3cEVvT0QxN0t3OFdJeTlxUmVxN2ZkSTIxUnFOWGhhR1kyam1abVd4NVRTQ1JvNmV1TlNHODFJbnk4RU9udGhVZ2ZMMFI2cStIam9XZ3lNOFlTRWhJUUh4K1B2WHYzWXVEQWdWQXFsWFpmNjZtbm5uSklUU3RYcm9SWTdKak5NTEt5c2pCNzltd1lEQVlzV0xEQTdnQXNKU1VGSlNVbDFSNVBTRWpBOWV2WGNlM2F0YnFXMnFDZHY1RUxsVXlHTnY0K3JpNmxVYnR3NFFJT0h6Nk1zV1BId3R2YjIrbzV1M2J0d3JGanh6QnIxcXg2cm82SWlJam96aGlBRWRWQ0hTTERkUUhubDF6WHc3ZTFoOVBxSWVjUWkwVG8yendVZlp1SElyZTBERnN1WGNYUFNjbEl5UzkwZFdsV2FZMUdYTHlaaDRzM3EvY3k4NUxMTEtGWXVKY0t6VlJLQkNrOUVhVDBSRE9WSi93OEZCQ0wzQ01pR3pObURPTGo0NUdhbW9vZmYvd1JFeWRPdFB0YWFXbHBEcW5KYks0YW52N3h4eDlZc0dCQmplZS84Y1liR0RKa2lOVmpxMWV2aHNGZ0FBQ3NXYk1HUFh2MmRGaTRCZ0Q3OXUwRGdCcnY3eTdPNWVTaVUzQmdnL3krMzdselo0M0hPbmJzaVAzNzk5dDhyUkVqUmtDaEtPOUR1WFhyVm56enpUZFl1M2F0NWJoZXI4ZVlNV1B3d2dzdllOU29VUUNBWWNPRzFYaTk3ZHUzVi9uOCsrKy94OG1USnpGMjdOZ2F4eVFtSnVLMzMzNjdZd0JtTXBuc0RsNTlmSHhxRE9DSWlJaUlhc01BaktnV0hyNVNTQlFpR0xXMnpRZ3F6dFFEWnFESlRNRnhRLzZlSG5naXJoMGVqMnVITTlkdllPdmxxOWg1SlIyNXBXV3VMczBtUlRvOXp1Zms0bnhPcnRYallwRUlnVXBQQkNrOWJvVmlTbmdyNVBDU3k2Q1d5K0FsbDBOOTY4OXF1UXhxbVF4ZUNqbGtEZ3hlYXFQUmFEQnQyalNiejgvUHp3ZFEvdVo4OSs3ZE5vMTUvUEhITVhUb1VLdkhmdm5sRjhqbGNwdnZEd0JHbzdIR0paZ3FsUW9SRVJIVkhzL0x5ME54Y1hHTmIrVFBuajJMM2J0M3c5L2ZIeTFidHNUeDQ4ZngwMDgvNFpGSEhxbTFsZ3NYTGtBcWxhSnQyN2ExbnBlWm1Za3paODVBcFZLaGQrL2V0WjdibUduMEJoeE16OEtVTHRHdUxzV3FSWXNXMVhocy92ejVXTGx5WlpYSFRDWVRkRG9kNUhKNXRUQjAwS0JCbGdDc3RMUVVOMjdjcUhMY2JEWkRyOWZEYURSV2VmejIxOFAyN2R1ckJHY0FrSnFhaWdNSERtRGl4SWtPQ1orS2lvcnNublU1YWRJa1BQNzQ0M1d1Z1lpSWlKb2VCbUJFdFJFQnFtQTVDbE8xTnAxdUtET2hMTThBRDMrK3RCbzdFWUNPd1lIb0dCeUlXWDI2NGxobU5yYmZhbGhmb0xWOVdXeERZektia1YyaUVkenpUQzZSUUM0UlF5cXUrQkQ5OVdlUkNMSmJ4K3BjbjhsazEyd3N2VjV2ODdqaTRtTEIxN2RYdDI3ZHNIcjE2bXFQZi9EQkI5aTJiUnQ4Zktvdnl5c3VMc1o3NzcwSHM5bU1GMTk4RWRIUjBaZzZkU3ErL3ZwcnhNWEZvWDM3OWpYZWI4YU1HZkQyOXNaUFAvMVVhMTFidDI2RjJXeXVFcHE0bzcycEdkQVpqUmpSdW9XclM3SHE5bGxXV3EwV00yYk1nRTZuUStmT25iRjU4K1lxeDMvNTVSZDgvUEhIK1B6eno5R2lSZlhubEpHUmdTZWZmTkx5dWJVWlhzdVhMOGZ5NWNzdDkvYno4NnNTMHZyNitsWWI4KzIzMzhMWDF4Y1BQZlNRNWJINCtQaHE1NldrQmRMREtBQUFJQUJKUkVGVXBOUjRMQ1ltcHRveTNwZGVlc2t5RzYzeWRaY3RXNFlmZi95eDJ1dWp0aGxyUkVSRVJIZkNkK2xFZDZBS2tka2NnQUZBVVlhT0FaaWJFWXRFNkJFV2pCNWh3ZmhubjY0NG1wbU43Y2xwK1AxcU9nb2JjUmdtaE01b2hPNjJtU1BPb0ZhcnE0VUNRSGt3dG5uelp2VHExUXNoSVNHMVhxTzR1QmpIangvSHdJRURuVldtSUdhekdjODk5eHhhdDI2TmYvN3pud0NBZ29JQ0FMQWFnSDN3d1FmSXpzNUd2Mzc5TE05aCt2VHBXTFJvRWViTm00Zmx5NWNqS0NqSTdub01CZ08yYmRzR29IeUo1dUhEaDIwYU4zNzhlSXdlUGRydSs5WTNNNENmazVMUk55SVVZZXFHdXdOa1ltSWkwdFBUY2M4OTkyREpraVhJeXNyQzh1WExvVkpWcnprbEpRVktwUktSa1pGV3I5V3NXVE9zWHIzYU1vdXJjdmlxMSt2eDdMUFAxam9EMHBwTGx5NWg5KzdkbURGakJqdzlQWkdlbmc1L2YzOHNXN2FzeGpIV2pqMy8vUFBWQXJEOC9IeGtaR1JVZXd3bzc0Rm5yWGNkRVJFUmtiMzRMcDNvRHRRaE1rSG5GMmZvRVJUcnBHTEk1YVJpTVhxSGg2QjNlQWhtOSt1R0l4blhrWkNXaVgxcG1iaFdWSDh6aTVxYS8vNzN2L2oyMjI4Ukh4K1BUejc1Qko2ZW5qV2V1MnJWS3NUSHg2TmZ2MzZZUDM5Ky9SVlpnOExDUWlRbkp5TTBOTFRLWXdDcUxTZjcvUFBQa1pDUWdPYk5tMWZwb3pSMDZGQmN2SGdSR3pac3dPdXZ2NDVGaXhZaE1ERFFybnAyN05pQjNOenlKYkxGeGNVMno0alRhRnkvVTZvUUd4SXY0M0RHZFN3ZE5zRFZwZFRxNU1tVFdMMTZOWDcvL1hjY09YSUViNy85dG1WR2xzRmd3TjY5ZXkzbm5qbHpCcjYrdnRXVys3WnIxdzVoWVdHUVNxV0lpSWl3ek9LcVBMTkxweXNQNjIrZjhYVW5uMy8rT1ZxMmJJbVJJMGZDWURCZzd0eTVNQnFOK1BYWFh5R1JTS3FkdTJIREJxc2h0alZyMXF6Qm1qVnJyQjRUc2hTYWlJaUl5QllNd0lqdVFPNGxnVXdwaGw1anN1bDh6UTA5akRvekpISTJBbk4zTXJIWTBqei8xVDVBV2tFUkV0SXprWkNXaVdPWjJkQ2JiUHVlb1R0NzVKRkhzR2ZQSGx5NWNnVWZmUEFCNXN5WlkvVzh4TVJFL1BMTEx3Q0FlKzY1cHo1THJGRmVYdmxtQlpWbmV4VVVGRUNoVUZSWmZyaDY5V3BzMkxBQlNxVVM4K2ZQcnpZRDZMbm5uc08xYTlkdytQQmh2UHp5eTNqdnZmY0VCUmxBK1d5MGRldldBUUNpb3FMdzJXZWZXVDF2NHNTSnlNek14RGZmZkZNbHVHc01kRVlUZGw5Tng0Y0hUMkJBWkJqNlI0YTV1cVJhUGZiWVkvRDA5TVR5NWN2UnAwK2ZLajNaU2twS3NIRGh3bXBqYm4vc3BaZGVRbGhZOWVkWmVWbXdYcSszZXYrS0paSFcvUExMTHpoNzlpdysvUEJEaUVRaS9QVFRUMGhMUzhNcnI3eFNMZnl5eC9UcDAvRzN2LzJ0MmowLy9mUlRyRnUzcmxwQVhGT3ZQU0lpSWlKYk1BQWpzb0VxUkk3OFpCdWJvSnVCNGt3ZGZGcTRiMThkcWs0RUlOTEhDNUUrWGhnZkU0VlNnd0ZITXJLUmtKYUJBOWV5a0ZIRXBUeDFvVlFxTVdmT0hMend3Z3Y0NDQ4L0VCOGZYNjEza0Y2dnh3Y2ZmQUN6Mll4SEhua0UvZnYzZDFHMVZkVVVnRlY4cnRmcjhlbW5uMkxyMXEzdzhQREF3b1VMcmZaM0VvdkZtRGR2SHViT25ZdGp4NDVoMnJScGVPYVpaNm9GQ0xYWnZYdTNKUlRKenM2dThieUtHV0wyempLcnlkVDRYVGg1UGNlaDE2ek4zdFFNOUZqMXYzcTUxOXdCUFRFNnF0V2RUNnlrWWhkSXRWcU5qaDA3NHVyVnE5aStmYnVsd1gzMzd0MEIvTFZiYUZsWkdUWnUzSWkrZmZzaU1qS3kxZzBZQU5qVWFMNjJKdmk3ZCsrRzJXekdyRm16TE0zek8zWHFoSHZ2dlJkbXN4bGxaVlgvWHF3NHA3UzB0TnA5ck0zYUZJdkYxWUswaXVkdTdSZ1JFUkZSWFRBQUk3S0JPbFJtZXdDRzhtV1FETUNhTmsrcEZBTWp3ekR3MXV5VDZ5VWFuTWpLc1h3azV4ZTZ1TUxHcDFXclZuanl5U2R4NWNvVnEvMjl2djc2YTF5OWVoVmR1M2JGMUtsVDdicUhrRERKVmhVQm1KK2ZINER5a0tDa3BBU2hvYUhJemMzRnZIbnprSmlZQ0E4UER5eFlzQUF4TVRFMVhrc3VsK1B0dDkvR2dnVUxjUERnUVh6ODhjY29MUzNGd3c4L2ZNYzZEQVlEdnY3NmF3Q0FTQ1JDUVVHQlpVZkJ5a3BLU3FEVmF1SGo0d09aVE5nUzhEdDVxSDFyWE5kb0lETGJ0ck91UGN3QVN2UUdGR3AxR0JBUmhnNkJmazY3bDRWSWhLNGh3dnV5V2RzRjh2MzMzN2Y4dVdLMlhnV05Sb05WcTFZaE9EaTR4ajVnbFZWZWlxalQ2YXgrZi92Nit0YllCUC9GRjErMGhMWHZ2ZmNlcmwyN2hwa3paMElrRWlFbkp3Y1RKa3l3ZWw5cnZlS3NMWXRjdG14WmpiM0ViUG1lSmlJaUloS0NBUmlSRFZTaEF2dUFaVGFOeHVoa3UyQ1ZFaU5hdDdEc1JwZGZwc1hKNnpkd1BDc0hKN055a0hnekR5WW5oZ0tOVVcyelYxNSsrZVZxajZXbnB3TW9YL1pWVXdBV0hSMk5WMTk5dGNick5tL2VIQ0tSOE9YTHRlMUFXVEdicW1MR1YyRmhJY3htTTd5OXZhRlFLRkJRVUlDQWdBQXNXTEFBTDd6d2drMzNtenAxS2xxMGFJR0VoSVJxTStGcXNuWHJWbVJrWkNBaUlnTGg0ZUU0ZVBBZ2twT1RxKzBxV2ZGY21qVnJadE4xaGJpdlRRdmMxOGI1T3pLYXpHYTh1bU1mOXFkbllYclBUcmpMMS92T2cxeWdjaWcwYk5nd1RKa3lCWTg5OWhoZWYvMTFaR1JrV0daRE9ZUHAxaEx0MnI3Zlc3WnNDUUQ0N2JmZmtKeWNqQmRlZU1HeTFOTGIyeHV6WjgrdVV3MFRKMDdFNE1HRHF6eTJlL2R1ZlBQTk4vamtrMCtnVnF1ckhMTmxSaHNSRVJGUlRSaUFFZGxBcWhERE0xQ0swaHNHbTg0M2xKcFFsbWVBaHg5ZlltU2RyNGNDZzF1RVkzQ0xjQUNBUm0vQXBkeDhKTjdNSy8rNGtZZkwrUVV3bXBwdUtGWmJxRlNibkp5YWw5alZ0S1J2OGVMRkFJQXVYYm9JRHNETVpqTk9uRGdCQUZZRGk0cGQ3U29Dc01vN1FLcFVLc3laTXdlK3ZyNElDZ3F5dWFlWHI2OHZ4bzBiaC9Iang4UER3OE9tTWJHeHNWQ3BWSmd5WlFwU1UxTng4T0JCbkRwMXFsb0FkdUhDQlFCQWh3NGRiTHB1UXlRV2lmRFdvTjU0Zk1NMmZIZm1JdVlNNk9IcWtteG1OQnB4L3Z4NURCczJyTm94VzBLcnlxeGRvNExCVVA3MzJaMldHZWJtNW1MRmloWG8xS2tUSG5qZ0FjdmpDb1ZDMEc2U2xjbGtNZ3dlUEJneE1USFZ2dWNyWmtxR2hZVlYyeVYxOE9EQmxsQ09pSWlJU0NpK095ZXlrVmU0M09ZQURDaGZCc2tBakd5bGxFblJNVGdRSFlQL0NtaDBSaU11NVJVZzhjWmZvVmh5ZmdIS0RFWVhWbHIvTm16WVVHMG1pS04xN2RyVjdyRWlrYWpXOFJVendKWXVYUXE1WEc3WmplL3c0Y040NnFtbjhOWmJieUVvcUh6NTNPclZxeTNqeXNyS2NQNzgrV3JYTnB2TmxnRGs5a2I1dFduVnFoV1dMRm1DdG0zYldwcUxuemh4QXVQR2phdHlYa1VBRmh2YnVMZXo5WkxMTUQ0MkNwOGVPWVVYdThmQjM5TzJvTkRWenB3NUE0MUdnMEdEQmxVN1ZyRVRaK1hORTJwVCtmdEpyOWZqMldlZnRYeXUxV29CQUVWRlJWWEM1b3JBRmlnUDNONTc3ejBBd0QvKzhROWN2WG9WYVdscHlNM054Wmd4WS9ENzc3L2JWRWZMbGkzUnFsVjVmN1NLTVgzNzlrVkJRVUcxYXlRbEpRRUFFaElTcXZVTjY5dTNMM1E2SFg3Ly9YY0VCZ1lpTGk3T3B2c1RFUkVSQVF6QWlHem1GUzVIOWltTnplY1haZWdRR0ZPOTZTK1JyZVFTQ2FJRC9SRWQ2Rzk1ekF3Z1IxT0sxSUlpWEwzMWtYcnJJNzJvMkMyWFVkcXpKTEVocWVnQmR2MzY5U3FQRnhjWG83aTQyUEs1d1dDd0xJY0V5Z09IUzVjdTRkdHZ2MFZ3Y0xEbHZPM2J0K1A3NzcvSFk0ODlodUhEaHd1cXBXM2J0Z0NBbUpnWStQcjY0c1NKRThqSnliRUVjRnF0Rm9jT0hZSklKSEtMY0dGRTZ4YjQrUEJKL0hMcEN2NGUxLzdPQXhxQVZxMWFZZnIwNllpTmpVVmhZZFZlZ2RldVhRTlF0VTlYYlNyUHJxb0lYaXRVZk8rdFhyMjZTbEJXMlk0ZE8zRHk1RWxJcFZKTW5qd1o1bHMvWDJKaVlqQm16QmlyTzFSYU0ySENCRXNBWnV1WXBVdVgxbnE4VjY5ZWJ2RTlTa1JFUlBXSEFSaVJqVHo4cEpCNmltRW9OZGwwZm1tT0hrYWRHUko1NDM3elRnMkxDRUF6cFNlYUtUM1JQYlJxanlhRHlZU01vaEpjTFNoQ1Zva0dPU1dseU5ab2tGMVNpaHhOS2JKTFNsR2kxN3VtY0lFcWxtY0JkMTZpVlJlMUxSR3I0TzN0alo5KytrblFHSlZLaFkwYk53S0FaUWJON2ViUG40K0VoQVI0ZUhnZ05UVVZNMmJNUUpzMmJmREJCeDhBS0YrT2VlblNKUnc3ZGd3alI0NjBqTnU3ZHkvUzB0S3FCUnBDaU1WaURCdzRFSnMyYlVKOGZEd21UNTRNb0h6V2pVYWpRZWZPblIyK0E2UXIrSGtvMENzc0JFY3lzaHROQU9iajQyTzFpVHdBbkRwMUNpS1JxTVlHK0NVbEpjak56YlhNNHFvOHMwdC82N1dmbDVlSHRMUTBTN2kyYk5reVJFZEhXODVidjM0OVZxeFlBYUE4UU92U3BRc2lJeU1SR1JtSmlJZ0lSRVJFVlBuZWVPU1JSekJwMHFRYW44L3RqZmMzYk5oZzlieU5HemRpelpvMWFOKytQUklURTlHNmRXdDRlSGhnN3R5NTFUWnFBQUNwbEwvQ0VoRVJrVEQ4N1lGSUFLOXdPZkl1MmJZYnBOa01sR1RwNEIzSjNTQ3Bma2pGWWtUNmVDSFN4NnZHY3pSNnc2MHdUSU1jVFNrS3REb1U2ZlFvdnZYZkl0MWYveTNXNlZHczA2TklxME45enl1ckhJQTUrNDJ1U0NSQzgrYk5yUjZycVErWldDeEdlSGk0b0RHM3F3Z2s1SEk1QWdNRG9WQW9jUHIwYWVUbTVzTGYzeDg5ZS9iRUR6LzhnS05IajFvQ3NOTFNVaHc3ZGd4U3FkVHFFcm5LY25KeXNHYk5Hc3V5dWR1TkdUTUdtemR2Um54OFBCNSsrR0Y0ZVhuaDU1OS9Cb0FxZ1Z0ajF6a2tFUDg1ZVFFR2t3bFNKemFWZDdiaTRtSnMzNzRkZ1lHQk5iNG1FaElTc0dUSkVzdm4xcHJHZi9mZGQxaTdkcTFsSTRtUWtKQWE3OW1oUTRjcXUxSmFJeGFMclFaVU5ibDlPYlBSYU1TcVZhdnd3dzgvNE1rbm40U3ZyeThTRXhQeHhodHZZTzdjdVpnL2Z6N216SmxqbWFWSVJFUkVaQzhHWUVRQ2VJWFpIb0FCNVgzQUdJQlJRNktVU2RIQ3h3c3RhZ25KYm1jeW02RXptbUF3bWFBM2xmKzMvTU5jN2ZPbk51OXdTSjBWeTdPa1VxblRBekNsVWxuakVyQ2FabnVwMVdyQlk3UmFMWktTa25EaHdnV0Vob1phWm5BcEZBcUlSQ0lNR2pRSUd6WnN3SjQ5ZXpCMjdGakV4c1pDb1ZEZ3hJa1RscjVmaHc0ZGdsNnZSKy9ldmVIbFZmWC9ZY1gxREFZRHZ2cnFLMnpjdUxIV1dXS1JrWkVZTUdBQS92ampENnhjdVJKZHUzYkYrZlBuNGUvdmovNzkrOWM0cnJIcDJDd1FwUVlEenVma1Z1bXgxeGlvVkNvc1hyd1lMVnEwd05LbFMxRllXQWlKUklKbm5ua0dzMmJOUWt4TURCWXZYbXlaRVRaOCtIRExzdGpFeEVRVUZoYWlaOCtlS0NzcncvcjE2L0hBQXc5QXFWUUNLSitaR0JBUUFIOS8veHJ2WDVuQllFQlNVaExPbnorUGMrZk9ZZnIwNlhWK2Z1bnA2Vmk4ZURHU2twSXdiZG8wakJrekJ2SHg4UURLWjhJdFdiSUVzMmZQeGpQUFBJTXBVNmJndnZ2dWMrcU1VQ0lpSW5KdkRNQ0lCRkNGeWlBU0EyYmJWa0dpS01QK0pVcEVEWVZZSklLSFZBS2cvdDU0VnZUTnFtalczbGh0MjdZTjU4NmRRMUpTRXE1Y3VRS2pzWHdEZy9IangxY0p3SUR5SGU0cUIyQlNxUlR0MnJYRDZkT25jZW5TSmJSdDJ4Wjc5KzRGQUt1NzcvMzU1NThBeWh1bHIxdTNEbks1SEJNbVRNQ0dEUnRRV2xwcXRiNHBVNmJnMEtGRDJMcDFLL2J2M3c4QWVQYlpaeUdUeVJ6N2hYQ2g2RUIvaUVVaW5ML1JjQU13Y3cyOSs2UlNLZHEyYll2MzMzOGZCdzhleEtCQmd6Qng0a1FzV3JRSU0yZk94S09QUG9wSmt5WlZDNGtURXhNeGUvWnNoSWVIbzJ2WHJzak16TVRtelp1eGJkczJ2UG5tbXdnT0RrWkNRZ0x1dWVlZVd1dmF0V3NYenB3NWc2U2tKQ1FuSjhOZ01FQXFsYUpObXpZMjd6NXFUWEZ4TWI3NzdqdHMzTGdSM3Q3ZVdMeDRNVHAzN2x6dHZLQ2dJQ3hidGd5TEZ5L0dzbVhMc0c3ZE9vd1pNd1pEaGd5eE9iZ2pJaUlpcXNBQWpFZ0FzVlFFVmJBTXhabTI5VkV5bEpwUWxtZmdicEJFQXFXbnB3TkFsZWJ2alZGOGZEd1NFeFBoNGVHQnpwMDdJem82R2gwNmRFQjBkRFFPSFRvRW1VeG1hZkxmb1VNSCtQajQ0UHo1ODVabGtIRnhjVGg5K2pST25qeUowTkJRSER4NEVDcVZDbjM2OUtsMnI2MWJ0MXIrM0sxYk44eVlNUU5oWVdHV1pZM1doSVdGWWVyVXFmanNzOCtRbjUrUHVMZzQzSDMzM1k3L1FyaVFVaVpGaUZxSjFNTGlPNTljendvS0NxQlNxWERtekJrQXFCSThHbzFHYk51MkRmLzV6MytRbjUrUGtTTkhZc2FNR1pCSUpQamtrMC93OWRkZlk5MjZkVGgrL0RqZWZQTk5oSVdGQVNqZlhmVGRkOTlGUkVRRUZpMWFCS2xVaWxhdFd1R3p6ejdEbTIrK2laOSsrZ2xLcFJKYXJkYlNueXNqSXdNR2d3RVNpUVFuVHB5d3pCTGJ1WE1uenA0OWk5allXRXlhTkFreE1UR0lpb3Fxc3VUeGYvLzdILzczdi8vWjlIeno4dkt3YnQwNmJObXlCUnFOQnZmY2N3K2VmLzc1V29OdXRWcU5CUXNXNExmZmZzT3FWYXZ3eFJkZjROLy8vamY2OU9tRHQ5NTZTOWdYbklpSWlKbzB2aXNuRWtnZEpyYzVBQVBLbDBFeUFDTVM1dno1OHdDQWxpMWJ1cmFRT3BvMGFSSThQRHpRcmwyN2FyTjB0RnF0WmZZWFVONkxyRWVQSHRpeFl3ZjI3OStQVWFOR29XL2Z2dkR3OEVDZlBuMndhOWN1NkhRNkRCOCt2TXE0Q2s4OTlSUk9uanlKc1dQSDRxR0hIcktwUHIxZWo5T25UMXMrVDBsSndmNzkrOUczYjE4N24zSEQxTnhMamRTQ0lsZVhVYzJrU1pPcUxQZnQyclVyZ1BMZEh2LzV6MzhpT3pzYlFVRkJtRHQzTGdZTUdHQVpKNVZLTVhYcVZIVHMyQkdMRmkzQ3JGbXo4TTAzMytEOCtmT1lNMmNPWW1OanNXREJBa3VRQlFEKy92NzQ2S09QY1BIaVJjeWFOUXREaGd5eDdBcjY2NisvWXUzYXRaWnpIM3p3UVFEQWE2KzlCclZhRFhFdHZkTjY5KzZOd1lNSDEzaDgwYUpGbGo4ckZBcWNPblVLa1pHUmVQYlpaeEViRzJ2ejEycjQ4T0VZTkdnUXRtM2JoaDA3ZHVESko1KzBlU3dSRVJFUndBQ01TREN2Y0RteWpwWFlmSDVSaGc2Qk1aNU9ySWpJdlJnTUJ2eisrKzhBWUhWWlZHUFNyVnUzR28rVmxwWldXMFkyWnN3WTlPL2ZIOTI3ZHdjQVJFVkZJU29xQ3NCZnUwbU9HREhDNnZYOC9mM3g1WmRmVmdrOWFuUDkrblc4ODg0N1NFeE1oRktwUk51MmJYSHExQ25NbXpjUFE0Y094VFBQUE9NMnk4eWFlNnR4OEZxV3E4dW81cGxubmtGeGNUR2tVaW02ZE9saUNYekR3OE14YXRRb2VIaDRZT1RJa1ZZRFR3RG8yYk1uVnF4WWdkVFVWRWdrRXNURnhXSG16Sm00Kys2N3JTNWo5ZkR3UU1lT0hURisvUGdxSWVtWU1XUFFxVk1uR0kxRytQbjVXWUt4T3kxQkhqVnFGTHAzNzQ1Ky9mclZlTTdaczJmUnZuMzVEcHhLcFJJZmZmUlJyY3NuSlJKSmxabVJsU2tVQ293ZVBickdYVEtKaUlpSWFzTUFqRWdndVpjRWNpOEpkRVZHbTg0dnpkSERxRGRESXF2K3l6d1JWYmRyMXk0VUZCUllaajdWaDVwNlpEbnpmbmw1ZVdqZHVuV1Z4eXVDZ3R0ZHVYSUZTVWxKYU5teUpkcTFhMWZqZFcwSnY4eG1NMzc5OVZmOCs5Ly9Sa2xKQ1FJQ0F2RE9PKytnZGV2V1dMbHlKWDc0NFFmczNMa1RDUWtKR0RWcUZCNTY2Q0VFQmpiTTNsbTJhdTZsUmxheEJqcWpDWEpKdzlrSjhyNzc3cXZ4MlBqeDQyMjZSbkJ3Y0pXbHd2ZmVlMit0NTR0RUlreWVQTG5LWXdFQkFRZ0lDTERwZnBXOTlOSkxncys1VSsrdysrNjdyOWF2Q3hFUkVaRzlHSUFSMmNFclhJNmJpYmE5WVRhYmdaSk1IWGVESkxKQlRrNE92dmppQ3dEbHMxSThQWjAvZTdLa3BFVHdqSkxDd3NJYWQzdThuZGxzeG9VTEZ4QVNFZ0sxV2cyRHdZRFZxMWZEYkRZak1qSVNYMzMxRlE0Y09IREhHb0h5cjg5VFR6MVY1VmhOdTFGYWs1U1VoQysrK01MU2M2cHIxNjU0L2ZYWDRldnJDd0I0K3VtbjBhTkhEM3o0NFlmSXlzckNqei8raUkwYk42SjM3OTRZTVdJRWV2WHFaZk85R3BMbTNtcVl6R1pjS3lwR0s5L0d2YkVDRVJFUkVkbUhBUmlSSFlRRVlFQjVIekFHWUVSM3RuUG5UaFFWRmFGWnMyYVlNR0ZDdmR4VEpCSWhORFRVNnJHTWpBeXJqNHZGWW9TSGgxczlscGFXVnUzNi8vclh2eXk5bmlvL1BuYnNXR3pjdUxIYW1KcVVsSlJZd2pDaHRtelpnbzgvL2hobXN4bWVucDZZT25VcTdyLy8vbXBMelRwMzdveFZxMVpodzRZTldMdDJMVXBLU3JCdjN6NEVCd2MzMmdBczNFc0ZBRWdyTEdJQVJrUkVSTlJFTVFBanNvT3ltUXhpcVFnbWcvV3Q2MjlYbktsemNrVkU3dUhoaHgvR3NXUEhNSG55Wkp0N1dkV1ZVcW5FbWpWcnJCNnJhWmFYV3EydWNlYVZ0VEU5ZXZUQXhZc1hZVFFhSVJLSkVCNGVqa2NmZlJUdDI3Zkg3Tm16TVh2MmJQdWZnSTJHRGgyS0RSczJvSFhyMXBnNmRXcXR5eHJsY2puR2pSdUhVYU5HSVQ0K0h1Zk9uY1BVcVZPZFhxT3pOUGRXQXdCU0N4cmVUcEJFUkVSRVZEOFlnQkhaUVNRRzFLRXlGS2JaRm16cE5TYVU1UnZnNGN1WEhGRnRwRklwM24vL2Zhc05zSjJoYmR1MnRRWnRiZHUyaFZxdHZ1TmpkN3JtRzIrOFViZEM2MkRqeG8yV1AzLysrZWRXbTZQWFJLVlNZZHk0Y2M0b3ExNnBaREw0ZWlpUVd0andkb0lrSWlJaW92ckJkK05FZGxLSHkyME93SUR5WlpBTXdJanVyTDdDTDZBOEVCSjYzSjR4RFlXUThNdmRoSHVwa0Y3SUdXQkVSRVJFVFZYRDJRcUpxSkh4Q3BNTE9yOG9uY3NnaVloY0pkeExqWXhpKy9xbkVSRVJFVkhqeHdDTXlFNVNUekU4L0d5ZjBhWEowY05RYW5KaVJVUkVWSk13THhXeWlqVXdtVzNyM1VoRVJFUkU3b1VCR0ZFZGVJVUxtd1ZXeUZsZ1JFUXVFYVpXd1dBeUlVZGordzYrUkVSRVJPUStHSUFSMVlIZ0FDeFY2NlJLaUlpb05tRmVLZ0JBUmhHWFFSSVJFUkUxUlF6QWlPckFJMEFLaWNMMmw1SG11aDVHSFpmZkVCSFZOMHNBeGo1Z1JFUkVSRTBTQXpDaU9oQ0pBSzh3MjNkVk01dlpESitJeUJWQ1ZDcUl3QmxnUkVSRVJFMFZBekNpT2xJTFhRYVp4bVdRUkVUMVRTNFJJMGlsUkNabmdCRVJFUkUxU1F6QWlPcElIU2FIU01BcnFUaERENU9CeXlDSmlPcGJ1SmNLMXpnRGpJaUlpS2hKWWdCR1ZFY1NtUWpxVU50bmdabE5aaFJuY0Jra0VWRjlDMU9ya01rQWpJaUlpS2hKWWdCRzVBRGVrUXBCNXhlbU1nQWpJcXB2NFY0cVpKVm9vRGVaWEYwS0VSRVJFZFV6Qm1CRUR1RFZYQTZSeVBiemk2N3BZRFp5R1NRUlVYMjZ5ODhISnJNWlYvSUxYVjBLRVJFUkVkVXpCbUJFRGlDUmk2QVNzQXpTWkRDak9FdnZ4SXFJaU9oMmJmMTlBUUNYOGdwY1hBa1JFUkVSMVRjR1lFUU80aDBwYkRmSW9qUXVneVFpcWs4UjNtcklKUkw4bVp2djZsS0lpSWlJcUo0eEFDTnlFTy9tQ2tITElBdlQvNSs5TzQrTHVzNy9BUDZhaXhtRzRVYnV5MXRFODB6SSs4cEtYYzNNckxUVVNselR0dFUxMTJyVldrc3BYVjNNWTFQVE5Dc1ZTOTBVai9MNFdicGlaWmlhaXFrb2lBcklPUXpNK2YzOXdUTExPQVBNSU1QNWVqNGVQWmI1ZmorZjc3eEJoaDFlZkQ3dnJ4WUNkMEZTRStNcWxVS2pOOVIzR2RUQWFQUUdLR1hTK2k0RFlwRUlyYnc4OEhzdVY0QVJFUkVSTlRjTXdJaHFpVVF1Z2x1Z3pPN3hScTBBVFJhM1FWTFRFdXFod3JWOGhndGs2VnArQVVMZFZmVmRCb0N5YlpDcHVmbmczeCtJaUlpSW1oY0dZRVMxeU9HN1FhWnJuVlFKVWYwWUVCR0NmNmRlcis4eXFJSDVkK3AxOUk4SXFlOHlBQUNkL1gyUm95bkI3YUxpK2k2RmlJaUlpT29RQXpDaVd1UWU2Z0k0Y2pmSWRCMjRESUdha2hjNnQ4ZC9idDNCejdlejZyc1VhaUIrdnAyRlU3ZnU0c1hPSGVxN0ZBQkF6eUIvQU1DWk85bjFYQWtSRVJFUjFTVUdZRVMxU0tvUXd5M0EvbTJRZW8wSkpmZllMNG1hRGplWkRQUDdQb3o1eDA0eEJDUDhmRHNMODQrZHd0LzY5bXdRUGNBQUlNelRIYjZ1Q3B5NXcrOVBJaUlpb3Vha1lid2JKV3BDUE1MbEtMNWpmMit2d25RdFhQMzRVcVNtbzFkd0FONFpFSU4zdmorTlIwSUNNYXBkUzdUeThtd3dBUWc1bDBadndMWDhBdnc3OVRyK2Mrc08zaGtRZzE3QkFmVmRscGtJUUk4Z2Y2NEFJeUlpSW1wbVJJTEErOUFSMVNaRGlRbVh2ODYxZTd5THV3UnRSM2s3c1NLaStsR3MxK096YzVkeC9NWXRaQlNwZVhmSVprSXBreUxVWFlYK0VTRjRvWE43dU1uc1h4VmJWNzYrZEJXTFQveUViOGFQUkpES3JiN0xJU0lpSXFKYUlCS0pxbXhJeEFDTXlBbXVmMXZnMEIwZVc0L3dnc0tMcTJPSWlPcENscVlFSTc3OE4vN1Vxd3RlYUNDOXlZaUlpSWpvd1ZRWGdMRUhHSkVUZUlhN09EUytLRjNucEVxSWlPaCsva3BYOUFqeXg2RnJOK3U3RkNJaUlpS3FJd3pBaUp6QUkxenUwUGpDbXd6QWlJanEwdU90STNBeEp3ODNDNHZxdXhRaUlpSWlxZ01Nd0lpY1FPb3FocktGL1gxdlN2TU4wQlVhblZnUkVSRlZORGd5RkZLeEdJZXVjaFVZRVJFUlVYUEFBSXpJU1R3YzNBYVpuNloxVWlWRVJIUS9EN2tMK29ZRjRldkwxNkF6bXVxN0hDSWlJaUp5TWdaZ1JFN2k2RGJJZ3VzTXdJaUk2dExrTGxISUt0WmdUK3ExK2k2RmlJaUlpSnlNQVJpUms4aVVZcmo2Mlg5blI1M2FpSkljZ3hNcklpS2lpanExOEVYZnNHQnNUUGtOT2lPM29STVJFUkUxWlF6QWlKekkwOEZWWVBuWFM1MVVDUkVSMmZMSEhwMlFyU25CMTVldTFuY3BSRVJFUk9SRURNQ0luTWpSUG1BRk43UVEySXFHaUtqT2RQRDF4cUNJVUt6NzVRTHVxRFgxWFE0UkVSRVJPUWtETUNJbmtybEo0T3ByL3paSW8xYUErcmJPaVJVUkVkSDlac2QyQlFEODljZ0o2RTM4S3dRUkVSRlJVOFFBak1qSjJBeWZpS2hoQzFLNTRmMkJqK0MzN0Z5c1NFNnA3M0tJaUlpSXlBa1lnQkU1bWFQYklBc3pkRERxQlNkVlEwUkV0andTR29ocDNUdGh4MjlYOE0yVjYvVmREaEVSRVJIVk1nWmdSRTdtb3BKQTJVSm05M2pCS0tEb0psZUJFUkhWdFplNmRzU0FpQkQ4L2ZocDdQanRTbjJYQXdCSVRrN0dzbVhMSUFqMSs0ZVJpeGN2WXZQbXpTZ3NMS3gwekpFalI3QjA2ZEk2cklxSWlJaklmdlkzSnlLaUd2TnNLWWNtVzIvMytQdzBMYnhhSzV4WUVSRVIzVThzRWlGK2NHKzhjendaSC83bkRIN0x5Y1djMk81UXVkai9SNHphZHZic1dSdzhlQkJoWVdFWVAzNTh0ZU1URXhPdGpnVUhCNk4zNzk0dzJkbmZUQ0tSV0IzYnRtMGJVbEpTTUdiTW1Fcm5YYnAwQ1ljT0hjSWJiN3hSNWZWTkpoTnUzYnBsVnkzMzgvVDBoSWVIUjQzbUVoRVJVZlBHQUl5b0RuaUd5M0huUnpYcy9RTis4UjA5OUJvVFpFb3UwaVFpcWtzeXNSaUxCc1NpdGJjblBqNXpIcWR2M2NVcjNhTHhoM1l0SVJQWC9jL2t5Wk1uNC9qeDQ3aDQ4U0lFUVlCSUpLcHkvTHAxNjZ5T3hjYkc0dVRKa3poMDZKQmR6L250dDk5YVBMNTU4eWIrODUvLzRNVVhYNnlWOEttb3FBZ3Z2ZlJTamVaT25qd1pFeVpNZU9BYWlJaUlxUGxoQUVaVUJ5UnlFVlFoTGlqS3NQOE9qd1ZwV3ZoMWRIVmlWVVJFWkl0WUpNSkxYVHFpZDJnUVBqejVNeGFmK0FtZnBQeUd4MXRIWUdqTE1MVDM5WUs0bWlES1htdldyTUd1WGJ1cUhYZjM3bDBNR3phczB2Tmp4b3pCcTYrK0N1Qi9JZEg1OCtjeGE5WXN0R25UQnAwNmRVTHIxcTFyVk9QV3JWdmg1ZVdGc1dQSG1vL3QzYnZYYXR6MTY5Y3JQUmNkSFkyV0xWdGFISHY5OWRjeGN1UklpMk43OSs1RlFrSUNkdTdjQ1U5UFQ0dHpqejc2YUkzcUp5SWlJZ0lZZ0JIVkdhK1djc2NDc09zTXdJak5pM3R2QUFBZ0FFbEVRVlNJNmxNSFgyOTg4b2VoU0w1MUIxK2NUOFhXODVldytkZUxVRWdsYU9QdGhUQVBGZHpsTGxDNXlEQ3FiVXVFZXFocS9GelRwMCt2OGR5MWE5ZmFQUDdUVHo4QkFBWU9ISWlJaUFqMDZOSEQ0V3YvL3Z2dk9IYnNHUDcwcHovQjFkVVZHUmtaOFBIeFFVSkNRcVZ6YkoyYlBuMjZWUUNXbjUrUHpNeE1xMk1BY09mT0hSUVhGenRjTHhFUkVWRmxHSUFSMVJGVmlBdkVNaEZNZHQ3aHNUVGZnTko4QXhSZWZKa1NFZFVYRVlEWWtFREVoZ1NpVUt2REQrbTNjU2tuRjVkejgzRXUreDZLdERxbzlYcUV1cXNlS0FCNzZxbW5BQUEvLy93endzUEQwYUpGQzR2elI0OGV4WlVyVnhBWEYyYzF0N0lBN01jZmYwU3JWcTBRRVJGUjQ3cldyRm1EeU1oSURCOCtIQWFEQVFzV0xJRFJhTVNCQXdlc2VvV1ZyMmE3Znd0bFpUWnYzb3pObXpmYlBEZHo1c3dhMTB4RVJFUmtDMyt6SnFvallva0lIdUZ5NUY4dHRYdE93WFV0Rk4zNE1pVWlhZ2c4NUM0WTNpWUN3OXZVUEZDNlgweE1qSG1ybjhGZ3dLWk5tM0QxNmxVTUhqd1lFeWRPUkZCUUVJQ3l1MEVlT1hMRVpnQTJlZkprZE9qUXdlSllibTR1cmx5NWdwZGZmaGxxdFJvNm5mMHJrQUhBeDhjSCsvYnR3L256NS9HUGYvd0RJcEVJWDMzMUZkTFQwL0dYdi96RlpxTjhSNzMyMm1zWU1XS0V4YkY5Ky9iaG80OCt3bzRkTzZ6NmpUMysrT01QL0p4RVJFVFVmUEUzYTZJNjVCWHBZQUNXcGtWQVY3ZXlKUWhFUk5UazlPalJ3N3cxVVNxVll1WEtsZGk3ZHk4MmJkcUVJMGVPWU1hTUdSZzVjaVJNSmhPa1V0dHYyMncxaFQ5MTZoUUFZUERnd2ZqNzMvK09YMzc1eGFHNnZ2MzJXeHc3ZGd5Q0lPQ05OOTZBMFdnRUFIVHAwZ1dQUGZZWUJFRkFhYW5sLzUrVmp5a3BLYkc2bnF1cjlaWitzVmhzRmFTSi8zdWpBVnZuaUlpSWlCNEVBekNpT3FRTWtFR21GRU92c2U5VzlIcU5DY1ZaZXJnRnlKeGNHUkVSMWFjTEZ5NGdLeXNMQXdjT3hLaFJvOUMzYjE5OC9QSEg1bkJNcTlWQ0xwZmJmVDFYVjFjSWdvQ2JOMi9pdWVlZXcyT1BQV1kxSmo0K0hyMTc5MGIvL3YxdFhtUEdqQmtvS0NpQXA2Y25saXhaZ2x1M2JtSDI3TmtRaVVUSXpzN0c4ODgvYjNQZXFGR2pySTdaMmhhWmtKQlFhUyt4cDU5K3VxcFBqNGlJaU1oaERNQ0k2cEJJQkhoR3lKRnowZnF2NDVVcHVLNWxBRVpFMU1UdDNyMGJ4NDRkdytlZmY0N0preWVqYjkrK2VQUE5OODNuaTR1TDRlYm1admYxQmcwYWhPKysrdzRyVjY3RXhvMGJiYTZtaW8rUFIyUmtKSVlNR1dMekdwR1JrUUNBUTRjTzRkcTFhM2oxMVZjUkhCd01BUER3OE1DOGVmTWMrQXl0dmZqaWl4ZzRjS0RGc1dQSGptSExsaTFZdVhJbFZDckxubW92dmZUU0F6MGZFUkVSTlc4TXdJanFtR2RMQndPd20xb0VQdXdHc1lUN0lJbUltcXEzM25vTE1URXgrUFRUVC9IdXUrK2lSNDhlV0xKa0NVU2lzcC85dWJtNThQYjJkdWlhTDcvOE1xWk5tNFlUSjA2Z2YvLys1cjVnUFh2MnRBckVjbk56VVZSVVpOVXdQemMzRjJ2WHJrV1hMbDN3NUpOUG1vL0w1ZkpLZzdQcXlHUXlEQnc0RU5IUjBRZ0xDN000Vi80NUJnY0htM3VqbFJzNGNLQTVsQ01pSWlKeUZBTXdvanFtOEpaQzRTVkZhYjdCcnZFbXZRRDFMUjA4d3UzZitrSkVSSTJMU0NUQzBLRkQwYTlmUDJ6YnRnMUtwZEljZmhrTUJ0eStmUnQ5Ky9aMTZKcXRXclZDWkdRa1RwOCtqZjc5KytQUW9VUDQ1Sk5Qc0hyMWFyUnIxODVpN0p3NWMrRHI2NHVsUzVlYWo1bE1KaXhac2dRQU1HdldMTnk0Y1FQcDZlbkl6YzNGNk5HamNmVG9VYnZxaUl5TVJNdVdMUUhBUEtkMzc5NG9LQ2l3dWtacWFpb0E0TVNKRTFaOXczcjM3ZzJkVG9lalI0L0N6ODhQblR0M2R1Q3JRVVJFUk0wZEF6Q2lldURWV280N1A5c1hnQUZBL25VdEF6QWlvaVlvTVRIUjZwaFNxYlE0bDV1YkM0UEJnTUxDUXB2akFjRFgxeGVEQncrMk9oNFJFWUc3ZCs5Q0VBUWNQSGdRclZxMXNncS9BR0RreUpGWXUzWXRVbE5UemVlLysrNDdwS1NrUUNxVllzcVVLUkFFQVFBUUhSMk4wYU5IWS9IaXhYWjlqczgvLzd3NUFMTjN6b29WSzZvOEh4TVR3d0NNaUlpSUhNSUFqS2dlZUxXVTQrNHZ4UkRzNjRVUDlTMGRqRm9USkhLeGN3c2pJcUk2dFc3ZE9ydkhuamx6Qm1mT25MRjVya09IRGpZRE1JUEJZSjZia1pHQjExOS8zZWI4SjU1NEFwOTk5aG0yYjkrTytmUG5Bd0RDd3NMUXJWczNoSWVISXp3OEhHRmhZUWdMQzRPZm41OTUzcmh4NHpCNTh1UktheDR4WW9URjQxMjdkdGtjdDN2M2JtemV2QmtkT25UQXBVdVgwTHAxYXlnVUNpeFlzQUF1TGk1VzR5dTdJeVlSRVJGUlpmanVnYWdlU09SaXVJZktVWGhUYTlkNFFRQUtidWpnMDA3aDVNcUlpS2d1MmJvN1lrVjc5KzVGUWtJQ29xT2pzV3paTXJ1Q240eU1EQnc5ZWhURnhjWDQ2YWVmOEljLy9BRTdkKzZFU3FYQzBLRkRiYzV4ZFhYRmlCRWprSmlZaUR0MzdpQXdNQkJSVVZINDhNTVBxM3d1c1Zoc002Q3F6UDJON1kxR0l6NzU1Qk1rSmlaaTBxUko4UEx5d3FWTGwvRFdXMjlod1lJRmVPZWRkekIvL255MGFOSEM3dWNnSWlJaXNvWExTWWpxaVhkcng3WTA1djFlNnFSS2lJaW9vZEhyOWRpd1lRTVNFaEtnVkNweDRjSUZUSmd3QVZ1M2JrVitmbjZWYzBVaUVSWXZYb3lFaEFSRVJFU2daOCtlNWlCTW9hajhEeW1qUjQrR1NDVEMxMTkvYlhYT1lERGd0OTkrdzg2ZE8vSHV1KzhpTnpmM2dUL0hqSXdNL1BuUGY4WlhYMzJGbVRObll1TEVpZVp6bnA2ZVdMcDBLWXFMaXhFWEY0ZTllL2ZDYURRKzhITVNFUkZSODhVVllFVDF4QzNJQlZKWE1Rd2w5dTJETE0wem9PU2VBYTYrZk5rU0VUVlZHbzBHMzMzM0hiWnYzNDZzckN6RXhNUmczcng1dUhuekpoSVRFN0ZseXhaODhjVVhHRFJvRU1hTkcyZnpyb2doSVNINDdMUFBJSlZLNGVmbmg3Lzk3VytReStWNDZxbW5xbnp1RmkxYW9ILy8vamg0OENBbVRacUU1T1JrbkR0M0RxbXBxYmgyN1JvTUJnT2tVaW5hdEdsVFpaQldIYlZhamM4Ly94eTdkKytHaDRjSFB2amdBM1R0MnRWbVBRa0pDZmpnZ3crUWtKQ0FIVHQyWVBUbzBSZzBhQkI4Zkh4cS9QeEVSRVRVUFBFM2FhSjZJaElCWHEza3lMbFFZdmVjdk45TDRlcXJxbjRnRVJFMUdsbFpXVWhKU1VGeWNqSk9uejZOMHRKU0JBWUc0czAzM3pUMzllcllzU01XTGx5SXpNeE1mUFhWVnpoNDhDQU9IVHFFWHIxNllkeTRjVllCVW1CZ0lBQkFFQVIwNjlZTjBkSFJrRXFsVUt2VmNITnp3OW16WndIQUtzZ2FOMjRjZXZic0NWZFhWeHcrZkJqbno1OUhwMDZkTUhueVpFUkhSNk5kdTNZV1d4NjNiOStPN2R1MzIvVjU1dVhsWWNlT0hVaEtTb0pHbzhIUW9VTXhmZnAwZUhoNFZEcEhwVkpoMGFKRjVqdFkvdXRmLzhMSEgzK01SeDU1Qk8rKys2NWR6MHRFUkVRRU1BQWpxbGZlclJRT0JXQUZhVm9FOW5DRFdDcHlZbFZFUkZRWENnb0tNR1BHRE55OWV4Y0FJSkZJMEsxYk56enh4QlBvMDZjUEpCS0oxWnpnNEdDODl0cHJtRGh4SW5idTNJbHZ2dmtHcDArZnhvUUpFMncyb3hlSlJCZzdkaXdBNE1DQkEvakhQLzVoUGljV2k5R3paMCtMOFczYnRrWGJ0bTBCQUgvOTYxK2hVcWtnRmxmZU1TTTJOaFlEQnc2czlIeDhmTHo1WTdsY2pyTm56eUk4UEJ6VHBrMURwMDZkS3AxM3YySERobUhBZ0FFNGVQQWd2dnZ1TzB5YU5NbnV1VVJFUkVRQUF6Q2lldVhpSVlHeWhReWFiTDFkNDAwR0FRVnBXbmkzWVROOElxTEd6dFBURTJQR2pFRmFXaHE2ZGV1R2h4OStHTzd1N25iTjlmYjJ4dFNwVS9Ic3M4L2k2NisvUnQrK2ZRRUFBd2NPdExrdEVnQzZkKytPaVJNblFoQUV5R1F5OU96WjB4eDIyVkxWeWl3QUdEbHlKSHIyN0lrK2ZmcFVPdWI4K2ZQbzBLRURBRUNwVkdMNTh1VlZicCtVU0NTUXlXUVFpYXovMENPWHl6RnExQ2lNR2pXcXlycUlpSWlJYkJFSmdpRFVkeEZFelZuZTFWSmtubExiUGQ3VlY0cFdqM3M1c1NJaUlpSWlJaUtpeGtWazZ5OW9GZkF1a0VUMXpETmM3dENXeHBKN0JwVG1HNXhZRVJFUkVSRVJFVkhUd2dDTXFKNkpaU0o0aE1zZG1wUDNlNm1UcWlFaUlpSWlJaUpxZWhpQUVUVUEzbTBkNitsVmNGMExrNUc3bDRtSWlJaUlpSWpzd1FDTXFBRlEra21oOExML25oUkduWURDbXpvblZrUkVSRVJFUkVUVWREQUFJMm9ndk5zNXRnb3M3d3EzUVJJUkVSRVJFUkhaZ3dFWVVRUGhGZWxZTTN4TnRwN044SW1JaUlpSWlJanN3QUNNcUlFUXkwVHdqSFNzR1g3dVphNENJeUlpSWlJaUlxb09BekNpQnNUSHdXMlFCV2xhR0hWc2hrOUVSRVJFUkVSVUZRWmdSQTJJd2xzS1YxLzdtK0diREFMeXIzRVZHQkVSRVJFUkVWRlZHSUFSTlRBK2JSMWJCWmFiV2dwd0VSZ1JFUkVSRVJGUnBSaUFFVFV3SGhGeVNHVDJOOFBYRlJtaHZxTnpZa1ZFUkVSRVJFUkVqUnNETUtJR1Jpd1Z3YXVWZzZ2QTJBeWZpSWlJaUlpSXFGSU13SWdhSUc4SHQwRVczZEpCcHpZNnFSb2lJaUlpSWlLaXhvMEJHRkVESlBlVXdDMUE1dENjdkN0Y0JVWkVSRVJFUkVSa0N3TXdvZ2JLcDcyclErUHpmaStGeWNCdStFUkVSRVJFUkVUM1l3QkcxRUM1aDdwQTVtYi9TOVNvRTFCd1ErdkVpb2lJaUlpSWlJZ2FKd1pnUkEyVVNPVDRLckI3bDBxY1ZBMFJFUkVSRVJGUjQ4VUFqS2dCODI2dGdGZ3FzbnU4TnQ4STlXMjlFeXNpSWlJaUlpSWlhbndZZ0JFMVlCSVhFYnhheWgyYWMrK2l4a25WRUJFUkVSRVJFVFZPRE1DSUdqaEh0MEdxYit0Um1tOXdValZFUkVSRVJFUkVqUThETUtJR1R1NHBnU3BJNXRDY2V4ZExuVlFORVJFUkVSRVJVZVBEQUl5b0VmRHQ0Tmdxc0lLMFVoaEtURTZxaG9pSWlJaUlpS2h4WVFCRzFBaW9nbHpnNGk2eGU3eGdBbkpUdVFxTWlJaUlpSWlJQ0dBQVJ0UTRpQURmOWdxSHB1U21sc0JrRUp4VUVCRVJFUkVSRVZIandRQ01xSkh3YXFXQVdDYXllN3hSSnlEL210YUpGUkVSRVJFUkVSRTFEZ3pBaUJvSnNVd0VuN2FPclFLN2Q2a0VBaGVCRVJFUkVSRVJVVFBIQUl5b0VmSHQ0QXFSQTY5YVhaRVJSUms2NXhWRVJFUkVSRVJFMUFnd0FDTnFSS1N1WW5pMWRHd1ZXTTRGalpPcUlTSWlJaUlpSW1vY0dJQVJOVEsrSFYwZEdsOXl6d0QxYmIyVHFpRWlJaUlpSWlKcStCaUFFVFV5Y2c4SjNFTmRISnFUYzU2cndJaUlpSWlJaUtqNVlnQkcxQWo1T2JnS3JEaExEMDAyVjRFUkVSRVJFUkZSODhRQWpLZ1JVcmFRUWRsQzV0Q2M3UE1sVHFxR2lJaUlpSWlJcUdGakFFYlVTRG02Q2t5ZHFVTnBuc0ZKMVJBUkVSRVJFUkUxWEF6QWlCb3A5eEFYeUQwa0RzM2hLakFpSWlJaUlpSnFqaGlBRVRWV0lzZnZDRmw0VXd0dG9kRkpCUkVSRVJFUkVSRTFUQXpBaUJveHI1WnlTRjBkZXhublhPQWRJWW1JaUlpSWlLaDVZUUJHMUlpSnhDTDRSVHUyQ3F6Z3VoYjZZcTRDSXlJaUlpSWlvdWFEQVJoUkkrZmRSZ0dwd3Y2WHNpQ3dGeGdSRVJFUkVSRTFMd3pBaUJvNXNVVGs4QjBoODYrV1FxZm1LakFpSWlJaUlpSnFIaGlBRVRVQjNtMFZrTWdkWEFWMmpyM0FpSWlJaUlpSXFIbGdBRWJVQklpbE5WZ0ZkcDEzaENRaUlpSWlJcUxtZ1FFWVVSUGgwMVlCaVl2SS9na0NrUDByVjRFUkVSRVJFUkZSMDhjQWpLaUpFTXRFOEkxeThJNlFON1FvelRjNHFTSWlJaUlpSWlLaWhvRUJHRkVUNHRQZTFiRlZZT0FxTUNJaUlpSWlJbXI2R0lBUk5TRVNtUWkrSFJ4YkJWYVlya05KTGxlQkVSRVJFUkVSVWRQRkFJeW9pZkZwN3dxeHpMRlZZRmxudVFxTWlJaUlpSWlJbWk0R1lFUk5qTVRGOFZWZzZrd2ROTmw2SjFWRVJFUkVSRVJFVkw4WWdCRTFRYjVSanZjQ3kwcmhLakFpSWlJaUlpSnFtaGlBRVRWQkVwa0lmcDJVRHMwcHp0S2o2SmJPU1JVUkVSRVJFUkVSMVI4R1lFUk5sRTg3QldSS3gxN2lkMzhwaGlBNHFTQWlJaUlpSWlLaWVzSUFqS2lKRWt0RWFOSFpzVlZnMmdJajhxK1dPcWtpSWlJaUlpSWlvdnJCQUl5b0NmTnFwWUNMdThTaE9WbS9hbUF5Y0JrWUVSRVJFUkVSTlIwTXdJaWFNSkVZOE8vaTJDb3dRNGtKOXk2V09La2lJaUlpSWlJaW9yckhBSXlvaWZNTWwwUGhMWFZvVHM1dkpUQ1VtSnhVRVJFUkVSRVJFVkhkWWdCRzFOU0pnSUN1anEwQ014a0VaSi9UT0trZ0lpSWlJaUlpb3JyRkFJeW9HVkFGdTBEcEwzTm9UdDd2cGRBV0dwMVVFUkVSRVJFUkVWSGRZUUJHMUV3NHVncE1FSUM3dnhRN3FSb2lJaUlpSWlLaXVzTUFqS2laVUxhUXdTUE14YUU1UlJrNkZOL1ZPNmtpSWlJaUlpSWlvcnJCQUl5b0dRbm83Z2FSZzYvNjJ6K3FJYkFmUGhFUkVSRVJFVFZpRE1DSW1oRVhsUVMrN1YwZG1xTXRNQ0kzdGNSSkZSRVJFUkVSRVJFNUh3TXdvbWJHcjdNU0VybGpMLzJzWHpVd2xIQVpHQkVSRVJFUkVUVk9ETUNJbWhtSlRBVC9MbzQxeERmcEJkeE5ZVU44SWlJaUlpSWlhcHdZZ0JFMVE5NXRGSkI3U2h5YWszOU5DMDAyRytJVEVSRVJFUkZSNDhNQWpLZ1pFb21Bd0I1dURzKzcvV014Qk1FSkJSRVJFUkVSRVJFNUVRTXdvbVpLRmVRQ1ZiQ0xRM05LOHd6SS83M1VTUlVSRVJFUkVSRVJPUWNETUtKbUxMQzdHMFFpeCtiY1RTbUdVY3RsWUVSRVJFUkVSTlI0TUFBamFzYmtuaEo0dDFNNE5NZW9FM0QzTEJ2aUV4RVJFUkVSVWVQQkFJeW9tZk4veUEwU3VXTS9Ddkt1bExJaFBoRlJMVktyMVZiSGpFWWp0bXpaZ2pObnpsaWRFd1FCdWJtNWxWNHZOVFVWaVltSnRWcmpGMTk4Z1FzWEx0ZzhsNVdWaFMrLy9CS1ptWmxWWGtNUUJKdWZUMjI2ZlBreWxpOWZqcEtTRW92amFXbHBXTDU4T1FvS0NxcTlSbFpXRnVMaTRyQjU4K1pLeHh3K2ZCaHhjWEhJeWNsNTRKcFBuVHFGb3FLaUdzL1B6YzFGZkh5ODA3KzJOUkVmSDQrZmYvN1o0dGkxYTlld2NPRkNaR1ZsMVZOVlJFVFVIRW5ydXdBaXFsOFNGeEVDdXl0eDZ6L1d2M3hWSlROWmpkYkR2U0FTTzdpSGtvaUlMQmdNQnZ6cFQzOUNRRUFBNXN5WkExOWZYd0JsQWRobm4zMkc4ZVBIbzN2Mzd1Yng1V0hIOWV2WHNYVHBVa1JHUmxwZDgrelpzMWkzYmgzR2pSdG5QbmJqeGczODl0dHYxZFl6Yk5nd1NDU1dkd3BPVFUzRnBrMmJNSGJzV0VSSFIxdk5PWDc4T0RadTNJZ09IVG9nT0RpNDBtc2ZPblFJeTVZdHc3eDU4ekJreUJEejhUMTc5a0NuMDFWYkd3Q0x6OG1Xek14TTdOKy9IeSsvL0RKY1hWM054N096czdGLy8zNDgrK3l6OFBUMHJQSWFXN2R1eGExYnR6QnMyRENiNTAwbUU3WnUzWXFJaUFqNCtmblpWWGRWOVM1WXNBQ3paOC9HNDQ4L1hxTnJIRGx5QkljUEgwYS9mdjBlcUJZQXlNaklnR0RqampmQndjRTJBMDRQRDQ4cXY1NkhEeDlHVkZRVWV2VG9ZVDZXbjUrUGt5ZFBZc3FVS1E5Y0x4RVJrYjBZZ0JFUnZGb3BrSGRWQzAyVy9hdTZ0QVZHNUZ3b1FZdk9TaWRXUmtUVTlFbWxVc3lZTVFOTGxpeEJYRndjM25yckxZdXdvS0pqeDQ3aG80OCtnbHF0eGpQUFBJUFEwRkM3bnljbEpRV3JWcTJxZHR6QWdRTXRnaU1BT0hqd0lFUWlFVWFQSG0xenp2SGp4K0hyNjR1dVhidFdlZTFISDMwVUJ3OGV4SW9WSzlDeVpVdTBhdFVLQUxCcDB5WVVGOXUzdmI0OEFMdDc5eTRtVHB4WTZiaW5uMzdhNXZGSmt5YlpQUDd0dDk4Q0FNNmRPNGNEQnc1QUVBUzgrT0tMVnVPR0RCbUNUcDA2SVNNakF4a1pHWGowMFVldHhzVEZ4V0hjdUhIWXRHbFRwZldWaHorN2QrK0dSQ0tCVENiRDhlUEhyY1oxN3R3WjN0N2VBTXFDVFZ1KytlWWJLSlZLS0pYS1NzZFVwRkFvMEw1OWU2U25wMXNjRHdrSlFWeGNIUFI2Ni9jRG4zLytPVjU2NlNXcjR5Kzg4SUxGMXlrMU5SVUJBUUhWaG95Mm5EdDNEcEdSa1hCM2QzZDRMaEVSVVhVWWdCRVJBQ0Q0WVJXdUp1WEJ4aDk5SzVWOVhnT1BjRG5rbnBMcUJ4TVJrWlh5N1hodDJyVEJraVZMc0dMRkNyaTV1YUdnb01BY1F1aDBPdk80cTFldlFxbFU0czAzMzBUYnRtM05vWkducHlkTUpoT3VYNzhPQUxoMzc1NTUvUDBPSERoZ3RjSUxBUGJ1M1l1RWhBU0xZL3YzN3dkUXRzSW9LQ2dJS1NrcFNFbEpBUUJFUmtZaUtpb0s2ZW5wdUhqeEl0cTNiNCtkTzNkYVhUY2dJQUQ5Ky9jSEFJakZZcno5OXR1SWk0dkRva1dMc0hyMWFpaVZTaVFtSnRwY2RWUVZYMTlmYk55NDBlcDRjbkl5UHY3NFk2eGN1UklxbGNwOC9QejU4MWkrZkRuaTQrUGg3Kzl2ODVvRkJRWDQ0SU1QMExkdlgweVpNZ1huejU5SGRIUTBSQlh1R0ZOU1VvSy8vdld2ZU95eHh6QisvSGljUEhrU3ZYdjN0cmlPbDVjWGdMSnRvK1VyOU5MUzB0QzJiVnZvOVhxa3BhVmh5cFFweU12TFExSlNFZ3dHQStMajQyM1d0R1RKRXZUczJSTUFNR2ZPbkNxL0puUG56cTN5ZkxuSXlFaXNYNy9lS3REYXVYTW5rcEtTTUhic1dNeVpNd2VQUFBJSVVsSlM4TVliYjVpL0JtdldyREVIcjdObnowWmdZS0RGTldiTW1JR1pNMmRXR3BiYWtwbVppZlhyMStPSEgzNndDdFNJaUlocUN3TXdJZ0lBeUwwazhPM2dpcHlMSmRVUC9pL0JCR1NlS2tMTFlWNEFkMElTRVRuTTFpcWwxMTU3emVMeHJsMjdzR3ZYTG90amI3NzVwc1hqYjcvOUZocU5Cbi84NHg4dGpsZDhQSFBtVEl0emlZbUpXTGR1blhubGt5M0xseTgzZjZ4V3F5MGVqeGt6QmxGUlVkaTNieCtBc3Q1Ymx5OWZ0cnBHcjE2OXpBRVlVQlpjL2ZuUGY4YmF0V3R4NTg0ZHRHclZDaktack5JYUtpT1ZTaEVXRm1aMVhLRlF3Ti9mSDIzYnRvVlUrciszdWlxVkN2UG56MGQwZERRVUN1c2J3R2cwR3N5ZlB4OEE4SmUvL0FWcXRSb0pDUWw0NXBsbnpFR1JJQWlZUFhzMjlIbzlKaytlak51M2IyUERoZzN3OGZHeHVSSU1BQllzV0FBQWVPbWxsN0JtelJxa3A2ZWJyN2RseXhab3RWcTg5OTU3aUltSk1jL0p6czdHbENsVG9GS3AwTEZqUi9QeDFhdFhXMXhicTlWaS92ejVjSE56dzhLRkMrMzZ1Z0dBaTR1TCtlT05HemZDdzhQRDRudFJFQVJ6U0ZvZVRJckZaZjFDRlFvRlhGMWRrWjZlanF0WHI2SlhyMTdWUHQrcVZhdk1xdytqbzZQTkFkZlZxMWZ4NVpkZjR0aXhZNGlJaU1DSEgzNklidDI2MmYxNUVCRVJPWUlCR0JHWnRYaElpWUliV3VnMUpydm5hSElNeUwxU0NoOEg3eVpKUk5RWW1Rd0NpdS9vVVhSTGg5SThBd3dsSmhoS1RRanVwWUpYNjVyOUhCd3paZ3dtVEpoUW83bmJ0bTB6cjdweWMzTXpOMjFQU2tyQzl1M2JMWnE0Ly9qamp6VjZqcEVqUjJMeTVNa1d4OHJERXJWYWphU2tKUFRyMXc5dnYvMjIxZHpSbzBmYkRMZjY5ZXVIWHIxNlFTNlgxNmltY3A5Ly9qaysvZlRUQjdvR0FNeWJOOCs4cGJGOEZaNmJteHNtVHB5SUxWdTJvSHYzN3VqYXRTdnk4L01SR3h1TFljT0d3Yy9QRDM1K2ZoZ3hZZ1JXclZxRm1KZ1llSGg0MlAyY1Y2NWNRVkpTRWtKRFE3Rmh3d2IwNk5IREhOZ2xKQ1JBcDlOaDFxeFpVQ3IvMTJxZ1hidDJGdGY0K09PUFVWeGNqRmRmZmRYcTNJTXdtVXptQU14a0tudFBVSEVWSEZEMlBkYWhRd2Z6YXJlcVRKZ3d3ZHp6VFM2WEl5TWpBMEJaZy96UTBGRE1tVE1IUTRZTU1ZZHNSRVJFenNBQWpJak14RklSQW51cWtINjgwS0Y1ZDFPSzRSN3FBcG1TYjF5SnFHa3lHUVRjdTFpQ25Jc2xNT2tGU0dRaXVQcEpJZmQwZ2RSVkJHV0E0eXVZeXJtNHVNRE56UTIzYjk5MmFGNW9hS2pGU2g2UlNHUnVRTy9oNFdIeCtFSElaTEpLK3pudDJMRURwYVdsZVA3NTUyMXVxelFhalJhcnNDb3FENy8yN05uamNFM2R1M2UzV1AxbGF5dWtQWEp5Y3N6YkJwOTU1aG0wYk5rU1lySFkzQnVyZi8vKzBHcTE4UFQwUkhwNk9nNGVQSWp0MjdkajQ4YU41akVqUm94QVFFQUFDZ29LekZ0Vi9mMzlxdzMzUHZ2c016ejAwRU9ZTjI4ZVhubmxGWHp5eVNlWU5tMGFkdXpZZ2VUa1pFeWNPTkZpVmRqOWZ2NzVaM3oxMVZkUXFWUVFCQUdIRGgycTl2TU5EdzlIaHc0ZHFoeVRrWkVCZzhHQWUvZnVJVDA5M1h5bnhvcmhsRTZudzZGRGgvRE1NODlVKzV3QTRPM3RiZkh2VlI2QXpabzFDMDg4OFlSRnVQYmxsMThpSmliRzNCK09pSWlvdGpBQUl5SUxIbUV1VUFXN1FKMXAzOTI0QU1Da0YzRDd0QnJoQSszL3l6Y1JVV09odnEzSHJaTkZNSlNhNEJFdWgzY2JCZHdDWkJEVlF1WS9hdFFvUkVkSDQvYnQyelliakZkbDE2NWRpSXFLd3FoUm82ek9DWUpRN1dvYWs4bGt0YXJIRVhxOUhpZFBuc1NnUVlQUXBrMGJtMk9NUnFONUJkaVdMVnZ3MldlZm1jK05HVE1Hcjc3NnFsMk4rZS8zeGh0dldBUXFZV0ZoS0N3c05BZFE5dkR6ODdNSUVPL2V2WXRGaXhiWkhMdHQyemFMeDdiK3JTcUdjQ3RXckVDblRwMnFmUDdwMDZkRExCYkQxOWNYczJiTndudnZ2WWQ3OSs3aDJMRmpHRGx5WktYTitzdHJYYng0TVFSQmdGcXR4ckpseTZwOHJuSmp4b3lwTmdBcmI0Sy9kT2xTaStNVnY1K09IVHVHd3NMQ0I3N3JaTWVPSGEyK0IzZnQyZ1d0VnNzQWpJaUlhaDBETUNLeUV2U3dHMzdmcTRkZ3RMOGhjZEV0SFFwdWFPRVo4V0RiV1lpSUdwS2NpeVc0KzBzeFhMMmxDQi9nQVZlLzJuM3JWTjd2cTN3MTBmejU4eTM2WmRteVo4OGVjMmdVR3h1TDJOaFlxekVHZzZIYWNFdW4wMVc2T3NzZU1wa002OWV2eCszYnQ3Rmd3UUpNbXpZTklTRWg1dk9DSUVBUUJITUE5dkRERDV1YjBxOWR1OVk4cm1KL3MrVGtaTVRIeCtPNTU1NnJjblZSZVErdkhqMTZtTzlZK2MwMzN6aTBIZktkZDk1QnQyN2RNSDM2ZExScjF3NWhZV0ZWOWtNRDdPdWJkci95RlZSQVdiUDM4c2RCUVVIbTQ3R3hzV2pYcmgyT0hqMkt3TURBS3B2QTUrYm1ZdTdjdVNnc0xGdXRiVzh0bGZVb3UxOVNVaEtHRFJ1R1ZhdFdvVjI3ZGtoT1RzYmYvdlkzaXdCczM3NTk4UGIyUm9zV0xleTZKbERXcnl3dExRMTM3OTQxMytYeC9oc2ZsSlNVSUM4dkQrSGg0WFpmbDRpSXlGNE13SWpJaW90S2doYlJyc2o2VmVQUXZEcy9Gc010UUFhcGdsc2hpYWp4eS9wVmcreHpHbmkxbENNNFJnV1J4UGwzK3lqZmRsYVZ2THc4bThlWExsMXF0UTJ1WXVoeGZ4UDhvcUlpYzNoVWxjTENRcVNscGRrODUrcnFDcFZLaGZQbnoyUEJnZ1g0NktPUHpEMnJEQVlEQUpnRHNLaW9LRVJGUlFHd0RNREtRekZCRUxCejUwNzQrL3Rqd29RSmtNdmxPSGZ1SEE0ZE9vUlpzMmJaWE5IV29VTUhxeFZOMVFWQ2FXbHBtRHAxS2dCQXFWVGlxYWVlc2ppdlZxc3IvUnFYcnpDcjZ0L28vc2I4OCtiTk0zOXNhMVZYY25JeS92V3ZmK0hldlh0NDdybm5rSlNVaEJkZWVBR0RCdy9HNE1HRDhkQkRENWsvOSt6c2JNeWJOdytabVprSUN3dXI5bnVsSmd3R2cwVndXZjd2V0hHTDY3UnAwL0RtbTIvaS9mZmZ4OEtGQzYzQzFveU1EQnc4ZU5CYzM2Wk5tN0I2OVdvSWdnQnZiMjhzWHJ3WUFIRGh3Z1ZFUmtaQ0pCSkJyOWZqcTYrK2drZ2txbmIxSEJFUlVVMHdBQ01pbS95aWxTaTRxWVUyMzJqM0hJUFdoTXhrTmNJSGNDc2tFVFZ1dVZkS2tYMU9BNytPcmdqbzVsWm56N3RtelpvYXozMzU1WmZ4N0xQUEFnQSsvZlJUWEx4NEVSOTg4SUg1L0prelp5ekdaMlZsVmRyYnE2TERody9qOE9IRGxaNzM5L2ZIM0xsek1YLytmQ3hkdXRSOE44THk0S1RpTnNQcW51ZjMzMy9IdSsrK2ErNmZsWmVYaHdNSERzRFQweE92dlBLS1hkZXBiaHVrV3EydXRvN3F0bVZXdFYzMS9nQnUvZnIxQUlDcFU2Zml3SUVEU0U5UHg5U3BVM0g4K08vNFhKY0FBQ0FBU1VSQlZIRWtKaWJpMHFWTDZOeTVNOTU3N3oyRWhJUmc3Tml4MkxwMUsvYnQyNGY5Ky9kRHFWUmkrdlRwNk5DaEE5NTY2eTFrWjJjakxpNE9CUVVGMkw1OXU5MHJ1K3hWVWxKMk4ranlJTk5vTEhzZlVER0E3Tml4SStiUG40KzMzbm9MKy9mdngvRGh3N0ZyMXk1czNib1ZBTEI3OTI0QVpYM2UyclZyaDVZdFc2Smx5NWFJakl4RVpHUWtmSHg4RUJzYmk0U0VCQ1FrSkppdks1ZkxNWFhxVlBqNys5ZnE1MFJFUkFRd0FDT2lTb2pFUUVpc082NGR6QWZzM3dtSm9nd2Q4cTZXd3J1R2QwTWpJcXB2bW13OWJ2K29obWVrSEFGZDZ5YjhVaWdVNk5hdEcxNTQ0UVYwN3R6WmZQelJSeDgxOThvcWQvTGtTZXpldmR0cSs2S1Bqdzk4Zkh3QWxHMXZCQ3lic2Q4ZmdGMi9maDBlSGg2NGV2VXFXcmR1WFdsdC9mdjN4NWd4WXl5T3pabzF5K0p4Ykd3c1JvMGFoWC8vKzkvWXZYczNubnp5U2VqMWVnQ3dlUmZJKzJrMEdxeGZ2eDU5Ky9aRjc5NjlMWjU3MkxCaDJMRmpCenAxNm1SenUrZjl5dTlRK2FCc3JTU3JhZ3RreGEycEZWVmNPU1dSU015UGYvdnROK1RuNTJQZXZIa1lQSGl3ZVJXVnA2Y25ac3lZZ1FrVEppQXBLUWxIang1RnQyN2RrSitmajV5Y0hMenl5aXNZTjI0Y05tellBTUQrR3dEWTIyT3VmRVhjeElrVEsvMDhBS0JuejU0WU5HZ1F0bS9manVIRGg4UGYzeDhkTzNaRTY5YXQwYnAxYTdSczJSSWhJU0dWYnNWZHRHZ1JDZ29LekZzNUpSSUpmSDE5SC9qT29FUkVSSlZoQUVaRWxYTDFsY0l2eWhVNXY1VTROTy9PVDJWYklWMVUxbmNFSXlKcXlFd0dBYmRPcXFId2xpTGtFWGZBK2JzZXpkdkU3dThIVms2dFZsc2NDd3NMdzJ1dnZZYnM3R3p6NC90ZHZYb1YyZG5aV0xod0lSWXRXbVFWUXQyNWN3ZVptWm5JeWNuQkgvLzR4eXEzRGZyNit0cTFKZTJWVjE1QmNuSXlEaDQ4aUZHalJwbERPSHRXZ0sxZXZScEdveEYvK3RPZnpNZjBlajJLaW9vd1lzUUlmUC85OTFpMmJCbldyVnRuRHZudUZ4NGVqbjc5K3VIMTExK3Y4cm51M2J1SHJWdTN3cy9QcjlxNktzck16TVRldlhzQkFGOTg4UVdlZi81NUFHWC9Qa3FsRWxsWldkWGVlS0NpS1ZPbW9GV3JWb2lQajBkOGZMek5NZE9uVHpldklBc0lDTURLbFN1dHRuemErdmQvRVBQbXpjT0tGU3ZNMjFSUG5EaUJUejc1eEdhL3VFR0RCdUhJa1NQSXlzcENuejU5MEtkUEg0ZWV5OVBUMDY1VmlFUkVSTFdCQVJnUlZjbi9JU1dLTW5UUUZ0cS9GYkw4RjhqSVJ6M3hBRGNZSXlLcWMzZFROTkJyakdnMXdLdFc3dkpvaitwVzVuejc3YmRWQmxUM24wdFBUMGQyZGpZNmQrNk1YMzc1QlgvLys5L3h6anZ2SURJeUVpTkhqb1JZTE1hK2Zmc0FsSzNpT1hueUpJQ3lKdlh2dlBOT2pWZmd1THE2NHYzMzMwZGdZQ0RFWWpHMFdpMEFWSHU5VHovOUZJY09IWUtucHlmbXpKa0R0VnFONHVKaTgveHlKU1VsK1BEREQyMkdSZW5wNllpTWpNU1VLVlBNSzRvcUk1UEpNR1hLRkFCbC9jMDhQS3JmdG4vNThtVzgvZmJiNXA1cFNVbEpLQzB0eFpRcFV6QjM3bHhjdVhJRlFGbFRmbnZKNVhMenFxcFhYMzBWYm02V3F3M3Z2d3NqQUp0M2NNek56Ylg3T1cyNWZmdTJ4YmJRd3NKQ2hJZUhtNE0xRHcrUFNtK1dVRjZ6V3EyMjJMWjQ5T2hSaCtzUWk4VVlNR0NBdy9PSWlJanN4UUNNaUtva2tvZ1FIS3ZDOVVQMjMxb2VLTnRDZE85aUNmdzZWdDlnbVlpb0lkQVZHcEdYV29JV25aVlFlTlh0VzZUeDQ4ZmI3SEZsYXd0a3VVMmJOdUdMTDc2d09sNGVpTDM2NnF2SXpNekU0c1dMc1d6Wk1zeWRPeGRkdW5SQlZsWVdkdS9lalZhdFdxRmJ0MjdtQUN3Z0lBQUJBUUhZdDI4ZlltSmlIRjRoQlFBUkVSSG1qMHRMU3dGVUg0QjVlbnJDMTljWFVWRlJDQW9LUW9zV0xlRGo0d012THk5NGVuckN3OE1ESGg0ZVdMWnNHUTRmUG94ejU4NVpiQk1GN04vZWQ3L0preWRqd29RSkZzZUdEQm1DN3QyN214L3YyclVMNjlldngvUFBQdys1WEk1MTY5Wmh5WklsbUQxN05tN2N1SUUvL3ZHUEtDMHRoVktwTkRmNWQ5U0FBUU9zVnJiWkNzQnNHVDkrZkkyZXM5emJiNzl0OFRnNU9kbGl4WjllcjdjWmdHbTFXaHc0Y0FBaWtjanFlNlc4eWIwakdJQVJFWkd6TVFBam9tb3BXOGpnMjhFVjl5NDV0aFV5NjJ3eFZFRXlLTHo1bzRhSUdyNjdaeldReU1Yd2pXb2N3YjBnV0Rkb0xDNHV4dDY5ZXhFZUhvNDJiZHFnVFpzMk1CcU5XTEprQ2FLaW9qQjgrSEFzWHJ3WVdxMFdNMmZPeExWcjE2eXVzVzdkT2x5K2ZCbXpaODkrb1ByS1Z4VXBGSlk5SVRkdDJnVGdmMXM5Ly9DSFArREpKNStzdEZkVXVSZGZmQkg5K3ZXekNyL0syUXF6cWxKWjgzaVZTZ1dWU29XN2QrOWk1Y3FWK09XWFh6Qno1a3dNSHo0Y2lZbUpBTXEySGE1WXNRSnZ2ZlVXM24vL2ZVeWZQaDI5ZXZXeWViM2J0MitiUDA1UFQ3ZDRYQnQyN2RwbDE3ajcrN2lWMjdoeG8zbTExNjFidDNEbXpCazg5OXh6NXZNNm5jNWlHK3VLRlN0dzd0dzU4K01ubm5qQ2FoVmRkWGZpSkNJaXFnLzhyWlNJN09MZnBXd3JwRTV0LzFaSXdRVGNPcWxHcXljOElSSnpMeVFSTlZ5bGVRWVUzdFFpNkdFVnhOS0crZk5LcjljakpTVUZycTZ1ME92MVNFNU9OdCtwcjl6bXpadFJWRlJrc1NKcTBLQkJrRWdrNk5hdEd4WXZYb3dMRnk1ZzBxUko2Tnk1TTY1ZnZ3NmdMRXdUaVVUUTZYVFFhRFFXMjlsMjdkcGxkOGhTVWZtMndQSndSQkFFckY2OUdudjI3RUZJU0FoKyt1a25MRisrSERObXpLaDBpMTFGd2NIQkNBNE9kcmdPUjVXV2xtTGJ0bTFJVEV5RXQ3YzNsaTlmYm5QcllXaG9LTmFzV1lPbFM1ZmkvZmZmeDg2ZE8vSHNzOCtpZCsvZUZyM0FLcTZ3cXVsS3RhcW9WS3BxeDVoTUpwdkhkKzdjQ1hkM2QvUGo5ZXZYSXp3OEhBODk5SkQ1V0c1dXJubnJKMUFXcEEwZE9oUkdveEhCd2NFV3ErV0lpSWdhTWdaZ1JHUVhzVlNFNEVkVVNQdldzYTJRcGZrR1pKM1ZJS0JiM2R4SmpZaW9KdTVkS29YVVZRenZOZzMzRHJaU3FSVHZ2ZmNlTkJvTmdMSXRZeFVEbFpTVUZPemV2UnRoWVdGNC9QSEhMZWIyNnRVTDc3Ly9QazZkT29XUkkwZWE3L0JYSHFEdDJiTUg3ZHUzUjBwS0NnQWdNakxTUERjNk90cnE3b3VmZlBLSnhlUEV4RVJrWjJjaktDZ0k3dTd1eU03T3h2YnQyeUdWU3RHK2ZYc0F3RGZmZklNOWUvYWdjK2ZPV0xKa0NiWnUzWXB0MjdZaE9Ua1pmZnIwUVhCd01GeGNYQ0NWU2kzK0srOG5wdFZxVVZwYUNxMVdpL0R3Y0t1RzZ3VUZCVlkzRUhERXZYdjNzSHYzYnV6ZHV4ZkZ4Y1VZT1hJa1hubmxGYXVRc1NLVlNvVjMzMzBYMzMzM0hUNysrR084Kys2NzhQSHh3YlJwMHpCNDhHQUFsaXVzZ0xKbStuLys4NTh0cnZQRER6OVk5UUI3RU9WZks2VlNDWWxFZ3YvN3YvOERZSDFEZ29vTjZQZnYzNDhUSjA1Zzl1eloyTFp0RzFRcUZUUWFEWktTa2hBVEUyTWVGeGtaYWJQeGZrRkJRYTNkZ1hQejVzMTFFbllTRVZIendnQ01pT3ptNWkrRFR6c0ZjbE5MSFpxWDgxc0ozQUpkb0FxU1ZUK1lpS2lPR1VwTktFZ3JoViswc3M0YTMxZTBjZU5HdXhxeGkwUWlyRjI3MXR4Ynk4L1B6MkplYW1vcVJDSVJaczJhWmJXaUtqNCtIcWRPbmNLenp6NXJFWnJGeHNZaUxDd01xMWV2TmgvcjJyV3JSZURScmwwN1BQdnNzeGJYdXo4QTAycTFWcXZFNUhJNVpzNmNDVzl2YndCbFRmWWpJeU94YU5FaXlPVnl2UHp5eStqU3BRdSsvdnBySERseUJNWEZ4ZFYrRFNwK1B2ZXI2VXExY3IvKytpdTJiZHVHenAwN1krclVxUTcxOHhvNmRDaDY5KzZON2R1M1kvLysvWWlPamdZQUxGcTBDQzFhdExBWUd4d2NqQjA3ZGxnYysraWpqMnBjdHkwM2I5NjAyVGV1c2liOTE2NWRRMEpDQWdZTUdJQkJnd1poMUtoUjVsV0JVVkZSZVBubGw2dDlUcVZTaVhuejVqMXc3UURNM3pORVJFUzFTU1RZYWlCQlJGUUprMEhBMVgzNURtMkZCQUNKWEl6V3c3MGdVOWJEYjVkRVJGWEkrYTBFV1NuRmFQdWtUNFA3R2ZYTU04OWd4SWdSbURScGtsM2pmLzMxVjR2dGErV3VYcjJLbXpkdll0Q2dRVmJuQkVGQVZsWVdqRVlqRkFxRlJUUDJIMy84RVlHQmdWWXJmakl6TStIbTVtWmVRYVRSYUpDVmxRV3RWZ3VEd1FDcFZJcXdzRENyMVZNYWphYlNGVlVta3dsR294RW1rd2tta3dtQ0lNQmtNa0VrRXBuL0s5OWFlSDlqL2JsejUrS3h4eDdEa0NGRDdQZ3FWVDdueXBVcmFOdTJiYVZ6RWhNVHNXN2R1aXA3WEpWLy92YTRkT2tTRGg0OGlLbFRwMXA5WGNvRHFhNWR1OXFjdTNQblRpUWxKV0hqeG8xVzU3UmFyVG5VRklsRWtNdmxlUGpoaC9Id3d3L2J2SllnQ05pd1lRTW1USmhncnFQOFY0U0t2ZGttVHB5SUR6LzhrS3V6aUlpb1FSSlYwMUNVQVJnUk9hd2t4NERyaC9MaDZFOFBwYjhNa1VNOVVVMmZZeUtpT25YdFFENmtDakhDQjFhL0NvdUlpSWlJR3FicUFyQ0c5V2RPSW1vVVhQMmthUEZRNVQxUktxUEowaVByclAxYlhJaUluRTFmYkVMSlBRUGN3MXlxSDB4RVJFUkVqUllETUNLcUViOW9KWlF0SE8vcGxYT2hCT3BNblJNcUlpSnlYR0dHRmdEZ0hzSUFqSWlJaUtncFl3QkdSRFVpRWdHaGZkd2hsam0rbnpIalJCSDBHdHUzWkNjaXFrdEY2VG9vVzhnZ1ZmQXRFUkVSRVZGVHhuZDdSRlJqTWpjeGdudXBISjVuMUFuSStMNFFBak13SXFwSFJxMEp4Vmw2Ym44a0lpSWlhZ1lZZ0JIUkEvR01sTU9ycGJ6NmdmZlI1Qmh3TjRYOXdJaW8vaFJtNkFBQjhBaGxBRVpFUkVUVTFERUFJNklIRnZTd0NpNHFpY1B6N2wwc1FXRTYrNEVSVWYxUTM5SkI3aW1CaTd2alA3K0lpSWlJcUhGaEFFWkVEMHdzRXlHa2p6dXF2dW1zYmJkT0ZxRTAzMUQ3UlJFUlZVT1RZNEJiZ09NMzh5QWlJaUtpeG9jQkdCSFZDcVdmRkMwZVVqbzh6MlFRY1BOWUVZeGFOZ1Fqb3JxajE1aGdLREhCMVpjQkdCRVJFVkZ6d0FDTWlHcE5pMmdsVk1HTzk5TFJGeHVSZnJ5SVRmR0pxTTZVNU9nQkFLNSswbnF1aElpSWlJanFBZ013SXFvOUlpQzBqenRrYm83MzB5bk8wdVBPVDJvbkZFVkVaRTJUWTRCRUpvS2MvYitJaUlpSW1nVUdZRVJVcXlRdUlvVDNkNGRJN0hoRHNOd3JwY2k5VXVxRXFvaUlMSlhrR0tEd2xRSTE2RjFJUkVSRVJJMFBBekFpcW5VS0h5bUNlcm5WYU82ZEg5VW92cXV2NVlxSWlQNUhNQUVsdVFZby9kai9pNGlJaUtpNVlBQkdSRTdoM1ZvQjc5WUtoK2NKQXBCK3ZCQTZ0ZEVKVlJFUkFhWDVCZ2hHQWE2KzdQOUZSRVJFMUZ3d0FDTWlwd2w4MkEwS2I4ZC93VFRxQk53OFZnaWpUbkJDVlVUVTNKWG1HUUNBQVJnUkVSRlJNOElBaklpY1Jpd1JJYXkvT3lRdWpqZlowUllZY2ZQL0NpRVlHWUlSVWUzU0ZSZ2hsb2tnZGVYYklDSWlJcUxtZ3UvOGlNaXBYRlFTaFBSMnI5RmNUWlllR1NlS0lEQURJNkphcEMwMDh1NlBSRVJFUk0wTUF6QWljanIzRUJmNGQxSFdhRzVodWc2M2YxVFhja1ZFMUp4cEM0MXc4V0FBUmtSRVJOU2NNQUFqb2pyUm9wTVNYcTNrTlpxYmQ2VVUyZWMwdFZ3UkVUVkhnZ25RcTQxdzRRb3dJaUlpb21hRkFSZ1IxWm5nR0JXVS9ySWF6YzM2VllQY0s2VzFYQkVSTlRjNnRSR0NBTWk1QW95SWlJaW9XV0VBUmtSMVJpUVdJYnkvTzF4VU5mdkY4L1pwTlFyVGRiVmNGUkUxSjdvQ0l3QndDeVFSRVJGUk04TUFqSWpxbEVRdVJ2Z2dqeHJkR1JJQU1uNG9RbkdXdnBhcklxTG1RbHRVRm9DeENUNFJFUkZSODhJQWpJanFuTnhEZ3JCK0hoRFZJQU1UVEFKdUhpdEVTWTZoOWdzam9pWlBWMmlFVkNHR1dGYXpFSjZJaUlpSUdpY0dZRVJVTDl3Q1pRanFwYXJSWEpOZVFOcVJBb1pnUk9Rd3ZjWUVtUnZmL2hBUkVSRTFOM3dIU0VUMXhydU5BbjVScmpXYWF3N0I3akVFSXlMNzZUVkdTSlY4KzBORVJFVFUzUEFkSUJIVksvOXVidkFJbDlkb3Jra3ZJTzB3UXpBaXNwOUJZNEtNQVJnUkVSRlJzOE4zZ0VSVXIwUWlJTFNQQ3FvZ1dZM21tL1FDYmpBRUl5STdtUFFDakhvQk1sYzJ3Q2NpSWlKcWJoaUFFVkc5RTRsRkNPdnZBVmMvYVkzbUd4bUNFWkVkOUNVbUFPQVdTQ0lpSXFKbWlPOEFpYWhCRUV0RmlCamtDYmxYelZabU1BUWpvdW9ZTkdVQkdMZEFFaEVSRVRVL2ZBZElSQTJHeEVXRXlNR2VjRkU5V0FpbXlkTFhjbVZFMUJUb05VWUFETUNJaUlpSW1pTytBeVNpQmtYcUtrYkVFQTlJWFd2MjQ4bW9GNUIydUJCRjZicGFyb3lJR2p2OWYxZUExZlRuQ3hFUkVSRTFYbndIU0VRTmpvdEtnb2pCSHBDNGlHbzBYekFKdVBsOUlYS3ZsTlp5WlVUVW1CbExCWWhsSW9pbE5mdlpRa1JFUkVTTkZ3TXdJbXFRRkY1U2hBLzBnRmhTdzE5VUJlRDJhVFd5ZnRYVWJtRkUxR2dadENaSTVYenJRMFJFUk5RYzhWMGdFVFZZeWhZeWhBL3llS0RWR3Rubk5NaE1Wa01RYXJFd0ltcVVqRm9USkhLdS9pSWlJaUpxamhpQUVWR0Q1aFlnUThSZ0Q0aGxOZitsTmUvM1VxUWZMNFRKeUJTTXFEa3phQVZJdUFLTWlJaUlxRm5pdTBBaWF2Q1VMV1NJSE93SnlRT0VZRVVaT3R3NFhBaWpqaUVZVVhObDFKb2dWWEFGR0JFUkVWRnp4QUNNaUJvRlZ6OHBJb2Q2MXJneFBnQm9zdlc0dGo4ZjJueGpMVlpHUkkyRmtTdkFpSWlJaUpvdHZnc2tva1pENFNORjVLT2VEOVRFV3FjMjR0ckJmQlRlMU5aaVpVVFUwSmtNQWt3R2dVM3dpWWlJaUpvcHZnc2tva1pGNGZYZkVNeTE1aisrVEFZQjZkOFhJZXVzaHMzeGlab0pvN2JzeFM1cGdGc2doV3ArRUpsTUpodzdkZ3hhYmMyQysvajRlUHo4ODg4V3g2NWR1NGFGQ3hjaUt5dkxybXRrWldVaExpNE9temR2cm5UTTRjT0hFUmNYaDV5Y25CclZXZEdwVTZkUVZGVDB3TmRwU0w3NDRndGN1SERCNXJtc3JDeDgrZVdYeU16TXJQSWF5Y25KK1AzMzMyMmVXN1JvRWRhdVhldFFUUWFEQVNhVHlhRTVOWkdibTR2NCtIaWNPWFBHNmMvbHFOcDRmUkFSVWVNZ3JlOENpSWdjSmZlVW9PV2pua2o3cmdCNlRjM2Z1R2VmMTZBazE0RFFQdTRQdExXU2JEUHBCZVJjTEVGUnVnNDZ0UkVtQTlQRzVrQXNGY0ZGSllGN21BdjhvbHdmNkFZV3RjbW9MZnRaMGRCV2dCMDRjQURmZlBNTi92R1BmMENoVU5nY2MvSGlSYnovL3Z0NDdybm44TkpMTHpuOEhJY1BIMFpVVkJSNjlPaGhQcGFmbjQrVEowOWl5cFFwZGwxajY5YXR1SFhyRm9ZTkcyYnp2TWxrd3RhdFd4RVJFUUUvUHorSGE2d29Nek1UQ3hZc3dPelpzL0g0NDQ5WE8vN1JSeCt0OFhOMTZOQUJIMzMwRVFDZ3BLUUVvMGFOcXZHMUt2cjIyMjh0SHFlbXBtTFRwazBZTzNZc29xT2pyY1lmUDM0Y0d6ZHVSSWNPSFJBY0hHenptb0lnNFBQUFA4Zmx5NWZ4OU5OUFk5S2tTWEJ4Y1FFQTVPWGw0Y1NKRTNiL2U1YUxqNDlIYm00dTVzMmJCMzkvZndCQWVucTZROWNBQUE4UEQzaDZlbFo2L3NpUkl6aDgrREQ2OWV2bjhMWHZsNUdSWVRNMERnNE90aGtnVmxkYmJidytpSWlvY1dBQVJrU05rb3U3QkMySGVTTHRTQ0YwaFRYdjZhWE8xT0hhZ1h5RUQvQ0EzRk5TaXhVMmI4VjM5TGlWWEFSVm9BdUNZMVNRZTBrZ2xqYU1JSVNjeTJRUW9NMDNJdTlxS1g1UHlrTklqRHZjQW1YMVhSWU01U3ZBNUEzcis5RGIyeHVwcWFuNDV6Ly9pWG56NXRrY0V4MGRqVDU5K21EbnpwMTQ4c2tuNGVQalUrVTFVMU5URVJBUVVPVXYvWlU1ZCs0Y0lpTWo0ZTd1Ym5Ic3dJRURFQVFCTDc3NG90V2NJVU9Hb0ZPblRzakl5RUJHUm9iTlFDb3VMZzdqeG8zRHBrMmJLbjN1OHJCaDkrN2RrRWdra01sa09INzh1Tlc0enAwN3c5dmIyL3g0NDhhTk5xOVhVRkNBV2JObTRmWFhYMGVYTGwxc2ppa1BrQUJBb1ZEWXZOYkJnd2V4ZmZ0MmkzTzJqbFhsNE1HREVJbEVHRDE2dE0zeng0OGZoNit2TDdwMjdWcnBOVVFpRVpZdlg0NVBQLzBVTzNic1FHcHFLcFl1WFFxZzdHdG1OQnF4WWNNR2JOaXdvY3Bhbm43NmFVeWJOZzBBTUhUb1VIend3UWVZUG4wNjNuNzdiWFR2M3IxR0lXdjVOYytlUFd2ei9EZmZmQU9sVWdtbFVsbnBtSW9VQ2dYYXQyOXZGY2FGaElRZ0xpNE9lcjNlYXM3bm4zOXVzL1lYWG5qQjR2dTJ0bDhmUkVUVWVEQUFJNkpHUytZbVFhdGhYcmo1ZjRYUVpGdS9HYmFYcnNpSWF3ZnlFZExiSFI1aEx0VlBvQ29WMzlIajFuK0tFTkxiSFc0QjlSOThVTjBTUzBWdzlaUEMxVStGNHJ0NjNEcFpoSkJINmo4RWE2Z3J3R0ppWWpCaXhBanMyN2NQM2J0M3h5T1BQSUxUcDA5YmpXdlpzaVhjM056d3l5Ky8yTHpPa0NGRHpCL1BtREVETTJmT3JEUnNzU1V6TXhQcjE2L0hEei84WUJFWUZCUVU0SU1QUGtEZnZuMHhaY29VbkQ5L0h0SFIwUkNKL2hja2xwU1U0SzkvL1NzZWUrd3hqQjgvSGlkUG5rVHYzcjB0cnUvbDVRV2diQnRnWkdRa0FDQXRMUTF0MjdhRlhxOUhXbG9hcGt5WmdyeThQQ1FsSmNGZ01DQStQdDVtclV1V0xFSFBuajFSVUZDQXdzSkN1ejlIVzNRNkhRb0tDdURwNlFtUlNJU3dzRENyTWVWQlNjVnp0bzdac24vL2ZnQmxLNkNDZ29LUWtwS0NsSlFVQUVCa1pDU2lvcUtRbnA2T2l4Y3ZvbjM3OXRpNWM2ZlZOUUlDQXRDL2YzOEFnRlFxeFN1dnZJS2VQWHRDcVZRQ0tOcysrZFZYWCtIcHA1L0c4T0hEQVFDLy92b3Ivdm5QZitMdHQ5OUc2OWF0QVFEZmYvODlObTNhaExadDI1cXZIUnNiaTlXclYyUEJnZ1hZdW5Xck9TaWNQbjA2bm5ycUtZczY0dUxpSUpWS3NYcjFhb3QvLzRybXpKbFQ1ZGRqN3R5NVZaNHZGeGtaaWZYcjExc0ZXanQzN2tSU1VoTEdqaDJMT1hQbTRKRkhIa0ZLU2dyZWVPTU5jMDFyMXF4QmFHZ29BR0QyN05rSURBeTB1RVp0dmo2SWlLaHhZUUJHUkkyYVJDNUM1QkFQWkp4VVAxQmplNU5CUVByeFF2aTBkMFZBTnlYRWtvYTFTcVN4TU9rRjNFb3VRa2dmZDdqNU0veHE3dHdDWkFqcDdZNWJwNHJRWnJoM3ZXNkhOUHczQUpNb0dsWUFCcFFGQzZkUG44YUdEUnNRRkJSVWFmQURBSWNPSGJKNXZHSUFac3VxVmF1d2F0VXFBR1VyeXNwL2diOTY5U3ErL1BKTEhEdDJEQkVSRWZqd3d3L1JyVnMzQUlCR284SDgrZk1CQUgvNXkxK2dWcXVSa0pDQVo1NTV4aHhNQ0lLQTJiTm5RNi9YWS9Ma3liaDkrelkyYk5nQUh4K2ZTcmNtTGxpd0FBRHcwa3N2WWMyYU5VaFBUemRmYjh1V0xkQnF0WGp2dmZjUUV4TmpucE9kblkwcFU2WkFwVktoWThlT0FJQTllL2Jnczg4K3EvTHpCb0NFaElRcXp6Ly8vUFBtMVdmRnhjWEl6YzIxT0Y5UVVBREFjbXVncldQbEtvWml5NWN2TjMrc1Zxc3RIbzhaTXdaUlVWSFl0MjhmQU9EeTVjdTRmUG15MWZWNjllcGxEc0RLZGUzYUZTVWxKYmh4NHdZU0VoTGc0dUtDQ1JNbVFLVlNBUUMrL3ZwckFFREhqaDNoNys4UFFSQncrUEJoQkFjSFkrREFnUmJYQ2c0T3hzcVZLeUdSU0NDUjJGNEpmZjc4ZVZ5L2ZoMUxseTZ0TlB3Q2dOV3JWMXM4MW1xMW1EOS9QdHpjM0xCdzRjSks1OTJ2NHNxOGpSczN3c1BEQTA4Ly9iVDVtQ0FJNWxyTHQwT0t4V1d2YllWQ0FWZFhWNlNucCtQcTFhdm8xYXRYdGM5WGs5Y0hFUkUxUGd6QWlLalJFMGxFQ092cmpqdS9pSEh2WXNrRFhTdjNjZ21LNytnUTJzY2RDbS8raUhSVXpzVVNxQUpkR0g2Um1WdUFES3BBRitSY0xJSC9ROHA2cThPb0ZTQVNBWklIRE9IMEdoTU1KU1lZZFFLTU9oT00yckwvOVl5VXcwVlZzMjNVU3FVU2I3MzFGcnk5dlJFU0VtTFZQOHFXL2Z2M0l5Z29xTW90Y3hWTm1EREJISkxKNVhKa1pHUUFLT3NCRlJvYWlqbHo1bURJa0NIbUVBRUFFaE1Ua1pHUmdSVXJWc0ROelExdWJtNllPSEVpdG16Wmd1N2R1Nk5yMTY3SXo4OUhiR3dzaGcwYkJqOC9QL2o1K1dIRWlCRll0V29WWW1KaTRPSGhZZmZYNGNxVkswaEtTa0pvYUNnMmJOaUFIajE2UUNvdCt6bWNrSkFBblU2SFdiTm1tVmMrbGF2czY1V2JtNHZ4NDhkajBhSkZpSTJOdFRubS9wRHV4SWtUNW0yRjk3TzF2YzdXc2Z2ckdUbHlKQ1pQbm14eHJEek1VYXZWK0gvMjdqdXM2dnIvLy9qOUxBNGN4bUVvSUNxQmUrVE9XV2JhOEpPN3BlWXF5NUhtUjlOdm1UbExNVkZMTTIyNGY0NkdJelZMMUl3MFRkUE1VZTV3b0NBcUNBZ2U0T3p6KzRNUEo0NGNFSnlvejl0MWNlVjV6OWM1Y1BMdzhQbDZ2bUppWW1qWnNpVmp4b3dwY0szT25UdWowUlQ4LyttbFM1Y1lOMjRjZXIyZTFxMWJvOVBwbk9IWGtTTkgyTGh4SXlxVml1am9hS1pNbVlMZGJxZDU4K1pVcWxUSitUMitlUEVpWjg2Y29Ybno1Z1ZlMHp6WHZqN3Z2UE5PZ1dPV0wxOU9TRWdJQU5XcVZYUFpOM2Z1WExLeXNoZzhlSENCZlRmRGJyYzdBN0M4SnY3WEJuTXhNVEhVcUZIRFdYMVlsQnQ1ZndnaGhMajN5RzkzUW9qN2d3SkNHM3FqOFZaeThjK3NtN3FVS1NOM1NtUklmVytDYW5pQkZJTVYyOVVFTTJGTmZlNzJNRVFwRTFEWms2US9ESGMzQURQYVVXbVZKWDQvRzlPdFpDZGJ5RXEya3AxaXdacmpmdUVOalpmeWhnTXdnSWNmZnRqbDhhbFRweWhUcG96YlBrWFoyZG5NblR1WGloVXJPaHU0WDA5QVFJQkxaVkxlTC9qRGh3L24yV2VmZFFrUHZ2bm1HNW8yYlVyWHJsMkpqSXhFcVZRNks1MGVmL3h4VENZVGVyMmVoSVFFbDE1WWVjZTBiOStla0pBUU1qSXluSlZTd2NIQmFMWGFJc2U0Yk5reTZ0YXR5NmhSbytqWHJ4OExGeTVrNE1DQnJGeTVrajE3OXRDclZ5K1hxckQ4NXM2ZFc2QTZidjc4K1VYdS8rNjc3d29keTlxMWE1MkIwcXBWcTVnM2I1NUxzT1Z1MjVvMWE5eXV3cWpSYUFydE43Vnk1VXFNUmlNOWV2UndXMzFsczltY0lXQ2Vnd2NQRWhVVlJVNU9EbDI3ZHVXcHA1NXk3dHU5ZXpkVHBrd2hPRGlZZDk5OWw5R2pSL1BPTys4d2V2Um8rdlhyNTNLZDVjdVhzMlhMRnQ1NTV4MlhhMXlyVDU4K0JhckdJTGNxTEg5RjI3WDI3ZHZIZDk5OWg0K1BEdzZIbzlEcXhmekN3OE9wVWFOR2tjY2tKaVppdFZwSlRVMGxJU0hCdVZKai9uREtiRGJ6MDA4LzBiVnIxK3ZlRTI3cy9WR3BVcVZpWFZzSUlVVHBJUUdZRU9LK0VsVGRDNDFPUmVMT3F6aHNONzdxb01NT0YvZG5jVFhKVFBubXZtaDA4cSsreFdFMjJORDZ5MklDd3BYV1g0WDU2bzB2Vm5FcldFMk9ZamZBZDlnaDQ2eUoxS001R0s5WWdkeUZOM3pLZWFBcnEwYWpVNkx5VUtMeVVLRFVLbEJwbENodTRIOFJQLzMwa3pNZ0FuanBwWmR5Nys5dzhPR0hIMkl5bVpnNGNXS0JYN1JYclZwRlZsWVd2WHYzTHZsTnIxR3JWcTBDbFROcjE2N0ZaREx4eEJOUE1HblNKTGZuZmZ2dHR5NlAzVlZDNVc4UVAzUG16QUloMzdVR0RScUVVcWtrS0NpSTRjT0hFeFVWUldwcUt0dTJiYU5EaHc2ODhzb3JMc2QzN3R5WjFxMWJBekJ3NEVCblkvYzgrYWN5dXR1Zk44YVNWS25kU2hhTGhWMjdkdEc2ZFd1cVZLbmk5aGliemVhc0FNdGJCWExwMHFXVUxWdVdLVk9tT1B0NUhUdDJqQlVyVnJCejUwNGlJaUtJaW9vaUpDU0VLVk9tTUg3OGVQcjE2MGZIamgzcDFLa1Q1Y3FWQTJESWtDR2NQMytlYWRPbVliUFphTnUycmRzeFhCc081Ymw0OFdLaHorM1NwVXQ4K09HSE9Cd09EQVlESDMzMFViRmVrK2VlZSs2NkFWaGVFL3hySy9YeUIyRGJ0bTBqTXpQenBsZWRMT3I5SVFHWUVFTGNleVFBRTBMY2Qvd3FlaEQ1bEo2ejJ6S2RqYTl2Vk5aRkM2YzJwQlBXVEJya0Y0ZmQ2cERWSGtVQlNyVUN1L1hHQStsYndXYjZYd1hZZGFURkdibDhPQnRMdGgydklEWGxXL2ppVTA2RCtqYjBQcTB5T0FBQUlBQkpSRUZVRGx1MWFoWHg4ZkhPeDNrQm1FS2g0TU1QUDJUczJMRU1IVHFVa1NOSE9udEFKU1Vsc1dyVktobzFhbFNzM2tiNW1Vd200dVBqdVhUcGtuTVZ1N3orU1hseWNuSklUMDhuUER5Y2lJaUk2MDdIZEZjSmRUMTVGVHVRKzN6eUh1Y0ZNNURibkwxYXRXcHMzYnFWME5CUXQwM0g5WHE5czdKcTFxeFovUGpqank3N1Y2eFk0Znl6dS8xYnRtd3B0SW45K2ZQbm5kTUNpOXNEN01xVks0VTlaYmMwR2czejU4L253b1VMakI4L25vRURCMUsrZkhubmZvZkRnY1BoY0FaZ2MrYk1ZZjM2OWRTdVhac1BQdmdBdlY3UDZkT25tVFJwRW9tSmllaDBPbnIzN2szMzd0MmRQYlJxMWFyRnZIbnorT3l6ejFpOWVqV3JWNittZXZYcWZQamhoL2o1K1RGNThtVGVmdnR0UHY3NFl3SURBMm5jdURIZ09wMHdQVDNkYmErenk1Y3Z1MzFlYVdscGpCdzUwcmxBUVhGL05ncnJHWGV0bUpnWW5ubm1HZWJNbVVPMWF0WFlzMmNQWThlT2RRbkFObXpZUUVCQUFHWExsaTNXTmFIazd3OGhoQkQzSGduQWhCRDNKYTh5YWlyOVIwL0M5cXNZMDYwM2RTMmJPYmRCZmtCbFQwSWFlcVB5a0lCSGlIdU4xV1JINjFmNHh4NmJ5Y0g1MzY5eTlid1ozd29lVkhqTUMxM1oyOXZMTG0rSzN0S2xTd3MwY3c4SkNXSFdyRmxNbWpTSnFLZ29ldlhxUlk4ZVBaZzJiUm9LaFlLMzNucXJ5R3NuSmlheWVmTm1aM0N4ZVBGaVB2dnNNeHdPQndFQkFYejQ0WWRBYnIrb2lJZ0lGQW9GRm91Rjc3NzdEb1ZDNFZLdFpUQVlTRTlQZDN1Zm9wckI1N2syWkJvMWFwVHp6OWRXZFFIczJiT0hMNy84a3RUVVZGNSsrV1ZpWW1MbzNiczNiZHEwb1UyYk50U3RXN2RBTDZiQmd3Y3pZTUFBbDIxYXJaWkZpeFpSdG14WkdqVnFWR0IvVVlZTUdWSmdXM0Y3Z0Ywck16UFRKZWpNejh2TEN4OGZIdzRmUHN6NDhlT1pQWHUyTTNpelduUC83c29Md0RwMzdvekQ0V0R3NE1Ha3BxWmlOQnJ4OXZhbVFvVUtOR25TaEdlZWVRWWZIeCszMzZzQkF3YlFzV05IZnY3NVovejgvSnhWYnpxZGppbFRwdkRsbDE5U3QyNWQ1ejN6VDd0Y3VuUXBTNWN1dmU3emhOekZDa2FOR2tWU1VoSVZLMVlzOHVmaVJsbXRWcGRnTUcvTSthZVFEaHc0a1BmZWU0L0preWN6WWNLRUFsVmN0L0w5SVlRUTR0NGhBWmdRNHI3bDRhTWlzcTJlQzM4WXVITDZ4bGVJekpOK3lzalY4MlpDR25yakgxbDBMeHNoUk9saU16cFFsM1VmWHVla1drbllub25ONHFEQ283N29JMHJIKzF1bjB4RVZGY1hzMmJOWnRtd1pQLzMwRTVjdVhlS2RkOTRoTkRTMHdQRnIxNjVsK2ZMbEFLeGJ0dzdJRFlHcVZhdEdaR1Fra1pHUlJFUkVFQkVSUVdCZ0lNMmFOV1BXckZrdXF5UnF0VnI2OSs5UGNIQ3djMXRzYkt4emhiekNGQlVFWFZzQmxCZjg5ZS9mbjAyYk5wR1FrRUQvL3YzWnZuMDdxMWF0NHZqeDQ5U3BVNGVvcUNqS2x5L1BDeSs4d1BMbHk5bXdZUU1iTjI1RXA5TXhhTkFnYXRldWZaMVhNRmRLU3NwMWp3a0pDY0hEdzRQdzhIQTZkZXJFZ0FFRG5EM0xkdS9lelpJbFMzanJyYmVvWHIxNm9kZjQ2NisvMkw1OWU0SHRzYkd4eE1iR0ZucGVjSEF3STBlT1pOeTRjVXlmUHQyNVdtSmVzSk5YelJVZUhzN1FvVU1CNk5XclY0SHI1SzM4V0podTNicng5dHR2RjlpdTErdDU5OTEzZ2R5d0UzRHAxelpzMkRBNmRPaFE0THk5ZS9jeWV2Um81K1A0K0hoR2p4NU5Ta29LQXdZTUlDTWpneFVyVmhTN3NxdTRjbkp5Rjd2SkN3cHR0dHpwMWZsRDBWcTFhakZ1M0RoR2p4N054bzBiYWRldTNXMTdmd2doaExoM1NBQW1oTGl2S1ZVS3lqZjNSVmRHdzRVL0RUaHVia1lrVnFPZDg3dXVjdVdVa1hLTmZkRHFwZCtWRUtXZHc1RmJBYVp5TTQzUmxHSGo3QzhaYUhRcUlwNzJ2YWxHOXJlRFNxVmkyTEJoL1BQUFA4VEZ4ZUhyNjB1ZE9uWGNIaHNjSEV5dFdyV29YTGt5bFN0WEpqSXlrdkxseXhlb2Zza3phZElrTWpJeW5GUFZWQ29WUVVGQmhUYXJkemVWcmFncGtOOS8vNzNiNEN4L3BZNUtwWEkrUG5yMEtGZXVYR0hVcUZHMGFkUEdPVzY5WHMrYmI3NUp6NTQ5aVltSllldldyVFJvME1CdENIU2pQdjMwVTN4OGZQRDI5cVpMbHk3T2FaazJtNDNaczJkanRWclJhRFJGVmpRRkJnYlNwVXNYRWhJU0NBd014TnZiRzhoZE9PQzU1NTV6T1hiNDhPRXVqNXMxYTBhblRwMVl2MzQ5NjlhdG8wdVhMbGdzRmdDM3EwQUN0RzdkbXZidDI3dHNzOWxzS0pYS0F0OXpkOEZYbm9NSEQxS2xTaFdYNnJIOEt5Y1dkd3FreVdUaTh1WEw5T3ZYajVkZWVva0ZDeFlBcnIzZ2lsS2NhanFBNTU5L0hpZ1lBbDY3aU1Bamp6eEM2OWF0V2JGaUJlM2F0YnZ0N3c4aGhCQ2xud1JnUW9nSFFrQlZUendEMVNSc3o4U1NmWk1wR0pCMXljS3BtSFNDYW5wUjltR2Q5TDBTb2hTem1lemdvRUFmTDB1Mm5iTy9aS0R5VVBMUWszNjNwYy9YelRJWURFeWJObzI0dURpYU4yL092bjM3R0RKa0NPUEdqYU4rL2ZvdXh6NzY2S004K3VpakpicCsvajVhSlpXVWxPVHNxL1gxMTEvVG8wY1A1NWgxT2gzSnlja0ZwaW9XcFcvZnZsU3FWSW5vNkdpaW82UGRIak5vMENCbkJkbjFla3ROblRxVjQ4ZVBzM2p4NG1MZC8zcVZTdTZhNkJkbXhJZ1JQUHZzc3dBRUJRVVZhOHBjdjM3OTJMTm5ENXMzYjZaVHAwNll6V2JnM3dxd2F3VUhCMU92WGozblk2UFJTTWVPSGVuYnQ2L3plMUVjYytmT1JhL1hFeDBkVFZKU2t2UGFrRnNadDJyVktyZFRJRDA4UEFnSkNYRitqNnRYcjg2bm4zNWFvSWw5WVgzV2J0U29VYU9ZT1hPbWM4WE5uVHQzc25EaHdnS3JaVUp1U1BqTEw3K1FuSng4eDk4ZlFnZ2hTaDhKd0lRUUR3eXZJRFdWMi9tVHVQTXFoZ3VXbTc2ZXd3NlhqK1NRRVcrbVhHTnZmTXRMazN3aFNpT2JNYmVSdGRyejM2RGE0WUNFSFprNDdCRHhkT2tNdi83NDR3OCsrZVFUVWxOVDZkZXZIOTI2ZGVQbzBhT01IeitlVWFORzhlYWJiOUt4WTBlMzUyN2R1clhFOTFNcWxiUnExYXBZeDU0NGNZSXhZOGJnNWVVRjVEWW1OeHFOOU8zYmw1RWpSeElYRndkQW8wYU5pbjEvclZicnJPSVpQSGl3czRJcXo3V3Iva0Z1NzdIclZRNFZGV3k5K3VxcjlPelpFeWdZcVAzNDQ0L01taldMTVdQRzhNUVRUeFE0OS9qeDR3d2ZQcHphdFdzemZmcjBRaXVKaXN2THk0dkpreWNUR2hxS1VxbkVaTXFkdWwvY2lxTzg0ejA5UFl0OXo2eXNMRTZkT2tYZnZuMEJPSDM2TkNxVmlyQ3dNQ0MzLzllUkkwZW9VNmNPLy96ekQyKysrU2FmZmZZWkZTcFU0TUNCQXdVQ0pYY3JPT1pmamZOR1hMaHd3VGsxRTNKN3FvV0hoenVETlQ4L1A3ZmhGK0Q4R1RJWURDN1RGbS8zKzBNSUlVVHBKQUdZRU9LQm90SXFDVyt0SitYdmJGSU9aOStTYTFxeWJKemJsb2x2UlE5Q0czamo0VnU2cGxBSjhhQ3pHbk9yUHZPSFhPa25qZVJjdGhMK2hGK3BtL1o0OU9oUmxpMWJ4cDkvL2tsb2FDZ2ZmL3l4czRLb1ZxMWFmUHJwcDd6MzNudDgrdW1ueE1mSE0zanc0QUxUdi9LYWVKZEVZYi9nUC9ua2t6UnMyTkQ1ZU8zYXRjeWZQNThlUFhxZzFXcVpOMjhlVTZaTVljU0lFWnc5ZTVZMzNuZ0RvOUdJVHFlalpzMmFKUjRIUUt0V3JRZ01ESFRaNWk0QXl6TjQ4R0FlZWVRUkFINzc3VGNXTFZyRS9QbnpuYS9MYTYrOXhxdXZ2dXBjVFROdlcyRk9uejdObDE5K1NXQmdJQnFOQnFQUjZCSXN4Y1hGTVhic1dQejgvSGozM1hkdk92eks4OUJERHpuL2JEUWFnZUlIWUhuVlcyWEtsQ24yL1E0ZE9vVEQ0YUJCZ3dZQUhEaHdnRXFWS2ptcnp0YXRXOGNYWDN6Qm5EbHpYSjdqRHovOHdNS0ZDNWt5WmNwMVE4NXUzYm9WZXp6dWpCa3p4dVh4bmoxN1hDcnFMQmFMMndETVpES3hhZE1tRkFwRmdkZmtWcjQvaEJCQzNEc2tBQk5DUEhBVUNnaXVwOE9yakpxazNRYm5MOGMzNjJxQ0dVT2lHZi9LbnBTdG8wT2pLMzBWSlVJOGlLeW0zUGU0U3B2N25yUWE3U1FmeU1LM2dzZGRyOXkwMiszT2FpbVR5Y1NCQXdjWU4yNGNPcDJPVjE1NWhhNWR1eGFZQWhjV0ZzYW5uMzdLMkxGaitlMjMzK2pldlR0bHk1WjFPZVo2MHdOTHdzZkhCeDhmSHk1ZHVzU25uMzdLZ1FNSEdESmtDTzNhdFdQVnFsVkE3alMzbVRObk1ucjBhQ1pQbnN5Z1FZTm8wcVNKMit0ZHVIREIrZWVFaEFTWHh6Y3FLQ2pJV1JFVUZCVGtIRlArWURBd01MRFkwL0VDQWdJWU1HQUFPM2JzWU9MRWlhaFVLdXJXclV2VHBrMnhXcTBzV2JJRWIyOXZwazZkV3VDMXYxWHlxcDZLVzlHVlY5VzBlZk5tQUpvMmJYcmQ4R3ovL3Yzb2REcXFWYXRHV2xvYWYvMzFGeSsvL0RLUXUzakFraVZMYU5teUpkV3JWK2VmZi81eG52ZmlpeSt5ZS9kdUprK2V6SmRmZmxsa1UvaTFhOWNXYS96WDlrbkxzMmpSSXVmMzdmejU4K3pmdjk4NVJnQ3oyZXp5SHBrNWN5YUhEaDF5UG43MjJXZWRxMTdtdVpYdkR5R0VFUGNPQ2NDRUVBOHMzL0llVk83Z3o0VTlCaklUekxma21nNUhibVhKbGRNbUFxdDdVcWEyRjJxdEJHRkMzRTNXSE5jS3NOUmpPZGl0RHNvOTRsM1VhYmVkeFdKaDh1VEo3Tm16QjUxT3g4U0pFM252dmZjWVBYbzBUWm8wS1RBRk1EKzlYczlISDMxRWFtcnFiUXRnOGhpTlJyNzk5bHRXclZwRlFFQUFNMmJNY0R2VnJVS0ZDbnorK2VkTW56NmR5Wk1uczNyMWFycDM3MDZMRmkxY2VvSGxyK2dwYnVQek95MGdJSUJPblRyUnFWTW5ybHk1d3BZdFcxaXlaQW43OXUxekh2UFlZNDl4OWVwVjdIWjdrYjNPMXE1ZFcrd1FLTCs4WVBUYThBYmdvNDgrY29aT0pwT0pGU3RXc0c3ZE9tclhyazF5Y2pLVEprM0N5OHVMWnMyYTBhcFZLNktqbzUzVEd2UGJ1M2N2ZGVyVVFhbFVzbXJWS2h3T0IwOCsrU1JXcTVXb3FDZzhQVDBaTm14WWdmTlVLaFZqeG95aGYvLytSRWRIODlGSEh4WDZHdmo0K0Z6M3VkcnQ3djhoYXZYcTFmajYram9mejU4L24vRHdjT3JXcmV2Y2xwYVc1cHlLQzdsQjJsTlBQWVhOWmlNc0xNeWxlbEVJSWNTRFRRSXdJY1FEVGExVlV2RnhQNjZjTVhGeHJ3R2J4WEZMcnV1d08wZzlsa042bkpHZ21sNEUxZlJDcFpGRytVTGNEVGFUQTRVQ1ZCNEs3RllINlNlTitEMmtSZU45ZDZjK1RwZ3dnYjE3OXpKaXhBaENRME1aUDM0OGZmcjA0ZEZISCtYeTVjdjQrUGlnVnF0UnE5VjRlSGc0cDNtWnpXYm5sOFZpd1d3MjA3QmhRNEtDZ25qeHhSZHZ5ZGlXTEZtQ1ZxdGwzYnAxL1BqamoyUmxaZEdoUXdmNjlldUhUcWNyOUR3Zkh4OCsrT0FEZnY3NVorYk9uY3NISDN4QVlHQWdBd2NPcEUyYk5vQnJSUS9rVHQxNzY2MjNYSzd6MjIrL0ZSa0EzcWlNakF4bk5Sc1VYRGt3ajhWaTRlelpzeHc3ZG93REJ3NndkKzllVENZVE5XclVvR1hMbHV6ZnY1OXQyN1lSR3h1TGo0OFBqUnMzcGxtelpqUnAwcVJBNEZPN2RtMmFOV3Ztc20zaHdvVXVqMWV0V2tWS1Nncmx5cFhEMTllWGxKUVVWcXhZZ1ZxdHBucjE2aTdIV3ExV0FnTURPWHIwS0Y5OTlSVTdkKzdFWUREUXNtVkwzbm5uSGJ5OHZEaDE2aFNiTjIvbWwxOStZZXZXcmZqNit0SzZkV3VlZnZwcFozaDU0Y0lGRWhNVGFkKytQU2RQbm1UZHVuVzBhTkdDaWhVcnNuejVjazZjT01IVXFWUHg5UFRFNFhCdy92eDU0TittL0dYS2xHSElrQ0ZNblRxVkF3Y09sS2pmbThsa2NrNlRWYWxVL1BycnJ5N1h6cE8vQWYzR2pSdlp1WE1uSTBhTTROdHZ2OFhIeDRmczdHeGlZbUpvMnJTcDg3aUlpQWkzbFg0WkdSbTM5UDNoTGxBVVFnaFJ1a2tBSm9RUWdIK2tGdThRRFVtN2IwMkQvRHgycTRPVVE5bWtuY2loVEcwZGdkVThaY1ZJSWU0d3E5R095bE1KQ3NpSU4yRXpPd2lzN25YOUUyK3pNbVhLMEx0M2IrZHFnZlBteldQMTZ0WHMzNytmWDM3NUJZdkZnc054L1ZCZW9WQ3diTmt5ZERvZG8wYU51aVZqQ3dnSVlQZnUzWHo3N2JmVXFWT0gvdjM3bDZpZjExTlBQVVdMRmkxWXNXSUZHemR1cEhidDJnQk1talNwUU1WYVdGZ1lLMWV1ZE5rMmUvYnNHeDY3bjU4ZlZhdFdkZWxaVmJWcVZmUjZQU05IanVUMDZkTkE3dXVXTnk3SURSYkhqeDlQVWxJU3ljbkoyR3cySUxleXJVT0hEclJwMDRhcVZhc0MwTFZyVnpJek05bTVjeWUvL3ZvcjI3ZHZaK3ZXcldpMVdwWXVYZXJTdjZ4YXRXcDA3OTdkWll6WEJtQW1rNmxBbFpoV3EyWElrQ0VFQkFRQXVYM0p4bzBiUjJwcXFuTnMzdDdlTkd2V2pBNGRPcmoweGFwY3VUS0RCdzltNE1DQjdONjltNWlZR0g3NDRRZldyMS9QYTYrOXhzc3Z2OHlsUzVjSUNBaWdmdjM2bkQ5L0htOXZid1lOR2dUQTg4OC9UN1ZxMWFoWHJ4N3Z2LzgrTzNmdUJPRGhoeDhtUER6Y2VaOG5uM3lTOFBCdzUrdFNYT2ZPbldQdzRNRUZ0aGNXb3AwK2ZacFpzMmJScWxVcldyZHVUYWRPblhBNEhDZ1VDbXJXck1ucnI3OSszWHZlNnZlSEVFS0llNC9DVVp4UFZrSUk4UUJKKzhmSXBRTloySzIzL24rUEtxMlN3S3FlQkZielJPMTEvMDJOUFBMVlpXcjNMSDREWnZIZ3VKcy9HK2QremNSaXNGTzV2VC94V3pLd21SMVVidTkvVjhhU244Rmd1TzcwTUx2ZGp0VnF4V2F6WWJmYjNRWmlTcVd5eUtxc214RVhGMWRrdUxGcTFTcm16WnRYWkU4bHE5VmE2Q3A5MXpwKy9EaWJOMittZi8vK0JaNVRYZ0JTdjM1OTU3YU1qQXpXckZsRDY5YXRpWWlJdU83MTkrM2J4L256NTFFb0ZGU3RXclhBVk00NWMrWncrZkpsd3NQRHFWS2xDclZxMVNwV1UvbU1qQXgyN05pQnhXSng2V1cxZCs5ZVFrTkRDMVFrSlNVbDRlM3Q3YXh3eXM3T0pqazVHWlBKNUh5OUtsYXNXT0ExbUQxN05nNkhnOGpJU0twWHIwNlZLbFdLbkg2WlgzSnlNcHMzYjZaTGx5N09hWVY1UDA4S2hZTE16RXkzMHkwek1qTEl6TXpFdzhPRDRPRGdZamY4WDcxNk5URXhNU3hhdEtqQVBwUEp4R2VmZmVhOHQxYXJwWEhqeGpSdTNOanR0UndPQndzV0xLQm56NTdPMXlULzJQUDA2dFdMYWRPbVNYV1dFRUk4b0JUWCtVdEtBakFoaEhERGZOWEcrVjFYeWI1c3ZTM1hWeWhCLzVDV29CcGVlQWJlUDhXNEVvQ0p3dHpObjQzVG02K2dWQ3VvK0pndng3OUxvK3pET29McjNwN0FTQWdoaEJCQzNCM1hDOER1bjkrNmhCRGlGdkx3VlJIeGpEL3BjVWFTLzhyQ1pyNjEvMWJnc01PVk15YXVuREdoQzlZUVZNTUwzd29lRlBNZjFvVVFKV0F6T3ZBb28rTHFlVE00d0svaTNWMzVVUWdoaEJCQzNIa1NnQWtoUkNFVUNnaXM1b2xmdUFmSkI3TkpQMlc4TGZmSlRyYVFuV3pCdzBkRllIVlAvQ3Q1b3ZLUUpFeUlXOFZxdEtQMlZKSjEwWUxhUzRsbmdIejhFVUlJSVlSNDBNZ25RQ0dFdUE2MXA1S3daajRFVlBFa2FhOEJZOXJ0bVJacE50aTR1QytMU3dleThBbnpRQitoeGJlOGh6VE5GK0ltMkswTzdGWUhLcTJDcTRsV2RHWGtvNDhRUWdnaHhJTklQZ1VLSVVReGVaVlJVK2svL3FTZk5KSjg4TlpQaTh6anNNUFZSRE5YRTgwbzFRcjhLdWFHWWQ3bFpJcWtFQ1ZsTnVTdWxxZnlWR0kyMkFpbzZubVhSeVNFRUVJSUllNEdDY0NFRUtJRUZBb0lyT3FKUHR5RFN3ZXpTVDk1ZTZaRjVyRmJIYzVlWVdxdEVyK0hjc013WFJrTlNCZ214SFdacjlvQmNGaHlBMnRkV2Zub0k0UVFRZ2p4SUpKUGdVSUljUU5VV2lWaFRYMElyT3BKOHQvWnVjMjFiek9yeVU3YVAwYlMvakdpOWxUaUhhckJwNXdHNzFBUE5EcmxiYisvRVBjaTg5WGNDakJ6bGgyRmd2dHExVlVoaEJCQ0NGRjg4aWxRQ0NGdWdtZWdtdkFuL01pNWJDWDU3eXdNRnl4MzVMNVdvNTJNZUJNWjhTWUF0SG9WUHVVODhBN1Y0QjJpa2I1aFF2eVArYW9OalU1SlRxb0Z6MEExU3BXOE40UVFRZ2doSGtSU01pQ0VFTGVBVnhrMUQ3WFJFL20wSHU4UXpSMi92eW5EUnVyeEhNNXR5K1Q0cWxUT2JNbklyVXhMTUdQSnN0L3g4ZHdxVnF1VlNaTW1zVzNiTm13Mm05dGpybDY5U25SME5COS8vTEZ6VzN4OFBIRnhjWGRxbU1WeThlTEZ1M2J2SVVPRzhNSUxMeFM2ZitqUW9VWHV2NWVacjlyUStLb3dwbHJSQmQvNTk2WVFRZ2doaENnZHBBSk1DQ0Z1SVYyd2hvaW45R1Jkc3BEOFZ6YlpLWGVtSWl3L2h4MnlreTFrSi85N2I1V0hBczhBZGU1WG9CcXZBRFVlZWxXcGI2cS9kZXRXdG0vZnpxbFRwMmpac3FYYlkydzJHN0d4c2FqVmF2N3YvLzRQcTlYS2hBa1R1SFRwRWkrLy9ESzlldlZDcFZMZDhCaWVmdnBwQUJZdFdrVEZpaFZMZkw3TlptUGl4SWtjUEhpUVdiTm1FUkVSY2NOanVWRlhyMTRsTXpPejBQMEdnNkhJL2ZjeVU0WU5yN0pxSEE3dVNqZ3RoQkJDQ0NGS0J3bkFoQkRpTnZBTzBSRDVqQjdEQlFzcGgrNU9FSmFmemV3ZzY1S0ZyRXYvamtPaFZPRHByMExqcTBLalUrWitlZi83WjdXbjhxNDMybCs5ZWpVQWZmcjBLVFRFMG1xMVFHNjFHSUJhcmVhOTk5NGpLaXFLNWN1WGMrREFBY2FNR1VQWnNtWHZ6S0N2b1ZLcEtGZXVITHQyN1dMY3VISE1tVE1IdlY3djNIL3MyREdHRGgxNlE5ZmVzbVdMODgrdnZmWmFvY2NsSnljWGVjeUZDeGV1ZTQzZzRHQ2lvNk52WkpoM2pTblRodFZvZHdhOXVySVNnQWtoaEJCQ1BLZ2tBQk5DaU52SXA1d0duM0o2akdsV1VrOFl5WWczNGJBNzd2YXdBSERZSGVTa1djbEpzN3JkcjFDQ1JxZEMvYjlBVEtsUm9GUXBVS29WS0ZTZ1ZDbFFxQlVvVmFENDMvWmJhZmZ1M1p3K2Zackl5RWhhdDI1ZDZIRjVBUmpraG1CcXRab2FOV3J3K2VlZk0zSGlSUDc2Nnk4MmJkcEU3OTY5YituNFNtTEFnQUdjT25XS2d3Y1A4c0VISHpCOStuUm5vS2RXcS9Iejg3dnBleVFrSk56ME1VWHRMMndLYW1tV1Z3VnBOZHJ4REZTajhpamxKWTlDQ0NHRUVPSzJrUUJNQ0NIdUFNOUFOZVdiK3hEYVVFZjZTUk5wLytSZ3lTN2R2YmtjZGpBYmJKZ05keWY0V0xwMEtRRDkrdlZEVWNSY1RhVlNpVWFqd1dLeFlEYWJVYXR6LzJyejgvTWpPanFhalJzMzBxRkRoenN5NXFMR09IYnNXQVlPSE1paFE0ZjQ0b3N2R0RKa0NBQlZxMWJsdSsrK3UrbDc1SzhHdTlZcnI3eENVbEpTb2NlODl0cHJKQ1FrRkhtTmUxRjJzZ1hQQURYR1ZCc0IxVHp2OW5DRUVFSUlJY1JkSkFHWUVFTGNRU3F0a2pLMXZRaXE1Y1hWUkROcEozSmNwaVdLWER0MzdpUXVMbzU2OWVyUnBFa1RBRTZjT0VIRmloWFI2WFFGanZmeThuSUdZRHFkanN6TVRKS1RrMGxPVHNabXN6Ri8vbnlTazVOcDNibzFqejc2NkoxK09nRG85WHJlZSs4OTNubm5IUTRmUG96QllNREh4K2VPM0x0RGh3NWtaR1FVdXI5ZHUzWmN1WExsam96bFRuSFl3WERSZ3FlL0NtTzZBOS95SG5kN1NFSUlJWVFRNGk2U0FFd0lJZTRDaFFMOEtucmdWOUVEMHhVYmFYRTVaSncxWVRPVmp1bVJkNVBWYW1YZXZIa29GQXJlZU9NTkFJeEdJK1BHalhNMmxQZjE5U1VsSllYTGx5K1RrcEtDeFpJYklnNGRPcFMwdERSTUpwUGJhNGVHaHQ2MUFBeWdYcjE2ekp3NWs1bzFhNkpVM3ZxRm1JdnE0UVd3YTlldUc5Ni9hTkdpR3hyVDNaSVJiOEthWThla0JFOS90VFRBRjBJSUlZUjR3RWtBSm9RUWQ1bldYMFc1eGo2RU52SWg2NUtaakhnelZ4Tk0yQ3dQWmhpMmV2VnFrcEtTZVBiWlo2bFNwUW9BYTlhc0lUMDluVXFWS3JGbHl4WTJiTmpnOXR5VWxCVEtsQ2xEMmJKbENRNE9kbjdsUFE0SkNibVRUOFd0MnJWcjM3WnJGNmNQMklQQTRZRExSN0pSZXlteFpOa0pmZnpPVk5vSklZUVFRb2pTU3dJd0lZUW9KUlJLOENubmdVODVEeHhOdlRFa1djZzRhK0pxb2htNzljRUl3ODZkTzhmU3BVdng4L09qWDc5KzJPMTJVbE5UV2JGaUJRQ0RCdzhtUFQyZDFOUlVaNkFWSEJ6TWh4OStpRktwSkNZbXBzaCtZVGNqYjRybDlhaFVxa0pYck16UGJyZnovUFBQMy9TNGhnNGRTcHMyYlp5UC9mejhia2xQc1R3dnZQQUNtWm1adCt4NnQ1czF4ODdGUDdNd1plYjJyZ3VzNm9sZlJabitLSVFRUWdqeG9KTUFUQWdoU2lHRlVvRnZCUTk4SzNoZ3R6b3dKSm5KaURkaHVHQzVyOE93WDM3NUJZdkZnczFtbzF1M2JsaXQvNjVRMmFwVksrclZxd2ZBRTA4ODRYTGVyRm16TUJnTW1NMW1sMVVoYjZXQkF3Y1c2N2dPSFRvd2JOZ3dBUDc2NnkraW82TUxIUFBOTjkvZ2NEakl5c3E2NlhIbGY0MUt1NVByMHpCZHZUT0xQeWdVRUZqTmk1Q0czbmZrZmtJSUlZUVFvblNUQUV3SUlVbzVwVnFCWDdnV3YzQXREanZrcEZySXVtakJjTkZDem1VTGp0SzltR1NKUFB6d3d3RG9kRHI4L1B4d09CeGN1SEFCblU3SG9FR0RDajNQejg4UGc4RkFabVltWmN1V2RYdE1Sa1lHU1VsSjFLaFI0N1pWaVYzTGJEWnorZkpsdC90VUtwWGJWUmVIRHgvTzRjT0hlZkxKSnhrMWFsU0o3cWZSYVBEdytMZmE2ZW1ubnk3WmdQUEpHNXVIaHdjYXphM3BueFZRM1pPVXYzTndPRzdmNjYvQWdkM213R0ZYa0hvaUI3VzNrakkxdlc3Yi9ZUVFRZ2doeEwxQkFqQWhoTGlIS0pTZ0s2dEJWMVpEMlRwZ3R6cklUdjQzRURPbTN6dlZRTzQwYXRTSWpSczNvbGJuL3ZVMGF0UW9MbHk0UUo4K2ZRZ0tDaXIwdktDZ0lKS1Nrb2lQanljbEpZV2twQ1RPbnovdi9FcEtTc0pnTUFEdzlkZGZGeHFTRldYUm9rVlVyRml4Uk9jMGJ0ellHU1NaeldiYXQyOWY1UEg3OSsvbjhPSERxTlZxWG4zMTFSS1BNU1ltcHNBMnRWcE51M2J0U25TTi9GVmwzM3p6VFluSFVaaWc2anFDcWhkY3hmTldzMlRaT2Zsak9rcU5ra3Y3czlEb2xPZ2Z1ajJWZ1VJSUlZUVE0dDRnQVpnUVF0ekRsR29GUG1FZStJUjVFQUxZVEE2eUxwbkpTYk5pVExkaFRMZGl6YmwzU3NRVUNvVXovSXFOaldYZnZuMVVyMTZkNTU1N3pubE1lbm82aVltSnpxK0VoQVRPbkRrRHdPalJvOTFlVjYvWFU3Tm1UY0xDd203L2s3Z0p5NVl0QTZCang0NkVob1lDdWIzQzFxeFp3NjVkdTVnMmJacno5U2t1clZiTGYvLzczMklmSHhzYmUwOU5xM1JINDYwa3NMb25xVWR6OFBCVmNuRmZGcjdsUFZDcTcwemxueEJDQ0NHRUtIMGtBQk5DaVB1SVN2dnZkTWs4VnBNZDAvL0NzTnd2RzZZTUs0NVMzRW9zTlRXVk9YUG1vRmFyR1RGaUJFcWwwcmx2eElnUkpDWW11ajJ2WExseTFLbFRoN0N3TU1MQ3dxaFFvUUpoWVdGNGVYbTVYS00wMnJkdkg0Y1BIOGJIeDRmZXZYczd0OXZ0ZG43NTVSZmk0dUpZc21RSnI3LysrbDBjNWIyalRDMGRhZjhZOFNxakllT01pU3VuVFFSVzg3emJ3eEpDQ0NHRUVIZUpCR0JDQ0hHZlUydVZxRU9WZUlmKzI4ZkpZWGRneXJCaE50aXhadHV3Wk51ZFg5WnNPNVpzMjEzckxXYTMyNWt5WlFvR2c0RlhYbm1GU3BVcU9mZlpiRFphdG14SmNuSXk1Y3VYcDN6NThvU0ZoWkdjbk15a1NaT29YYnMyNzd6empzdjFZbUppK09HSEh4ZzdkaXpseTVlLzAwK25XR3cyRzE5KytTVUFmZnIwd2RmWDE3bFByVll6YXRRb0JnMGF4SW9WSzJqU3BBbDE2dFFwOXJXenNySnVxaGZZdlVybG9jQ25uQWNXZ3gwUEh4V1pDUktBQ1NHRUVFSTh5Q1FBRTBLSUI1QkNxY0F6UUkxblFDRUhPSElyeC9JQ01hdlJqc1Btd0c0ajk3OVdCdzRidWMzRy83YzliN1hLbXpWLy9ueisrdXN2QWdNREtWZXVITXVXTGVQY3VYUEV4OGRqczlsWXRHaFJnWFB5Z3EwVEowNjRiTis3ZHkrZmZ2b3BOcHVOUC8vOHM5UUdZRC84OEFQeDhmRkVSRVRRcVZPbkF2dkR3OFBwMDZjUEN4WXNJRG82bW5uejV1SHRYYnpWRFcrMkI5aTl6RHRFdzRVL0RRUlc4U0w5WkE0MnN3T1ZoMHlERkVJSUlZUjRFRWtBSm9RUW9pQUZxRDJWcUQyVkVGajgwNDU4NVg3RncrSXlHbzE4OTkycWI5R2RBQUFnQUVsRVFWUjNBS1NscFJFZEhlMnl2Mm5UcG03UDgvWDFwVnk1Y2lRbUpwS2VuazVBUUFCLy92a25reVpOd21hejBhZFBIenAzN254VFk3dGRVbEpTV0xKa0NRcUZncUZEaDZKU3FRb2M0M0E0ZVBiWlo5bTBhUk9KaVluTW16ZVA0Y09IWC9mYW8wZVBScVBSOE5oamp4VjdQQTBhTk1CaXNaVG9PWlJXM3FFYWNPUk9EWFk0d0pCa1JoOGh6ZkNGRUVJSUlSNUVFb0FKSVlRb05UdzlQYWxZc1NJbWs0bnc4SEFlZXVnaHdzUERuVi81cHdaZXEzNzkrbXpjdUpIZmYvOGRoOFBCN05tenNkbHN2UFRTU3k0OXRVcVQ5UFIweG80ZGk4Rmd3Ti9mbnkxYnRyQjI3Vm9NQmtPQkwwZStwbTBiTjI2a1RaczIxS3RYeisxMVAvLzhjNWZIZi8vOWQ0bkhkdXpZTWJSYTdUM2RjMHpycDBMdHFjUnF0S1BVS0xpYUtBR1lFRUlJSWNTRFNnSXdJWVFRcGNxOGVmUGNWa0ZkVC9QbXpkbTRjU09MRmkwaUl5TURwVkxKNE1HRG5TdEl4c1RFWURhYmFkMjZOWHE5L2xZUCs0WnMzNzZkMDZkUEEzRGx5aFUyYnR6bzlqaXRWb3VQanc4K1BqNllUQ1l1WHJ6SWpCa3ptRGR2SGxwdHdVQm43ZHExdDJSODN0N2U5M1FBQnFEMVYySEt0T0ZUemdQREJUTU9CeWhrRnFRUVFnZ2h4QU5IQWpBaGhCQ2xTbUhobDlWcTVjU0pFL2o2K2hJZUhsNWd2MDZuQXlBakl3TnZiMi9HalJ0SG8wYU5uUHNQSGp6STFxMWI4Zkh4NGFtbm5ybzlneStDdTJtRjdkdTNaOWV1WGVqMWVzTEN3Z2dNRE1UZjN4KzlYbzllcjhmWDF4Yy9QejgwbW44WE1EQVlEQXdZTUFDajBjaTVjK2VvV3JXcTIvdDVlM3V6YnQyNkd4N3YvZEk0WCt1bkl1T3NDZjlLM21TZU0yRk1zK0lWSkI5L2hCQkNDQ0VlTlBJSlVBZ2hSS21VblozTjhlUEhPWFRvRUljT0hlTDQ4ZU9ZVENaR2poenBFb0JkdVhLRkpVdVdzR0hEQnVlMlNwVXEwYkJoUTVmcm5UOS9Ib0RJeU1nNzh3VHlTVXBLNG9NUFBuQStYckprQ1gzNjlFR3RWak4xNnRRU1hjdkh4NGNwVTZZUUhCeU1sNWZYclI3cWZVZnJwOEptY3VENXY5RExjTUVzQVpnUVFnZ2h4QU5JUGdFS0lZUW9OWTRjT2NMUFAvL00wYU5IT1hQbWpFdmZLNzFlVCtQR2phbFNwUW9BbVptWnJGbXpodSsrK3c2ajBZaE9wNk5yMTY2c1hyMmFRNGNPc1hMbFNycDE2d2FBM1c3bjdObXplSGg0OE5CRER3RmdOcGRzeFVxTHhWS2ljNVJLSldxMW10OS8vNTJwVTZlU2xaVkZodzRkK09lZmYxaStmRG0vLy80N0w3NzRJbzBiTnk3eGxNeTg1eUN1ejhNdjk2T08zZXpBMDErTjRZS0ZzZy9mNVVFSklZUVFRb2c3VGdJd0lZUVFwY2I1OCtmNThjY2ZBZkQzOTZkZXZYclVyMStmdW5Yck9xdSt6cDA3eDV3NWM5aTBhUk1ta3dtRlFrSGJ0bTE1L2ZYWENRZ0lJRFEwbE9qb2FCWXNXSURGWXFGNzkrNXMzNzRkazhsRW5UcDFVS3R6LytwcjM3NTlpY1kyY09EQUVoM2Z0R2xUZXZmdXpZUUpFM0E0SEx6eXlpdjA2dFVMZzhIQTFLbFQyYjE3dDdQNlM2ZlQ0ZS92ajFxdFJxMVdvMUtwWFA2c1VxbXcyV3dZalVhTVJpTW1rd21UeVlUUmFLUmx5NWE4L2ZiYkJlNXZNcG1ZUFh0MmljWjhQOUw2NVU2cE5XWFk4QW5Ua0hvc0I2dkpqbHFydk1zakUwSUlJWVFRZDVJRVlFSUlJVXFOcGsyYk1uandZT3JYcjA5RVJBU0thN3FWVDVvMGllM2J0d09nVUNobzBhSUZQWHYycEZxMWFzNWpubnp5U1pLU2tsaTZkQ2xMbGl4aDVjcVZHSTFHZ0R2ZSs2dGF0V3BVcVZLRnhvMGIwNnRYTHlCM0N1T2tTWk00Y09BQXNiR3hIRGx5aEpTVUZKS1NrbTdvSG9YMTZySmFyYXhmdi82R3gzNi9VT3VVb0FCcnRoMTlwSmJMUjNQSU9HTWlxSVpNSHhWQ0NDR0VlSkJJQUNhRUVLTFUwT3YxemxVYjNlbllzU04vL1BFSFR6MzFGQys4OEFJVktsUndlMXp2M3IycFVLRUNDeGN1NU5LbFN3QTg5dGhqdEczYjFubk1saTFiYnUzZ0MvSEJCeDlRdG16WkF0c2JOR2hBZ3dZTm5JK3RWaXMybXcyNzNWN2dTNkZRb0ZBb1VDcVZCZjdyYmhWSWtDYjRlUlFLVUd1VldIUHNlUHFyOFNxakp2MmtrYURxWGlDclFRb2hoQkJDUERBVWp2d05Wb1FRUW9pYmNPU3J5OVR1V2VhMjNzTm9OT0xwNlZtc1l4ME9CeGN1WEVDaFVGQ3VYTG5iT3E3U0pENCtIcVZTNlhhMXpEdDVqZnp1eE05R1lVN0ZYRUdqVXhMK2hCOFpaMDBrL25hVmlpMTk4UXQzSHg0S0lZUVFRb2g3aitMYTZTUFhrQW93SVlRUTk1VGlobCtRTzAweUxDenNObzZtZElxSWlDZ1YxeWd0MUo1S3JFWTdBUHB3TFpjRGNyajBWemErRmJRb3BCV1lFRUlJSWNRRFFUNzJDU0dFRU9LK3B2WlNZTTNKRGNCUVFHaERiOHlaTnBJUFp0M2RnUWtoaEJCQ2lEdEdBakFoaEJCQzNOZnlWNEFCZUlkcUtGUGJpOHZIY3NoTU1OL0ZrUWtoaEJCQ2lEdEZBakFoaEJCQzNOZlVYa29jZHJDWi8yMTdHbHpQRys4UURZbS9YWlVRVEFnaGhCRGlBU0FCbUJCQ0NDSHVhMnJQM0k4N3ptbVE1SzRPR2Y2RUg5NmhHaEsyWjVKNkl1ZHVEYzlGZkh3OCsvZnZwN1N0VVpTY25NeUFBUU5Zc21SSm9jZkV4c1l5WU1BQUxsKytmTlAzMjcxN04xZXZYaTNST1ptWm1VVytiaWtwS1dSblo5L1FlTXhtTTZkT25RTGdpeSsrWVBUbzBjNTlKZjFlN2QyN2w3bHo1N3JkTjNmdVhQYnUzVnVzNi96MDAwL01talVMZzhGUW92c1g1dXV2ditiSWtTTnU5eVVuSi9QTk45K1FsSlJVb211YVRDWXlNakpjdHBuTjVnTGJyc2RvTkRKejVrd1NFaEtLUEM0N081dFBQdm5FdWZxdkVFSUlrWjhFWUVJSUlZUzRyNm05L2hlQTVac0dDYUJVS3dodjVVZEFaVTh1L3BuRm1jMVh5RW0xM28waE9zMmFOWXR4NDhiZGtoRHBXbGV2WG1YWXNHRU1Iank0eEVIUTh1WExPWC8rUE04ODg0emIvWGE3bmVYTGx4TVdGa2FaTWplMzJtZFNVaExqeDQ5bjU4NmRKVHB2M0xoeDlPN2RHN3ZkN25aL2p4NDlXTDE2ZGFIbkd3d0dUcHc0d2E1ZHUxaTNiaDF6NTg1bHdvUUp2UGJhYTNUcTFJazMzbmlEcEtRa2twT1RPWHIwcUhPc3I3LytPckd4c2NVZTUrSERod3NkeCtyVnF6bDgrUEIxcjVHV2xzWVhYM3pCNGNPSDhmRHc0Tml4WXp6OTlOUEYrbkxubjMvK1lmSGl4ZXpZc2NQdC91M2J0N05vMGFJU0IwdXJWNi9teFJkZmRObTJZOGNPWG5ycEplTGk0b3A5bllzWEw3Sm56eDdlZlBOTmZ2MzFWN2ZIT0J3T3BrMmJ4b1lORzlpM2IxK0p4aW1FRU9MQklLdEFDaUdFRU9LKzVxd0FNeFlNUmhSS0NHdm1nMSs0QnhmMlpuRjYweFg4d3JYNFY5TGlVODdqanE0U0dSc2J5K0hEaDZsZHV6Wjc5dXdwMWptTkd6Y21KQ1NrV01kKzl0bG56dUJtN2RxMTlPelpzMWpuSFRwMGlFMmJOdUZ3T09qVHAwK0IvVTgrK1NRUFAvd3dpWW1KSkNZbXVnMVpCZ3dZd0VzdnZjVGl4WXNMdlUvZnZuMEJXTGR1SFNxVkNvMUd3L2J0MndzY1Y2ZE9IUUlDQWx5MnBhZW5jK3pZTWJwMDZZSlNlV1BmdFAzNzl6TnAwcVFDMit2V3JVdTlldlVJRHcvSHc4TURMeTh2TEJZTEFON2Uzdmo1K1JFZEhjMnhZOGNZTkdnUUtwVUtnSnljSExadDIxYmdlbm1WWkJzM2JuUTdqbE9uVHJuZDkreXp6d0s1WWVQa3laTXhtODI4OTk1N2VIaDRPSTk1Ly8zM0NROFBkM3ZkYmR1MnNYVHBVcmY3Tm0vZWpFS2hvSFBuem03M2I5KytuYUNnSU9yWHIrOTJmMGxzMjdhTnlNaElxbGF0V3V4eklpSWkrT3l6enhnN2RpeFJVVkY0ZVhuUnBFa1RsMlArMy8vN2YremN1Wk9YWDM2WmR1M2EzZlE0aFJCQzNIOGtBQk5DQ0NIRWZjMVpBWmJqdmpJSXdDZk1nOG9kTktRZE41SVdaeVR6bkFtVlZvRmZ1QlpkR1RXZUFXcTBldlZ0QzhRdVhickU3Tm16QVRoeTVFaWhVOUd1OWY3Nzd4Y3JBTnV3WVFPeHNiRzBiTm1TOVBSMGxpMWJSdDI2ZGFsVHAwNlI1MlZrWkRCMTZsUWVlK3d4K3ZidDZ3em9GQXFGODVpY25CemVmZmRkMnJadFM3ZHUzZGkxYXhjdFdyUnd1WTYvdnorUU84MHVJaUlDeUozdVdiVnFWU3dXQy9IeDhmVHQyNWYwOUhSaVltS3dXcTFFUjBlN0hkT1VLVk40NUpGSFhMYmxWWXM5OGNRVGhWWTVBU3hidG94bHk1YTUzYmR1M1RwR2pCaEJjSEF3d2NIQmZQWFZWOFRHeHZMeHh4KzdIS2ZUNmJCWUxEZ2NEdlI2UGRPblQyZnExS2w4Ly8zM0pDUWtNSEhpUkxSYUxabVptY3lZTWFQUXNSUzJiOCtlUFc0RDBMd0E3Tk5QUCtYdnYvL20zWGZmcFZLbFNpN0hoSWFHVXJGaVJiZlh2VFkwaEg5RHVGOSsrWVZ5NWNweDhPQkJEaDQ4Q09TR1RqVnIxaVFoSVlGang0NVJ2WHAxdDVWcklTRWhQUDc0NDBEdXo5bTZkZXVZUDMrKzJ6R2twS1R3eHg5LzhQYmJiN3ZkWDVTZ29DQSsvdmhqWW1KaWFOeTRzY3UrNzc3N2pxKy8vcHBPblRyeDJtdXZsZmphUWdnaEhnd1NnQWtoaEJEaXZxYnlVS0JRdXE4QXkwK3BVbENtdGhkbGFubVJsV3poeW1rVG1lZE1wTWNaZ2R4cU1hMmZHcldYQXFWYWdWS2pSS2xSb05JbzhLK3N4Y05IZFVQank4N09adno0OFNnVUNyeTl2YWxUcHc0VEowNTBDWm55Ky9ubm4vbm9vNCtvVktrU0RSbzB1TzcxOSszYngrelpzd2tORFdYNDhPRVlEQVlHRHg3TUJ4OTh3Q2VmZkVLRkNoVUtIZGU0Y2VNQStMLy8rejhNQmdPelpzMmlhOWV1enBEQjRYQXdZc1FJTEJZTHI3NzZLaGN1WEdEQmdnVUVCZ1lXR2tTTkh6OGVnTmRlZTQzUFAvK2NoSVFFNS9XV0xsMkt5V1FpS2lxS3BrMmJPczlKU1VtaGI5KysrUGo0VUt0V3JRTFgzTHg1TTAyYU5LRm16Wm9zV3JUSTdYM3pwakoyNmRMRjdYNXZiMjlueUFTNFZGYmxwOVBwY0RnY21NMW10Rm90R28yR01XUEdvTlBwOFBmM1I2dlZBcm5CMEpZdFd3cWN2M2p4WXI3KyttdTMrNTUrK21sNjlPamhySWJMeitGdzhNVVhYN0Jod3dhNmRldkdVMDg5VmVDWU45NTR3KzJZQzVNL2hETVlEQzZQbjN2dU9XcldyTW1HRFJzQU9ISGlCQ2RPbkNod2pTWk5tamdEc0N0WHJoQWZIMS9vL1g3NDRRZnNkanZUcGsxajJyUnBoUjdYb2tVTGF0YXN5Y0tGQzkzdUw2eUgydnIxNjFtL2ZuMkI3ZTVlYXlHRUVBOGVDY0NFRUVJSWNkOVRleXF4R292WnJGd0IzaUVhdkVNMGdBK1dMRHM1YVZhTWFWYU1WNnpZVEE2c09YWnNGaHQyaXgyN3hZR0hqL0tHQWpDajBjaUVDUk00ZCs0YzBkSFJaR1ZsOGY3Nzd6Tmx5aFJHamh5Sld2M3ZSeldiemNhaVJZdFl1WElsdFdyVll0S2tTZWgwdWlLdnYzLy9maVpNbUlDbnB5Y1RKMDdFMTljWFgxOWZ4b3dadzlpeFl4azVjaVJUcDA1MVd6VzBhdFVxRWhNVG1UbHpKdDdlM25oN2U5T3JWeStXTGwxS3c0WU5xVisvUGxldVhLRlpzMlk4ODh3emxDbFRoakpseXRDK2ZYdm16SmxEMDZaTjhmUHpLL1pyRVJjWFIweE1EQlVxVkdEQmdnVTBhdFRJK2Z4bnpacUYyV3htK1BEaEJaN3ptVE5uT0g3OE9ETm56a1NoVUJSYUFRV2cxK3VMM0Y4Y2VmZlB5Y2x4aGwwS2hZSVJJMGE0UFg3VHBrMDBhZEtFd01CQUFGcTJiSWxlcnk5d1hIWjJOc09HRGFOZXZYclk3WGFNUnFQTGM1MDNieDVyMTY3bFAvLzVELzM2OWVPdnYvN2kxS2xUZE96WTBYbk1qVXlCN05DaEE2KysrcXJMdHJ5K1hRYURnWmlZR0ZxMmJNbVlNV01Lbk51NWMyYzBHbzNiKzEzTFlEQ3dmdjE2S2xldVhLQ1gzT0hEaDlteFl3YzllL2JFejgrUHNMQXdRa05ES1Z1MmJMR3VMWVFRUWhTSEJHQkNDQ0dFdU8rcHZaUkZUb0VzaXNaYmljYmJBNytLN2l1Q2JsUjJkamJ2dnZzdWNYRnh2UGZlZTlTclZ3K0F0OTkrbXhrelpuRHg0a1ZHang1TmFHZ29jWEZ4ekpneGc1TW5UOUsyYlZ2Kys5Ly9Pc09Yd3Z6ODg4OTgvUEhIZUhoNE1IbnlaQ0lqSTUzN0hubmtFZDU5OTEyaW82TVpObXdZNzczM1hvRnBaVjI3ZGlVeU1oS2xVdWxjZmUveHh4L0haREtoMSt0SlNFaGc4K2JOckZpeGdrV0xGam1QYWQrK1BTRWhJV1JrWkRoWCt3c09Ecjd1ZVBPbVpZNGFOWXArL2ZxeGNPRkNCZzRjeU1xVks5bXpadys5ZXZWeXFRckxremN0cjNMbHlrQnVzLzhyVjY2NHZVZEdSa2FCbFFUMWVqMStmbjZGVnF3VnR2MmxsMTRxOUxuMDd0MmJQbjM2a0oyZHpkS2xTMW05ZWpXZmZQSUpPcDJPSlV1V2NQTGtTVHAwNk9CU1piWnUzVG9XTDE3TXhvMGIrZWFiYjlpd1lRTnZ2ZldXczlkVnc0WU5NUnFOREIwNkZKdk54cHc1Y3pBWURMUnQyOVo1alpKT2dRVFFhRFJ1QXptQWxTdFhZalFhNmRHamg3TzNXWDQybTgwbHBDM0s2dFdyeWNyS3dzL1BqK2VmZjk1bFgzWjJOanQyN09ENTU1OTNDVTN6cHN2bVNVbEpZZGFzV2JScjE4NWxtbTFhV2hydnYvOCtYYnAwb1hYcjFvVldUd29oaEhpd1NRQW1oQkJDaVB1ZVNxdkVacnF4QU94MjhmTHlvbkxseW5UcjFvM0hIbnZNdVQydm1pbzZPcHArL2ZwUnIxNDk5dTdkUzJCZ0lPUEdqWE5PTnl1TXhXSmg3dHk1ZlAvOTkvajcrek5wMGlScTFLZ0I1QVlGS3BVS3ZWNVA2OWF0MFdxMWZQamhoNHdaTThiWlB5bXY2dWpTcFV0dW04SURmUHZ0dHk2UDNmVmR5ajhWY2ViTW1Uejg4TU5Gam52UW9FRW9sVXFDZ29JWVBudzRVVkZScEthbXNtM2JOanAwNk1BcnI3eFM0SnlMRnk4V1dJRnh3NFlOaFU2ZGN6ZEY3dFZYWDZWbno1NE1HalRJWmZ1MmJkdWNqZTN6TzNYcUZELzk5QlBQUGZjY29hR2hidTlUczJaTklMZGFiTXFVS1F3ZE9wVG82R2k4dkx6NDg4OC9pWXFLS2pERjB1SDR0MEt4ZmZ2MkhEMTZsREZqeHRDNWMyZUdEQmxDNDhhTm5TSGwyclZyT1h2MkxCOSsrQ0hlM3Q3TzgwbzZCYklvRm91RlhidDIwYnAxYTZwVXFlTDJHSnZOVnF3S3NKU1VGRmF2WG8xS3BlTGl4WXNGOXFlbHBhSFZhZ3V0R0xSYXJheFpzNGJseTVkak5CcXBXcldxU3dDV21wcUswV2hreXBRcGZQWFZWL1R1M1p0V3JWcEpFQ2FFRU1LRkJHQkNDQ0dFdU8rcFBaV1lNcXgzZXhndUZBb0ZiNzMxVm9IdE5wc05rOGxFaFFvVk9IVG9FSC84OFFlUUc2cDRlM3RqdFZvTHJibzVmdnc0SDMzMEVXZlBucVZTcFVwODhNRUhMaUZOdDI3ZHFGaXhvak9jYXRHaUJiTm16V0xpeElsOC8vMzNiTnUyamU3ZHU5T3VYVHNpSWlLdTJ6dHAxYXBWekpzM3IwUTlscEtUazUxL1RrcEtjajR1VjY2Y2MzdXpaczJvVnEwYVc3ZHVKVFEwMU8zcWs1Qzc4cC9OWm5PN2I5T21UUzVWUzA4Ly9UU3Z2UElLdlhyMWN0bVc1OXFxcFBqNGVJNGRPMVpnKy83OSsvbnBwNTlvMkxBaHpabzFjMjZQaTR2RFpyTTV3OFk4RHozMEVHKzg4UVl6WnN4QXJWWXpkdXhZR2pWcVZHQzhlUUdZV3EzRzM5K2ZxS2dvVnE1Y1dTQW9TMHhNWlBIaXhiUnQyOWE1R0lDUGp3OU5temJseFJkZkpDZ295TzNyY2V6WU1iZXJhaFpHbzlFd2YvNThMbHk0d1BqeDR4azRjQ0RseTVkM0dhL0Q0U2hXQUxaMjdWcHNOaHN2di93eVgzMzFGZG5aMlM3VE84K2VQZXR5N2Z4MjdkckYvUG56U1V4TXBHYk5tdnozdi84dHNJSmsxYXBWbVR0M0xqLy8vRE9MRnk5bTh1VEpmUHZ0dDd6Kyt1c0ZLaHVGRUVJOHVDUUFFMElJSWNSOVQrMnB3RmJjSG1CM1FWcGFHb2NPSFdMUG5qM3MzcjJicTFldkVod2NUUC8rL1duUW9BRS8vUEFEc2JHeC9QYmJiMmkxV21yWHJrM1ZxbFdKaUlnZ0pDU0VvS0FnZnZycEo3NysrbXNjRGdjZE8zWms0TUNCMTUxMkNMbFRCNy84OGtzV0xGakFEei84d055NWM3SGI3WFR0MmhYSTdkMlVucDd1OXR5OEtZN1hUaXZNNzlvcGVhTkdqWEwrMlYxVjE1NDllL2p5eXk5SlRVM2w1WmRmSmlZbWh0NjllOU9tVFJ2YXRHbEQzYnAxVVNxVkhEcDBpTmpZV0ZxM2JzM1dyVnVMZkk1MmUyNzFuN3RwZkNXVkZ6RGxEL0lNQmdOUlVWR2twS1N3Wk1rU2w5NVZodzRkNHF1dnZnTEEwOVBUT2RVMWJ3WEdQQ2RPbkVDaFVMaHN6NnVJeWx0WjAydzJNM255Wk14bXMwdGdWTEZpUmFLaW9vb2NkOFdLRlF2MDNnTEl6TXdzdEhHOWw1Y1hQajQrSEQ1OG1QSGp4ek43OW14bmNHVzE1Z2JLeFFuQXVuWHJobDZ2NTVGSEhtSDU4dVVjT25USU9aM1Y0WEFRRnhkSHk1WXRYYzQ1ZXZRb2MrZk81ZWpSbzVRdFc1WlJvMGJScGsyYlFxdTZGQW9GVHovOU5JOC8vamlyVnExaXhZb1ZqQjQ5bWlaTm1oQVZGU1hWWUVJSUlTUUFFMElJY2VzbzFRcnNWZ2RLdGZ5aUlmNVZHbjRtVko1SzdEWkhxUmhMbm8wYk4vTEhIMzl3NnRRcExseTRBSUN2cnkvTm16ZW5UWnMyTkdqUUFLVlNDY0NJRVNNWU9IQWd2LzMyR3p0MjdPRFFvVVBzMzcvZmVhMWF0V3J4NnF1dnNuWHJWb1lPSGVxMndxZ29YbDVlL1BlLy82VnQyN2FzV2JQR3Blb3BOamFXT1hQbUZIbSt1eW1RZWE2dERwcy9mejRBL2Z2M1o5T21UU1FrSk5DL2YzKzJiOS9PcWxXck9INzhPSFhxMUNFcUtvcnk1Y3Z6d2dzdnNIejVjalpzMk1ER2pSdlI2WFFNR2pTSVU2ZE8wYng1YzVvM2IrNDJBRXRJU0hBR1hpYVRDY2p0RDFaVVdPZk90bTNiT0gzNk5LZE9uZUxreVpNc1hyd1loVUpCWW1JaWtCc0VSVVZGa1pTVXhPREJnNTNoVjFwYUdnc1hMbVRMbGkzVXFsV0x0OTU2aTlHalI3TnUzVHA2OWVybHN1SmlmdTYyVjYxYWxlYk5tek5qeGd4T25UcmxzbS92M3IyTUhqMjZSTTlweVpJbGhJV0ZBYm5mMzJ1bmtlWVhIQnpNeUpFakdUZHVITk9uVDJmQ2hBbk81dzJGcjVhWm4xNnZwMXUzYmpnY0RnSUNBdGk1YzZjekFEdCsvRGc1T1RuT1lEQlBkblkyNTg2ZDQ1VlhYdUhSUng5RnE5VTYzeWZYMDZaTkcxcTJiTWxYWDMxRmNIQ3doRjlDQ0NFQUNjQ0VFRUxjUWg0K0treFhiSGlWa2I5ZXhMOU1WMng0K041ODVjM05VR3R6Z3lTcjBYNURxelhlRGpxZGpnTUhEbENqUmcwYU5HaEFaR1FrTldyVWNJWmVKMCtlTEhCT1pHUWtrWkdSMk8xMjR1TGlVQ3FWbkRsemh2YnQyeE1aR2NtaVJZdHVxc3FwV3JWcUxoVmErYm1iNWxqVUZNanZ2Ly9lYlhDV2Yzd3FsY3I1K09qUm8xeTVjcVZBcFk5ZXIrZk5OOStrWjgrZXhNVEVzSFhyVmhvMGFFRDE2dFhSNi9YODlkZGZic2ZidjM5L3QrTmR0V3FWMitOMzdOakJ1WFBuT0hmdUhQSHg4Wnc3ZHc2QXlaTW5BMUMyYkZtcVY2K09ScU9oWExseW5EbHpCcnZkenJScDA5aTNieDlkdW5UaHVlZWVjMTdQWXJIdzk5OS9NMmpRSURwMzdvelpiQ1lnSUlCTm16YlJxMWV2QXEvWnVISGoyTDE3TjFPblRxVmh3NFlGeHJkZ3dRSmlZMlBwMWFzWHk1Y3ZkMjZ2VTZlT1M3ODFkMzc0NFFmV3JsM3JQQzQ0T05pNTcvSEhIM2NaTjhEdzRjTmRIamRyMW94T25UcXhmdjE2MXExYlI1Y3VYYkJZTEVEeEtzRHlLQlFLSG4zMFVYNzU1UmZlZU9NTmREb2RzYkd4S0pYS0Fnc2NQUExJSTN6OTlkZGN1blRKN2ZmeWVvWU5HOGJvMGFOZGVxc0pJWVI0c01sdktFSUlJVzRaMzRvZXBKOHk0bFhHNTI0UFJaUWk2YWVNK0ZhNHRTc29scFRhTXpkTXNSa2RVRXArUEZ1MWFzWGpqeitPUXFGZ3dZSUZmUGJaWnlXK3hyVWh5cTJZNGxkY1NVbEovUGpqandCOC9mWFg5T2pSQThpZERxalQ2VWhPVG5hR2VjWFJ0MjlmS2xXcVJIUjBOTkhSMFc2UEdUUm9rTE9DckREZHUzZW5lL2Z1cEthbU9xY3I3dHUzajFHalJqRjkrblRxMTYvdlBMWnIxNjU0ZVhrQnNIanhZbWQxV0VoSUNINStmcVNscFRGbHloU3FWcTNxc2xKaTllclYrZjMzMzVrMGFSSy8vZlliYmR1MlpmRGd3UzdqQ0FrSlllblNwU2dVQ2h3T0I5T25UeWM5UFIySHc4SFpzMmQ1NktHSG5NYzZIQTcrK2VjZkFIYnUzT2syQU12SnlhRmx5NWIwNmRQSEpRQ3pXcTJGcnZDWUorODU1aDJYdjQ5Y1VGRFFkUmNvQU9qWHJ4OTc5dXhoOCtiTmRPclVDYlBaRExpdkFET1pUS3haczRhVksxY1cyTmV4WTBkKy9QRkgxcTlmVDRjT0hZaU5qYVZaczJadVY2TE1HemZBeHg5L1RPM2F0VEVhalhUcDBvVUpFeWJRdkhsekFQN3puLzh3Y3VSSTJyUnA0M3ljUjZxL2hCQkM1SkVBVEFnaHhDMVRwcVlYSjJQU3licGt3VHVrK0ZVQjR2NlZkY21DNGFLWkt1MksvZ1g5ZGxQbFZZQ1ZzcFVnci8zbHZMZ2gyUGZmZjg5UFAvMTBPNFpVTENkT25HRE1tREhPZ0NJbUpnYWowVWpmdm4wWk9YSWtjWEZ4QUNXYWlxblZhcDBCM3VEQmcxMVdOd1NZUG4xNnNhODFmZnAwOXUvZnp4ZGZmSUcvdjcrem1pNHlNdExsdVB3QnpSdHZ2SUZHbzZGcTFhcjQrUGd3WThZTU5tN2M2R3cwbjEvZHVuWFp1blVydi8zMkc1MDdkK2JOTjk5MEJsM3c3L2RWb1ZCZ3Q5dVpNV01Hdi8vK084T0dEZU9UVHo3aDlPblRMZ0hZa1NOSFNFdExvMEdEQnNUR3h2TGFhNjhWZVA3ZHUzZkgzOSsvd00vTXRkVmJSY2s3OXBGSEhtSEtsQ25GUGc5eXc2akpreWNUR2hxS1VxbDBUaXZOMzJjdUp5Y0h5RjFaOC9MbHkyNURyVXFWS3RHc1dUTysrZVliRWhJU01CZ012UFRTUzllOXYxS3BSS1ZTT1VOVmhVTGhFdmptN1JkQ0NDRUtJd0dZRUVLSVcwYXBVVkMrcVMvbmQxMmxmQXRmQ2NFZWNGbVhMTGsvQzgxOVVXcnViaFdHMnZQZktaQ2xXYlZxMVlwMTNQVXFmbTZsSjU5ODBxVWlhZTNhdGN5ZlA1OGVQWHFnMVdxWk4yOGVVNlpNWWNTSUVadzllNVkzM25nRG85R0lUcWVqWnMyYU4zVFBWcTFhRVJnWTZMS3RKQUhZYzg4OXg2Ky8vc3JvMGFPWk9uVXFPM2JzNEtHSEhuSWJ5T1JwMHFSSnNhNTkrUEJoWndWVy9mcjFHVEpraUhQZnVYUG5HRE5tRE1PSEQ2ZFJvMGJPQ3JKang0NHhjZUpFNnRhdHl5ZWZmRUpxYXFyTE5WZXNXSUcvdno4alI0N2sxVmRmWmZueTVRd2NPTkRsbVB5TjlhODkxMmF6c1hEaFFscTBhT0cybW12Tm1qV3NXTEdDRlN0V0FNWHIyK1hPLzIvdnpzTmpQdmYvajc4bU0wbGtFNFFtaUZPeDd4VlZKN1cxc1ZZcHBmYWx4VmRzMWZadytyWFV2Z1E5bE1aMmFxZEZCVDFvUSt4RkhhWG5xM1ZLdFpaYUswNEVRUklTeVdSK2YrU1hPU2FUeE5oS1o1NlA2K3JWZkxaNzdwbkVkY25MKzM3ZmQ0ZDJxYW1wa3Y0YmdGa3NGbjN6elRlU3NzS3BpUk1uNnRkZmY5V3laY3ZzeG5uNzdiZlZwMDhmYmR1MlRmWHExWE9vQWcwQWdJZmxlRjA2QUFBTzhBbHlWOGtYL1hUeFFKTGlEaWJyOXBVTVpXYlFnOFZWWkdaWWRQdEtodUlPSnV2aWdhend5eWZveVFlaHhydVhRT0srK1ByNnFsU3BVb3FQajlmSWtTTzFjT0ZDRFJvMFNOMjdkN2ZlVTZwVUtjMmNPVk5uenB4UlpHU2tidDI2cFdyVnF1VmFrWFBwMGlWck0vTUxGeTQ0M05qOGZwUXJWMDZqUm8zU21UTm4xTHQzYngwL2ZseE5telo5cURITlpyTldyMTZ0OTk5L1h4YUxSWlVyVjliUm8wZHQ1bi94NGtYRng4Y3JJeU5ERnk1Y1VPL2V2WFh4NGtYTm1ERkR0V3ZYbG9lSGh3d0dnOHhtcy9XWlBYdjI2TUNCQStyY3ViT0tGaTJxZHUzYTZZc3Z2dENoUTRjY21sZVJJa1hrNysrdi8vem5QNW94WTRhdVg3K3VJa1dLMlB5WFhhbVhmZXpyKy9EcmdKT1RreVZsN1d3cFpZVmVqUm8xMG9zdnZxakZpeGNyTEN3c3oyZHYzYnBsZlM0cEtjbTZteWdBQUk4VEZXQUFnRWZPSjhoZDVWNHRyQ3MvMzFiY2Q4bTZrMlFtQkhNUmJpYURQUHlNOGd2MlVMbFhDei94eXE5c2JrYUQzRXlHcDc0QzdHbVVtcHFxMWF0WGErM2F0U3BjdUxCbXpKaWhTcFVxMmQwWEhCeXNlZlBtYWRxMGFZcU1qTlM2ZGV2VXVYTm4xYTFiMTZZWDJNaVJJNjFmNTdkNzVNTUtDd3RUMDZaTkZSc2JLeWxyMmViWnMyZFZ1blRwK3g3cnh4OS8xT3paczNYMjdGblZxbHlZTzV3QUFDQUFTVVJCVkZWTEkwYU0wUFhyMTlXL2YzOU5uejVkSDM3NG9Vd21rMDZmUGkwcHE1S3ZjT0hDNnRldm54bzBhR0FObkM1ZnZpeUx4YUtDQlF0S2tvNGNPYUxwMDZlcmN1WEtldjMxMXlWSjNicDEwN2ZmZnF2eDQ4ZHIzTGh4dWZZRHk4bkR3MFBqeDQvWHdJRUROWDM2ZE0yZE85ZG1xV1IramVEWHIxK3Y5ZXZYMy9kbmtyM01OZnU5U05LYmI3NnB6TXpNZkpjaTd0Ky9YMy83Mjk4a1NhMWF0VkpNVEl3aUlpTFVyMTgvbTgwUEFBQjQxQWpBQUFDUGhadTdRYy9VOE5Zek5ieWY5RlFBU1ZuTElKLzJBT3hocTVRZXBhdFhyMnJEaGcyS2lZbFJTa3FLV3JWcXBUNTkrc2piTys4LzA3Nit2aG8vZnJ4MjdOaWgrZlBuYS96NDhTcFNwSWcxM0pDa0pVdVdxRlNwVXRabjR1TGk5SmUvL01WbW5IMzc5dG4xd0xvZng0NGQwOUtsUzNYNDhHRlZxMVpOcFV1WFZteHNyTDc1NWh0VnJGalJ1dXl1Yk5teTF2ZVRsSlNrbjM3NlNRVUxGcFNibTV0KytlVVhhNVZTZG8rdUlVT0c2SlZYWHBIQllGQ2hRb1hVbzBjUExWdTJUR1BIamxWRVJJUU9IanlvRWlWS1dKZW92dkxLS3pwNDhLRDgvUHhrTnB1MWF0VXFHUXdHUGZmY2M5cTJiWnRtelpxbGdJQUFqUjgvM2hvYWVYcDZhdEtrU1JvOGVMQSsrT0FEZGVqUVFWMjZkTW4zYzVleWRzdU1qSXhVb1VLRmRPYk1HYVducDh2VDAxUHA2ZW42OXR0djgvdzhxMWF0YWxldHRYanhZcHZqdFd2WEtpRWhRY1dMRjVlZm41OFNFaElVSFIwdGs4bWtpaFVyV3UvTDJaZnJiaWtwS1pvL2Y3NWlZMk5WckZneFRadzRVV1hMbHJVdUM1MDZkYXFpbzZQVnBVc1hOV2pRUUMxYXRMQjVQdWZPbE9QR2piTTV6cmw1UWxSVWxLS2lvaVJKTTJmT1pKa2xBSUFBREFBQXVBWmpBWVBNVDFrVC9KeUdEeC91MEgyN2QrL1dnUU1ISHV0Y2Z2enhSNjFldlZyVnExZFhSRVRFZmZYemF0S2tpZXJXcmF2bzZHakZ4c2FxYXRXcWtxU0pFeWZhOWJJcVVhS0UzVzZCczJmUGZxQTViOXUyVFY5KythV09Iejh1YjI5djllblRSKzNidDVmUmFOUWJiN3loalJzM2FzZU9IVnF5Wklta3JNREczOTlmTld2VzFPREJnelZtekJpYmFxbFdyVnBKeW1wQS85cHJyOWt0SGV6V3JadVNrNU8xYnQwNmZmZmRkNUt5ZGt2TVpqQVlOR3ZXTENVa0pFaVNUQ2FUK3ZmdnIrM2J0MnZGaWhXcVhMbXl4bzBiWjlmVExUQXdVRkZSVVpvd1lZSldyMTZ0MDZkUEt6SXk4cDd2UDd1NkxUbzZXdXZXcmJPNTFybHo1MXlmcVZDaGd0MjFuQUZZV2xxYVhaV1lwNmVuQmcwYTVGQS91cjE3OTJyV3JGbTZjZU9Hd3NMQzlQNzc3MXY3c1lXSGg2dEtsU3FhTjIrZTl1L2ZyOG1USjZ0OCtmSWFObXpZSTZzR3V6dHdCUUM0TGdJd0FBRGdFa3llYmtxLzlYUUdZS0dob1RJYWpXcmN1TEZEOXhjcVZFaGx5cFI1ckhNS0R3OVhjSEN3eXBjdi8wRFBlM3Q3cTFldlh1clJvNGRNcHF5L2N1YlhGMHFTU3BZc3FWYXRXaWtpSXNLdTRpa3FLaXJYOTJ3MEd1WHU3aTZEd2FEQ2hRdnJ4bzBiNnRtenA5cTBhV01UV0FVSEIrdnR0OTlXLy83OTlmUFBQK3Z3NGNQNjlkZGZkZVhLRld0bDI1UXBVNVNTa3FMTXpFd0ZCQVJZcTRZTUJrT2VmYlA2OWV1bjhQQndIVHAwU0VGQlFYcjU1WmR0cmtkR1JpbzVPVmx1Ym01Njl0bG41ZXZycXl0WHJzaGtNcWxUcDA3V3p5YW5Zc1dLNmVPUFA5YVdMVnZVc0dGRG0yc3RXclRJOS92ZnBrMGIxYWhSUXhhTFJRYURRWUdCZ2JuZVAzbnlaQVVGQmRtZFg3NTh1VTNGV0x0MjdWUy9mbjJscGFVcEl5TkRKcE5KcFVxVnVtZFZXcmJBd0VCNWVIaG8yTEJoYXRLa1NhN1h4NDhmcnlOSGptamx5cFhxMXEyYnFsZXY3dERZQUFBNHltREpyeWtBQUFDQWs0ZzdrS3lrdUR1cTJLN0l2VzhHOEVpWnplWjhlNE1CQVBDd0RQY29IV1lYU0FBQTRCS01uZ2FaVXpNbC91a1ArTjBSZmdFQW5qUUNNQUFBNEJMY3ZZMnlXUFRVTjhJSEFBREFvMGNBQmdBQVhJSzdUOVpmZTU3V1BtQUFBQUI0ZkFqQUFBQ0FTN0FHWUNubUp6d1RBQUFBL040SXdBQUFnRXR3OThucVFaU2VRZ1VZQUFDQXF5RUFBd0FBTHNIb1laQ2J1NEVsa0FBQUFDNklBQXdBQUxnTWQyODNsa0FDQUFDNElBSXdBQURnTXR4OWpGU0FBUUFBdUNBQ01BQUE0REk4Zk54MEo1a0FEQUFBd05VUWdBRUFBSmZoVWRBb2MxcW16SGNzVDNvcUFBQUErQjBSZ0FFQUFKZmg2VytTSktYZHlIakNNd0VBQU1EdmlRQU1BQUM0REU5L295UXA3UWFOOEFFQUFGd0pBUmdBQUhBWjd0NXVjbk0zRUlBQkFBQzRHQUl3QUFEZ1Vqd0xHcFYya3dBTUFBREFsUkNBQVFBQWwrTHBiNklIR0FBQWdJc2hBQU1BQUM3RjA5K285SlJNWldhd0V5UUFBSUNySUFBREFBQXVwVUNockViNHFZbFVnUUVBQUxnS0FqQUFBT0JTdklxNlM1SnVKUkNBQVFBQXVBb0NNQUFBNEZLTUhnWjVGakxxMXBYMEp6MFZBQUFBL0U0SXdBQUFnTXZ4S2VhdTIxU0FBUUFBdUF3Q01BQUE0SEs4aXJrckl6VlRkNUxNVDNvcUFBQUErQjBRZ0FFQUFKZmo4NHhKRW4zQUFBQUFYQVVCR0FBQWNEbnVQa2Fadk54MEs0RStZQUFBQUs2QUFBd0FBTGdrbjJmY2xYenB6cE9lQmdBQUFINEhCR0FBQU1BbEZmeVRoOUpUTW5YN0tzc2dBUUFBbkIwQkdBQUFjRW0rSlR6a1pqTG81dm0wSnowVkFBQUFQR1lFWUFBQXdDVzVtUXp5Qy9iUWpYTXNnd1FBQUhCMkJHQUFBTUJsK1pmMlZIcUttV1dRQUFBQVRvNEFEQUFBdUN6ZjRoNHllckFNRWdBQXdOa1JnQUVBQUpkbGNKTUtsdkxVamJOcHNtUSs2ZGtBQUFEZ2NTRUFBd0FBTHExd3VRSkt2NVZKRlJnQUFJQVRJd0FEQUFBdXphdW9TZDdQdU92S3NkdFBlaW9BQUFCNFRBakFBQUNBeXl0YXhVdXBpUm02ZVlFZElRRUFBSndSQVJnQUFIQjVmaVU5NUYzTVhmSGZwOGlTYVhuUzB3RUFBTUFqUmdBR0FBQWdLZWg1SDkxSk51dnF6NmxQZWlvQUFBQjR4QWpBQUFBQUpIa0ZtRlM0WEFGZC9qRkZxZGN5bnZSMEFBQUE4QWdSZ0FFQUFQeC9RYy83eU1QWHFOLyttU1J6T2tzaEFRQUFuQVVCR0FBQXdQL25aaklvdUw2ZjdxUms2dnpYTjVXWjhmdUdZR2ZQbnRYMzMzOHZpK1hwQ3Q4dVg3NnN2bjM3YXZueTVYbmVzM1BuVHZYdDIxZFhybHg1Nk5jN2NPQ0FrcEtTSExyMzVzMmJELzE2ajlQVFByOXNxMWF0MGs4Ly9aVHJ0Y3VYTCt2enp6OVhYRnpjWTN2dHQ5NTZLOWRyRm90RnNiR3h1blBuajcxQnhkbXpaeFVmSC8ra3B3RUFMczMwcENjQUFBRHdOQ2xRMktRL05mVFQrVDAzZFg3UFRaVnFVRkJHRDhQdjh0cFJVVkU2Y2VLRWxpMWJwbUxGaWozU3NaT1NralJxMUNpbHA2ZHIrdlRwOHZiMmR2alpGU3RXNk9MRmkycldyRm11MXpNek03Vml4UW85Kyt5ektscTA2RVBOTXk0dVRtUEdqTkdRSVVQMHlpdXY1SHZ2OHVYTHRXWExGaTFjdUZDK3ZyNlNwTVRFUkNVbUp1cjI3ZHU2ZGV1V2twT1RsWktTb3VUa1pOMjhlVk0zYnR6UWpSczNkTzNhTlJrTUJzMmRPOWRtek1PSEQrdjA2ZE1QUFA5eTVjcXBSbzBhZjRqNVpUdHg0b1NXTGwycU45NTRRMVdyVnJWN1p1L2V2VnF5WklrcVZhcWtFaVZLUFBCcjUrWDY5ZXQ1aG12SGpoM1R6Smt6dFd2WExrMmNPRkVGQ2hSUWZIeTgvdjN2ZnpzOC90MC90MmF6V1pjdlg5YUZDeGQwNnRRcG5UaHhRaWRPbkZDUEhqM1Vva1dMKzVyM3pwMDc3YzZWS0ZGQ2xTdFh0am4zM1hmZmFlVElrV3JidHEwR0RoeVk1M2dXaTBWSlNVbEtUazYyL2d3a0pDVG8wcVZMQ2d3TVZMdDI3YXp6emszRGhnMWxOQnJ2NnowQWdDc2hBQU1BQU1qQnQ0U0hndXNYMUcvN2J1cDA3SFdWYXVpbkFvVWY3MStiZHU3Y3FhTkhqNnBxMWFvNmVQQ2dROCs4OE1JTENnd01kT2pldVhQbjZ0aXhZNUtrOWV2WHExdTNiZzQ5ZCtUSUVXM1pza1VXaTBWdnZ2bW0zZlhHalJ1cldyVnErdTIzMy9UYmI3K3BhZE9tZHZmMDdkdFhIVHAwME5LbFMvTjhuVjY5ZWttU05tellJS1BSS0hkM2QrM2R1OWZ1dnVyVnE2dHc0Y0tTcExwMTYycjE2dFdhTTJlT2hnOGZMa21LalkyMWV4MkR3U0NMeGFMU3BVdkx6ODlQQlFzV1ZMbHk1ZVR2N3krejJXd1RHdXpaczBjeE1URU9mREs1YTl1MnJUVmdldHJubDIzcjFxMHlHQXhxMDZaTnJzL3MzYnRYQVFFQnFsbXpacjVqNS9hOWw2VDI3ZHVyWDc5K0R6VGZxbFdyYXNTSUVabzZkYXBHalJxbHlNaElIVDkrWE5PbVRYTjRqR2JObW1uejVzMktqbzVXZkh5OHpHYXpKTW5IeDBjaElTR3FWNitlaWhjdkxrazZldlJvdm1NVkxWcFVRVUZCa3FTcFU2ZmFYVy9Sb29WTkFIYm56aDNOblR0WEpwTkptemR2MXV1dnY1NW5pUGpMTDcvbzNYZmZ0UjU3ZVhuSjM5OWZoUXNYVm5KeXNxU3M2c2dGQ3hiWUJNMnBxYWxLVGs1V1dGaVl2THk4SFBsSUFNQWxFWUFCQUFEa29tQXBENFUwSzZRTDN5VHBkT3gxRlNwWFFNV3FlY3ZkKzlGM2tJaVBqOWZzMmJNbFNULzk5Rk9lUzlGeUdqZHVuRU1CMktaTm03Uno1MDQxYU5CQWlZbUordXl6ejFTalJnMVZyMTQ5MytkdTNMaWhEei84VVBYcjExZXZYcjJzQVozQjhOK0t1TnUzYjJ2WXNHRnEzcnk1T25YcXBQMzc5NnR1M2JvMjR4UXFWRWhTMWxLMzBxVkxTOHBhRWxhK2ZIbWxwNmZyN05tejZ0V3JseElURTdWNTgyWmxaR1RrR2k1STBwUXBVMVM3ZG0xSlV2bnk1ZFd0V3pjdFg3NWNqUm8xVXAwNmRkU3laVXVGaG9iSzE5ZlgrdC95NWNzVkhSMnRoUXNYM3ZPemtpUjNkM2R0M3J6Wjd2eThlZk8wZnYxNmJkKytQZGZuY2daQVQvdjhZbU5qSlVtN2R1MVM4ZUxGZGZqd1lSMCtmRmlTVkxwMGFWV3VYRmtYTGx6UXp6Ly9ySW9WSzJyZHVuVjJZd1lHQnFwaHc0Ylc0eG8xYWlnc0xNeDZ2R0RCQW9mZVUzN0N3OE9WbnA2dWZmdjJLVFUxVlhYcjFzMTFMam10WExsUzY5ZXZsNVJWK1JZV0ZxYVNKVXZLdzhOREgzMzBrZDU3N3oyRmg0ZmJQRE40OE9COHg4eFp4WlVkN3NiSHg2dDc5KzRLQ1FteHVYL09uRG1LajQvWHRHblROSFBtVEUyY09GRWZmL3l4UEQwOTgzeU55Wk1uS3pRMFZDWlQzcitxZmY3NTU5YXZZMkppRkJVVmxlKzhBUUFFWUFBQUFIbnlDakNwN0t1RmRQbkhGQ1dlVE5YMVgxUGxFK2d1M3hJZThpN21MbE1CTjVtOERESzRQZmdTeVZ1M2Jtbk1tREV5R0F6eThmRlI5ZXJWTldIQ0JKdVE2VzQ3ZHV6UTlPblRWYVpNR1lXR2h0NXovRU9IRG1uMjdOa0tDZ3JTNE1HRGxaeWNySUVEQjJyOCtQSDYrT09QRlJ3Y25PZThSbzhlTFVuNjYxLy9xdVRrWkVWRlJhbGp4NDdxM2J1M3BLd2xXME9HREZGNmVycDY5dXlwUzVjdWFkR2lSU3BTcEVpZTFVQmp4b3lSSlBYdTNWdno1czNUaFFzWHJPTjkrdW1uU2t0TDA2UkprL1RuUC8vWitreENRb0o2OWVvbFgxOWZWYWxTeFdhOHpwMDdhKy9ldmRxMGFaUHExS2tqZjM5LytmdjczL056K2IwOHpmT2JNV09HOWV2azVHU2I0N1p0MjZweTVjcmF0R21USk9uNDhlTTZmdnk0M1JoMTZ0U3hDY0FxVktpZ0RoMDZXSSt6QTdEcjE2L25HZXhldW5SSmt2VFBmLzdUZXE1ZXZYcGF1blNwVnExYXBlM2J0NnRaczJZMlN4a2QrUXc5UER4czVsV2hRZ1ZKdW1jdnM1ZGZmbG50MnJXek8zOTNkVlpPKy9mdmw4RmcwRXN2dldROUZ4TVRvOWpZV1BYcTFVdlZxMWZYaUJFak5IandZRTJZTUVIanhvMlR1N3Q3cm1QNSt2cm1HWDZscGFYWnZDOEFnT01Jd0FBQUFQSmg5RENvZUcxZkZhM2lyV3ZIYnl2cHR6djZ6NkVVbTN0S2h2bXFVTmtDOXoxMmFtcXF4bzRkcS9QbnoydnExS2xLU1VuUnVISGpOR1hLRkEwZE90VG1sMkN6MmF3bFM1Wm96Wm8xcWxLbGlpWk9uSGpQUGw3ZmYvKzl4bzRkcXdJRkNtakNoQW55OC9PVG41K2ZSbzRjcVZHalJtbm8wS0g2OE1NUFZhcFVLYnRuMTY1ZHE5OSsrMDB6Wjg2VWo0K1BmSHg4MUwxN2QzMzY2YWVxVmF1V2F0YXNxZXZYcnlzc0xFek5talZUMGFKRlZiUm9VYlZzMlZKejVzelJuLy84WnhVc1dORGh6K0xreVpQYXZIbXpnb09EdFdqUklqMy8vUFBXOXg4VkZhVTdkKzVvOE9EQmR1L1paREpwOU9qUktsYXNtQTRjT0pCckUvNWZmLzFWa3ZKY090aXFWU3VINTNtL252YjV0V3JWU2oxNzlyUTUxNzU5ZTBsWm9kam16WnZWb0VFRGpSdzUwdTdaTm0zYTVCbmk1SFR5NUVtTkd6Y3UzM3Z1dnA1WEZkdTJiZHZ5SGFOV3JWb1AzWWV1Y09IQ2RuMjg3bVgvL3YycVdiT21paFFwSWltcnVtN1dyRmtLRHc5WDE2NWRKV1ZWQkk0Wk0wWmp4NDdWOE9IRE5YcjBhR3QxNU4zaTQrT3RQZU95RlM5ZVhDYVRTU2RQbnJRdXdRUUEzQjhDTUFBQUFBZTRlN3NwTU5SSGdhRStTazh4Sy9XNldSbXBtVEtuV3VRZDZGZ0ljTGRidDI1cDJMQmhPbm55cEVhTUdLSG5ubnRPa3ZUKysrOXJ4b3daK3M5Ly9xTVBQdmhBUVVGQk9ubnlwR2JNbUtGVHAwNnBlZlBtZXVlZGQvSmRRaVZsVllwOTlORkg4dkR3VUdSa3BNM1NyTnExYTJ2WXNHR2FPbldxM252dlBZMFlNVUl2dlBDQ3pmTWRPM1pVU0VpSTNOemNkT0hDQlVsWlRiYlQwdExrNysrdkN4Y3VhT3ZXcllxT2p0YVNKVXVzOTdSczJWS0JnWUhXWnU2UzlNd3p6OXh6dnRuTE1vY1BINjQrZmZwbzhlTEY2dGV2bjlhc1dhT0RCdytxZS9mdU5sVmhkOHNPOFA3eGozL29oeDkreVBNMThsb21sak5neXN6TXpEVm9PWC8rdktSN2h6Qi9wUG01dTd2bldVMjFaczBhcGFhbXFtdlhycmsyVnplYnpma3UwN3RialJvMXRHTEZpbHl2ZmZiWlo5cTZkV3VlMSs5MnI5NWZreWRQempVQWUrdXR0K3dxdnlaUG5xekpreWRiai9NSzNlN2w1czJiK3ZISEh6Vmt5QkJsWm1icXM4OCswOHFWSzFXdlhqME5IVHJVNXQ0NmRlcG93b1FKbWpScGtpSWlJaFFSRWFFbVRackl6ZTIvUzZzakl5UHRYbVBod29VeW04MDZlUENnWFhWYTl2ZmczTGx6Q2drSmtkbHN2cTlOTGdEQVZSQ0FBUUFBM0NkM0g2UGNmUjV1dHpVdkx5K1ZMVnRXblRwMVV2MzY5YTNuczZ1cHBrNmRxajU5K3VpNTU1N1R2LzcxTHhVcFVrU2pSNCsyV1c2V20vVDBkTTJmUDE4Yk4yNVVvVUtGTkhIaVJGV3FWRW1TZE8zYU5SbU5Sdm43K3lzOFBGeWVucDZhUEhteVJvNGNxZGF0VzZ0Mzc5N1dYNXpqNCtNMWNlTEVYRjlqOWVyVk5zZlpTeGp2dG1USkV1dlhNMmZPVkxWcTFmS2Q5NEFCQStUbTVxYUFnQUFOSGp4WWt5Wk4wdFdyVjdWNzkyNjFhdFZLYjczMWxzMzkyN1p0c3dac2t0U2hRd2Y5N1c5L3kzWHNSWXNXS1RvNjJ1R0F3MncyNXh1ME9OS0EvV21mMzcya3A2ZHIvLzc5Q2c4UFY3bHk1ZktjaDZNVllKNmVubm4ycTh2K21YTjBRNGYzM252UExoVE03c0dWbDZsVHB5b2pJME9TdEhUcFVuM3p6VGZxMTY5Zm5xSHEvZGkvZjc4c0ZvdGVmUEZGUlVWRmFmUG16V3Jac3FYZWZmZGRtMkFyMndzdnZLRFpzMmZyd3c4LzFJd1pNMVM4ZUhHYmZueXpaczNLZFNmSjZkT255OHZMeTFxaGw2MWF0V295bVV4NjU1MTNKR1VGcHUrOTk5NUR2eThBY0RZRVlBQUFBRStBd1dEUVgvN3lGN3Z6WnJOWmFXbHBDZzRPMXBFalIvVGRkOTlKa2lwWHJpd2ZIeDlsWkdUa1dYWHp5eSsvYVByMDZUcDM3cHpLbENtajhlUEgyeXlYNnRTcGswcVZLbVVOcCtyV3JhdW9xQ2hObURCQkd6ZHUxTzdkdTlXNWMyZTkrdXFyS2wyNjlEMERtYlZyMTJyQmdnWDNWVGx6K2ZKbDY5ZHhjWEhXNCt4ZCtDUXBMQ3hNRlNwVTBOZGZmNjJnb0tCY2Q1OWN1M2F0enA0OWF6Mit1Ky9VdzNKM2Q5ZUdEUnZzemk5WXNFQWJOMjYwOXNYS3FXWExsbitZK1RueUdnc1hMdFNsUzVjMFpzd1k5ZXZYVHlWTGxyUmV0MWdzc2xnc2RnSFltVE5uck0zMWN6cDE2cFNpb3FJMGF0UW9oOE91UnlYNzV5czlQZDFhaFJjUUVKRHI4dC83VmJGaVJabE1Kc1hFeEtocjE2NnFXcldxbWpWcnBxWk5tNnBuejU0Mk82NGVQWHBVZ3djUDF2VHAwelY3OW15ZE9ISENHbERuSnlFaFFlbnA2Wm80Y2FKMW1XVzI0T0JnL2YzdmY3ZnVZSm16VHg0QUlBc0JHQUFBd0JOMjdkbzFIVGx5UkFjUEh0U0JBd2VVbEpTa1o1NTVSaEVSRVFvTkRkVlhYMzJsblR0M2F0KytmZkwwOUZUVnFsVlZ2bng1bFM1ZFdvR0JnUW9JQ05DMmJkdTBhdFVxV1N3V3ZmYmFhK3JYcjk4OWx4MUtVdG15WmZYSko1OW8wYUpGK3VxcnJ6Ui8vbnhsWm1hcVk4ZU9rckw2UUNVbUp1YjZiSGFGVS9ieXg5emtEQmlHRHg5dS9UcG5WWmNrSFR4NFVKOTg4b211WHIycUxsMjZhUFBtemVyUm80Y2FOV3FrUm8wYXFVYU5Hbkp6YzdQdW1QanBwNS9xczg4K3N4bmo1czJiTnRWWFNVbEp1YzdUMzkvZnJrK1oyV3lXeFdMSnRkRjRkaldQSTAzSW4vYjUzVDJYdTRPNnUzbDVlY25YMTFkSGp4N1ZtREZqTkh2MmJHdTFWblkxVmM0QTdOQ2hRenAwNkZDdTQvbjYrdXJreVpQNjlOTlA5Yi8vKzc4T3p6R25jK2ZPNlYvLytwZk51YngrUm5QYXRXdVhrcE9USlVsNzl1elJ4WXNYODYwY2MwUklTSWc2ZHV5b1ZhdFdxWG56NWpiTit2UGo1dWJtVVBnbFNVMmFOTkh0MjdjVkZ4ZVhaeE4vRHc4UE5XM2FOTThOTkFEQTFSR0FBUUFBUEFHeHNiSDY3cnZ2OU91dnYxcDN3ZlB6ODlPTEw3Nm9SbzBhS1RRMDFCcG9EQmt5UlAzNjlkTytmZnYwelRmZjZNaVJJL3IrKysrdFkxV3BVa1U5ZS9iVTExOS9yWGZmZlZmUFAvLzhmYzNGeTh0TDc3enpqcG8zYjY1Ly9PTWZOajJHZHU3Y3FUbHo1dVQ3Zkc1TElMUGxyQTdMRG9ZaUlpSzBaY3NXWGJod1FSRVJFZHE3ZDYvV3JsMnJYMzc1UmRXclY5ZWtTWk5Vc21SSnZmSEdHMXF4WW9VMmJkcWsyTmhZZVh0N2E4Q0FBWHJsbFZmeWZNMnZ2dnBLeTVZdHUrYzhjMWJuU0ZrQmt5UEI0Y040bXVhM2MrZE83ZHk1TTgvcnp6enpqSVlPSGFyUm8wZHIyclJwR2p0MnJLVC9CbUE1dzdiMjdkdXJUNTgrMXVPN3YwOUJRVUZxMUtpUmR1ellvUzVkdXVTNUErbTliTml3SWRjS3VIdXhXQ3hhczJhTnlwVXJwMU9uVHVueTVjdjY1ei8vcWRUVVZKczVQNGoyN2R0cnpabzEyclp0bTdwMDZmSlFZK1cyMitTc1diTTBmLzc4ZXo3YnVISGpYUHUxQVFBSXdBQUFBSjRJYjI5di9mRERENnBVcVpKQ1EwTVZFaEtpU3BVcVdVT3ZVNmRPMlQwVEVoS2lrSkFRWldabTZ1VEprM0p6YzlPWk0yZlVzbVZMaFlTRWFNbVNKUS8xeTIrRkNoVnNLclR1bHRzeXgveVdRRzdjdURIWDRPenUrUm1OUnV2eHNXUEhkUDM2ZFEwZlBseU5Hald5VnJINCsvdnI3YmZmVnJkdTNiUjU4Mlo5L2ZYWENnME5kZWo5NUxjMHMyblRwcm1ldjMzN3R0emMzTFIzNzE2N2E5bVZON2xkZXhCUHcvd2FObXlvdG0zYjJwd2JQSGl3elhGWVdKaGF0MjZ0TDcvOFVoczJiTkRycjcrdTlQUjBTZllWWUpMeS9SbnMyTEdqdG0vZnJwVXJWMnJZc0dFT3ovTnUvL00vLzZQR2pSdmJuTHR5NVVxdXdkSGR0bS9mcnZQbnordXZmLzJyUHZyb0kzWG8wRUZIang1VmRIUzAzTnpjOGcxeTc4WFgxMWNWS2xUUXNXUEhKR1VGbFpJYzNpVGdiaU5IamxUWnNtVnR6cFVvVVVJeE1USHEwS0dEV3JkdWJSUFlXU3dXOWUzYlZ3VUtGQ0Q4QW9COEVJQUJBQUE4QVMrOTlKSWFObXdvZzhHZ1JZc1dhZTdjdWZjOVJzNEE1ZmY4NVRjdUxrNHhNVEdTcEZXclZxbHIxNjZTc3BaTWVudDc2L0xseTdrMkFNOUxyMTY5VktaTUdVMmRPbFZUcDA3TjlaNEJBd1pZSzhnZWw2U2tKQ1VsSmVXNUFZQ2tmSzg5Ym85NmZnRUJBZmZjb0VDUyt2VHBvNE1IRDJycjFxMXEzYnExN3R5NUkrbitsbHRLVXVuU3BmWDg4OC9yM0xseitmYXp5NCt2cjYrS0ZTdG1jeTR6TXpQZloyN2Z2cTFseTVhcGF0V3FxbEdqaHZYOG9FR0RkUFhxVmNYRnhjbGlzZHozWE81V3NHQkI2M0xXN0dXV1hsNWU5ejFPWUdCZ3JyM0pqRWFqWG43NVpXM2F0RW1kT25XU241K2ZKT25MTDcvVTJiTm44L3h6QXdESVFnQUdBQUR3aE9UczFlTm9DTFp4NDBadDI3YnRjVXpKSWNlUEg5ZklrU090djl4djNyeFpxYW1wNnRXcmw0WU9IYXFUSjA5SzBuMHR4ZlQwOUxRR2VBTUhEcFNQajQvTjlVZXhzNkVqcmw2OXFwbzFhMnJVcUZGMjE1WXRXNmFZbUJpdFc3Y3UxMmR6N3M3M09EeXArWGw1ZVNreU1sSkJRVUZ5YzNOVFdscWFKRDNRY3N6aHc0ZkwzOS8vZ1h0VkpTY25LeUVod2ViY3RXdlg4bjFtMGFKRlNraEkwSWdSSTJ6T0d3d0dqUmd4UWthajhZSG1rNVNVcEd2WHJpa2xKVVhIangrMzd1YVlYWTJYTTZoN0VEZHUzTkMxYTljVUVoS2lMbDI2YU9mT25abzNiNTZHRFJ1bTQ4ZVBhK0hDaFFvUEQ3L3ZwYzhBNEdvSXdBQUFBSjRTRlNwVWNPaSt3b1VMUCthWi9GZmp4bzFWcTFZdDYvSDY5ZXUxY09GQ2RlM2FWWjZlbmxxd1lJR21USm1pSVVPRzZOeTVjK3Jmdjc5U1UxUGw3ZTJ0eXBVclA5QnJ2dlRTUzNZNzNUMUlBSmJYTXNLOFpHUms2TktsUzZwWnM2YjgvZjN0cm1jdjk4dnQyb040MnVlWDA3UFBQbXY5T2pVMVZkS0RCV0NGQ2hWNnFIa3NYcnhZaXhjdnZxOW5qaDA3cHZEd2NGV3ZYdDJ1aWZ6RDlGUzdlUEdpT25YcUpDbHJ1ZU5ycjcwbVNmcnBwNThrU1dYS2xIRm9uSk1uVCtyLy91Ly9KRW1mZi82NXpHYXpMbCsrclBqNGVOMitmVnZCd2NGYXVuU3BpaGN2cnA0OWUyckJnZ1h5OGZIUnJsMjdWS3hZc1Z4M2xBVUEyQ0lBQXdBQVFKNThmWDNsNit1citQaDR6Wm8xU3ovODhJTUdEUnFrVjE5OVZXdlhycFdVdGRQanpKa3o5Y0VISHlneU1sSURCZ3hRblRwMWNoMHZ1K0cvbExYcjRkM0g5K3Y2OWV2YXZYdTNwS3hBcGtDQkFqYlhseXhaa3VlenVmVjdPbjc4dURJeU11ejZMem5yL0I1RzloSy9uTzlwM2JwMWVWYWdQU3B0MjdaVldGaFlydGZLbFN1WDYvbnUzYnVyYXRXcURvMmZtSmlvbjMvKzJhRjd5NVVycDlxMWE4dG9OS3BhdFdvcVVhS0VwS3crYkNWS2xGQmdZS0JENCt6YXRjdjZ1WjArZlZwLyt0T2ZWS05HRFFVRkJTa3dNRkFsUzVhMDN0dWhRd2Q5KysyMzJyaHhvenc5UFJVWkdXbmRuUk1Ba0RjQ01BQUFBT1FwTlRWVnExZXYxdHExYTFXNGNHSE5tREZEbFNwVnNyc3ZPRGhZOCtiTjA3UnAweFFaR2FsMTY5YXBjK2ZPcWx1M3JrMHZzSkVqUjFxL2ZwaW00OG5KeVJvMmJKZ3VYTGdnU1lxTWpOU0lFU1BrN2UydHNtWExxbG16WnJuMlVjcldyRmt6dXlCcHo1NDlrdVJ3ay8wLzh2eXlyVisvWHV2WHI3L3Y1N0tYdVJZc1dORG1mTTJhTmZYaWl5OWFqLy8rOTcvZmM2ems1R1NIbHgvMjZORkRZV0ZoRGxWTDN0MFhyRjY5ZWc2TkwwbTdkKysyQnBmM1lqS1oxS0pGQzV0elI0NGMwYzgvLzZ5MzNuckw0ZGRzMzc2OUtsYXNxTWpJU0kwY09UTFA2c25yMTY5cjRjS0ZPbkxraUh4OWZaV2NuS3dwVTZhb2I5KysxdVdYQUlEY0VZQUJBQUE4SmU1M1NkempkUFhxVlczWXNFRXhNVEZLU1VsUnExYXQxS2RQbjN3clRYeDlmVFYrL0hqdDJMRkQ4K2ZQMS9qeDQxV2tTQkgxNjlkUGpSbzFrcFJWOVhSMzhCTVhGMmUzZkd2ZnZuMTJQY0J5R2oxNnRFNmZQcTJ1WGJzcUlDQkFjK2JNVWMrZVBkV3dZVU05Kyt5emV2NzU1N1Zueng3clRwTnVibTR5R0F6S3lNaFFlbnE2UWtORGxaaVlxSmlZR0xWczJWSkpTVW5hdW5XcktsV3FaSzNpeVU5MncvVHM0Q2E3WWloN0dlTFRQcjlzVmF0V3RhdW15cm04Y08zYTI2bDRIQUFBQmJKSlJFRlV0VXBJU0ZEeDRzWGw1K2VuaElRRVJVZEh5MlF5cVdMRmlqYjNsaXRYVHUzYXRiTWVyMXk1MHE1S2JPN2N1VElZRENwUW9JQ1NrcEwwOWRkZkt6ZzQrSjd2U1pMZWZQUE5QTjl2VWxLU3ZMeThaREtabEppWXFFT0hEajFRRS9wR2pScXBZOGVPZHVmNzkrOS96MmZUMHRMMDhjY2Z5OWZYVjIzYXRISDROUU1DQXZLdEZrdE1UTlNHRFJ1MFljTUczYnAxUzgyYk45ZWdRWU8wYmRzMkxWNjhXRU9HREZHRkNoWFVxRkVqMWFsVEo5OXdGUUJjRlFFWUFBREFVMkw0OE9FTzNiZDc5MjRkT0hEZ3NjN2x4eDkvMU9yVnExVzllblZGUkVUY1Z6K3ZKazJhcUc3ZHVvcU9qbFpzYkt4MTZkbkVpUlB0bW9LWEtGRkNhOWFzc1RrM2UvYnNlNzVHMGFKRjFiNTllL1hxMVV0U1ZxK2xMNzc0UW52MjdOR05HemNjM3RHdlJvMGFhdFdxbGFLam8zWHIxaTJiOENZL2FXbHBhdE9tamR6ZDNXVTBHblhyMWkxSnN1Nm8rTFRQTDF1RkNoWFV1WE5ubTNNNUE3QzB0RFM3S2pGUFQwOE5HalRJcGgvZGtpVkw3Q3JDdnZqaUM3dTVuVDU5V2tlT0hMRitCc1dMRjllNzc3N3IwUHZLUzJabXBycDI3V3B0enArdGRldlc5ejJXdjcvL0F5OHpuVHQzcnM2ZlA2L2h3NGRiZDJsOFdGdTJiRkZVVkpReU1qSlVzV0pGUlVSRTZMbm5ucE9VOWY3cTE2K3YxYXRYYTh1V0xmcmtrMDlVb0VBQkFqQUF5QVVCR0FBQXdCTVdHaG9xbzlHb3hvMGJPM1Ivb1VLRkhHNnUvYURDdzhNVkhCeXM4dVhMUDlEejN0N2U2dFdybDNyMDZDR1RLZXV2bkhuMWJjcFdzbVJKdFdyVlNoRVJFWGFWWmxGUlVUYnYrZTIzMzdacDlsNnRXalZydUdPeFdKU1JrU0d6MlN5ejJhek16RXpyLzNQS3JrNXEzYnExNHVMaTlQTExMK2M1djFxMWFzbkR3OFA2WEpjdVhaU1ltQ2l6MlN5ajBXaXovTzlwbjU4a1RaNDhXVUZCUVhiakxGKyszS1lDcjEyN2RxcGZ2NzdTMHRLVWtaRWhrOG1rVXFWSzJYMlBIQTFkUHZyb0krdm5JTm52aHBxdGNlUEdEbThNWVRRYU5XREFBQ1VtSnNwaXNjaG9OS3BzMmJLNTlxSXJVS0NBYXRldXJZQ0FBTHRyNjlhdHk3TXBmczVyblRwMXNsc08zTGR2WDFXcFVpWFBQOHNsU3BUUW9FR0RiSHA2WlN0WXNLQWFOR2hnRnlJMmJOaFEvLzczdjlXa1NaTmNkM29zVXFTSUJnNGNxTjY5ZSt2Nzc3KzMrUjREQVA3TFlISDBuNThBQUFBQUFBQ0FwNURoSGcwbDNmSzdDQUFBQUFBQUFQelJFWUFCQUFBQUFBREFxUkdBQVFBQUFBQUF3S2tSZ0FFQUFBQUFBTUNwRVlBQkFBQUFBQURBcVJHQUFRQUFBQUFBd0trUmdBRUFBQUFBQU1DcEVZQUJBQUFBQUFEQXFSR0FBUUFBQUFBQXdLa1JnQUVBQUFBQUFNQ3BFWUFCQUFBQUFBREFxUkdBQVFBQUFBQUF3S2tSZ0FFQUFBQUFBTUNwRVlBQkFBQUFBQURBcVJHQUFRQUFBQUFBd0trUmdBRUFBQUFBQU1DcEVZQUJBQUFBQUFEQXFSR0FBUUFBQUFBQXdLa1JnQUVBQUFBQUFNQ3BFWUFCQUFBQUFBREFxUkdBQVFBQUFBQUF3S2tSZ0FFQUFBQUFBTUNwRVlBQkFBQUFBQURBcVJHQUFRQUFBQUFBd0trUmdBRUFBQUFBQU1DcEVZQUJBQUFBQUFEQXFSR0FBUUFBQUFBQXdLa1JnQUVBQUFBQUFNQ3BFWUFCQUFBQUFBREFxUkdBQVFBQUFBQUF3S2tSZ0FFQUFBQUFBTUNwRVlBQkFBQUFBQURBcVJHQUFRQUFBQUFBd0trUmdBRUFBQUFBQU1DcEVZQUJBQUFBQUFEQXFSR0FBUUFBQUFBQXdLa1JnQUVBQUFBQUFNQ3BFWUFCQUFBQUFBREFxUkdBQVFBQUFBQUF3S2tSZ0FFQUFBQUFBTUNwRVlBQkFBQUFBQURBcVJHQUFRQUFBQUFBd0trUmdBRUFBQUFBQU1DcEVZQUJBQUFBQUFEQXFSR0FBUUFBQUFBQXdLa1JnQUVBQUFBQUFNQ3BFWUFCQUFBQUFBREFxUkdBQVFBQUFBQUF3S2tSZ0FFQUFBQUFBTUNwRVlBQkFBQUFBQURBcVJHQUFRQUFBQUFBd0trUmdBRUFBQUFBQU1DcEVZQUJBQUFBQUFEQXFSR0FBUUFBQUFBQXdLa1JnQUVBQUFBQUFBQUFBQUFBQUFBQUFBQUFBQUFBQUFBQUFBQUFBQUFBQUFBQUFBQUFBQUFBQUFBQUFBQUFBQUFBQUFBQUFBQUFBQUFBQUFBQUFBQUFBUHhCL1Q5WG1XMm9sazRmZXdBQUFBQkpSVTVFcmtKZ2dnPT0iLAoJIlRoZW1lIiA6ICIiLAoJIlR5cGUiIDogIm1pbmQiLAoJIlZlcnNpb24iIDogIiIKfQo="/>
    </extobj>
  </extobjs>
</s:customData>
</file>

<file path=customXml/itemProps10.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9893</Words>
  <Application>WPS 演示</Application>
  <PresentationFormat>宽屏</PresentationFormat>
  <Paragraphs>1223</Paragraphs>
  <Slides>39</Slides>
  <Notes>25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39</vt:i4>
      </vt:variant>
    </vt:vector>
  </HeadingPairs>
  <TitlesOfParts>
    <vt:vector size="57" baseType="lpstr">
      <vt:lpstr>Arial</vt:lpstr>
      <vt:lpstr>宋体</vt:lpstr>
      <vt:lpstr>Wingdings</vt:lpstr>
      <vt:lpstr>等线</vt:lpstr>
      <vt:lpstr>等线 Light</vt:lpstr>
      <vt:lpstr>微软雅黑</vt:lpstr>
      <vt:lpstr>汉仪旗黑-85S</vt:lpstr>
      <vt:lpstr>黑体</vt:lpstr>
      <vt:lpstr>Arial Unicode MS</vt:lpstr>
      <vt:lpstr>Wingdings</vt:lpstr>
      <vt:lpstr>Monotype Sorts</vt:lpstr>
      <vt:lpstr>Impact</vt:lpstr>
      <vt:lpstr>AlibabaPuHuiTi_2_105_Heavy</vt:lpstr>
      <vt:lpstr>AMGDT</vt:lpstr>
      <vt:lpstr>AlibabaPuHuiTi_2_85_Bold</vt:lpstr>
      <vt:lpstr>Times New Roman</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户外、户内防腐等级简介</vt:lpstr>
      <vt:lpstr>防腐蚀等级测试的适用范围</vt:lpstr>
      <vt:lpstr>防腐蚀等级分类：户外3级，户内2级</vt:lpstr>
      <vt:lpstr>防腐蚀等级的环境试验项目</vt:lpstr>
      <vt:lpstr>五种环境条件</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报        告</dc:title>
  <dc:creator>朱晨迪</dc:creator>
  <cp:lastModifiedBy>存</cp:lastModifiedBy>
  <cp:revision>1024</cp:revision>
  <dcterms:created xsi:type="dcterms:W3CDTF">2018-04-03T01:29:00Z</dcterms:created>
  <dcterms:modified xsi:type="dcterms:W3CDTF">2022-11-21T09:31:37Z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3442C736B1D0437EB78C3C567C2E55B9</vt:lpwstr>
  </property>
</Properties>
</file>