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86" r:id="rId2"/>
    <p:sldId id="288" r:id="rId3"/>
    <p:sldId id="302" r:id="rId4"/>
    <p:sldId id="257" r:id="rId5"/>
    <p:sldId id="265" r:id="rId6"/>
    <p:sldId id="260" r:id="rId7"/>
    <p:sldId id="261" r:id="rId8"/>
    <p:sldId id="267" r:id="rId9"/>
    <p:sldId id="306" r:id="rId10"/>
    <p:sldId id="268" r:id="rId11"/>
    <p:sldId id="266" r:id="rId12"/>
    <p:sldId id="307" r:id="rId13"/>
    <p:sldId id="259" r:id="rId14"/>
    <p:sldId id="278" r:id="rId15"/>
    <p:sldId id="308" r:id="rId16"/>
    <p:sldId id="273" r:id="rId17"/>
    <p:sldId id="277" r:id="rId18"/>
    <p:sldId id="309" r:id="rId19"/>
    <p:sldId id="269" r:id="rId20"/>
    <p:sldId id="272" r:id="rId21"/>
    <p:sldId id="282" r:id="rId22"/>
    <p:sldId id="297" r:id="rId23"/>
    <p:sldId id="283" r:id="rId24"/>
    <p:sldId id="285" r:id="rId25"/>
    <p:sldId id="284" r:id="rId26"/>
    <p:sldId id="291" r:id="rId27"/>
    <p:sldId id="294" r:id="rId28"/>
    <p:sldId id="295" r:id="rId29"/>
    <p:sldId id="293" r:id="rId30"/>
    <p:sldId id="292" r:id="rId31"/>
    <p:sldId id="296" r:id="rId32"/>
    <p:sldId id="304" r:id="rId33"/>
    <p:sldId id="300" r:id="rId34"/>
    <p:sldId id="305" r:id="rId35"/>
    <p:sldId id="301" r:id="rId36"/>
    <p:sldId id="289" r:id="rId37"/>
    <p:sldId id="303"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nKPad" initials="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8B9BB"/>
    <a:srgbClr val="07304B"/>
    <a:srgbClr val="1A9BFF"/>
    <a:srgbClr val="F3F3F5"/>
    <a:srgbClr val="FFFFFE"/>
    <a:srgbClr val="284498"/>
    <a:srgbClr val="3973BB"/>
    <a:srgbClr val="3D509F"/>
    <a:srgbClr val="234291"/>
    <a:srgbClr val="4B7C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8" autoAdjust="0"/>
    <p:restoredTop sz="92051" autoAdjust="0"/>
  </p:normalViewPr>
  <p:slideViewPr>
    <p:cSldViewPr>
      <p:cViewPr varScale="1">
        <p:scale>
          <a:sx n="107" d="100"/>
          <a:sy n="107" d="100"/>
        </p:scale>
        <p:origin x="822" y="102"/>
      </p:cViewPr>
      <p:guideLst>
        <p:guide orient="horz" pos="2160"/>
        <p:guide pos="383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2022/3/3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08369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吸气式的规范虽然是一个北京的地方标准，但是其他省市的空采项目中也会引用到这本规范。</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628706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-10</a:t>
            </a:r>
            <a:r>
              <a:rPr lang="zh-CN" altLang="en-US" dirty="0" smtClean="0"/>
              <a:t>～</a:t>
            </a:r>
            <a:r>
              <a:rPr lang="en-US" altLang="zh-CN" dirty="0" smtClean="0"/>
              <a:t>+55℃</a:t>
            </a:r>
            <a:r>
              <a:rPr lang="zh-CN" altLang="en-US" dirty="0" smtClean="0"/>
              <a:t>只是检测报告上的数据，近段时间做了低温测试，</a:t>
            </a:r>
            <a:r>
              <a:rPr lang="en-US" altLang="zh-CN" dirty="0" smtClean="0"/>
              <a:t>-20℃</a:t>
            </a:r>
            <a:r>
              <a:rPr lang="zh-CN" altLang="en-US" dirty="0" smtClean="0"/>
              <a:t>运行是完全没有问题的，</a:t>
            </a:r>
            <a:r>
              <a:rPr lang="en-US" altLang="zh-CN" dirty="0" smtClean="0"/>
              <a:t>-30℃</a:t>
            </a:r>
            <a:r>
              <a:rPr lang="zh-CN" altLang="en-US" dirty="0" smtClean="0"/>
              <a:t>探测没有问题，但是液晶显示屏会有延迟显示的现象。</a:t>
            </a:r>
            <a:endParaRPr lang="en-US" altLang="zh-CN" dirty="0" smtClean="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2601011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2022/3/3</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2022/3/3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2022/3/3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transition spd="slow">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8" name="矩形 7"/>
          <p:cNvSpPr/>
          <p:nvPr userDrawn="1"/>
        </p:nvSpPr>
        <p:spPr>
          <a:xfrm>
            <a:off x="1388755" y="332656"/>
            <a:ext cx="68221" cy="41173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9" name="矩形 8"/>
          <p:cNvSpPr/>
          <p:nvPr userDrawn="1"/>
        </p:nvSpPr>
        <p:spPr>
          <a:xfrm>
            <a:off x="-16598" y="332656"/>
            <a:ext cx="1275734" cy="41173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cxnSp>
        <p:nvCxnSpPr>
          <p:cNvPr id="11" name="直接连接符 10"/>
          <p:cNvCxnSpPr/>
          <p:nvPr userDrawn="1"/>
        </p:nvCxnSpPr>
        <p:spPr>
          <a:xfrm>
            <a:off x="1630887" y="744390"/>
            <a:ext cx="362799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文本占位符 12"/>
          <p:cNvSpPr>
            <a:spLocks noGrp="1"/>
          </p:cNvSpPr>
          <p:nvPr>
            <p:ph type="body" sz="quarter" idx="10" hasCustomPrompt="1"/>
          </p:nvPr>
        </p:nvSpPr>
        <p:spPr>
          <a:xfrm>
            <a:off x="1630887" y="332656"/>
            <a:ext cx="3627992" cy="411734"/>
          </a:xfrm>
        </p:spPr>
        <p:txBody>
          <a:bodyPr anchor="ctr">
            <a:normAutofit/>
          </a:bodyPr>
          <a:lstStyle>
            <a:lvl1pPr marL="0" indent="0">
              <a:buNone/>
              <a:defRPr sz="2400" b="0">
                <a:latin typeface="微软雅黑" panose="020B0503020204020204" charset="-122"/>
                <a:ea typeface="微软雅黑" panose="020B0503020204020204" charset="-122"/>
              </a:defRPr>
            </a:lvl1pPr>
          </a:lstStyle>
          <a:p>
            <a:pPr lvl="0"/>
            <a:r>
              <a:rPr lang="zh-CN" altLang="en-US" dirty="0"/>
              <a:t>点击输入标题内容</a:t>
            </a:r>
          </a:p>
        </p:txBody>
      </p:sp>
      <p:sp>
        <p:nvSpPr>
          <p:cNvPr id="14" name="矩形 13"/>
          <p:cNvSpPr/>
          <p:nvPr userDrawn="1"/>
        </p:nvSpPr>
        <p:spPr>
          <a:xfrm>
            <a:off x="0" y="6750893"/>
            <a:ext cx="3118700" cy="1166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p:cNvSpPr/>
          <p:nvPr userDrawn="1"/>
        </p:nvSpPr>
        <p:spPr>
          <a:xfrm>
            <a:off x="3022639" y="6750893"/>
            <a:ext cx="311870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6045278" y="6750893"/>
            <a:ext cx="3118700" cy="116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矩形 16"/>
          <p:cNvSpPr/>
          <p:nvPr userDrawn="1"/>
        </p:nvSpPr>
        <p:spPr>
          <a:xfrm>
            <a:off x="9067917" y="6750893"/>
            <a:ext cx="3118700" cy="116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9" name="图片 18" descr="青鸟消防（完整稿）"/>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903971" y="285391"/>
            <a:ext cx="2850591" cy="720000"/>
          </a:xfrm>
          <a:prstGeom prst="rect">
            <a:avLst/>
          </a:prstGeom>
          <a:noFill/>
          <a:ln>
            <a:noFill/>
          </a:ln>
        </p:spPr>
      </p:pic>
    </p:spTree>
  </p:cSld>
  <p:clrMapOvr>
    <a:masterClrMapping/>
  </p:clrMapOvr>
  <p:transition spd="slow">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b="1759"/>
          <a:stretch>
            <a:fillRect/>
          </a:stretch>
        </p:blipFill>
        <p:spPr>
          <a:xfrm>
            <a:off x="1" y="116760"/>
            <a:ext cx="12186603" cy="6741243"/>
          </a:xfrm>
          <a:prstGeom prst="rect">
            <a:avLst/>
          </a:prstGeom>
        </p:spPr>
      </p:pic>
    </p:spTree>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2022/3/3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2022/3/3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2022/3/3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2022/3/3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2022/3/3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2022/3/3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2022/3/3</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2022/3/3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2022/3/3</a:t>
            </a:fld>
            <a:endParaRPr lang="zh-CN" altLang="en-US"/>
          </a:p>
        </p:txBody>
      </p:sp>
      <p:sp>
        <p:nvSpPr>
          <p:cNvPr id="5" name="页脚占位符 4"/>
          <p:cNvSpPr>
            <a:spLocks noGrp="1"/>
          </p:cNvSpPr>
          <p:nvPr>
            <p:ph type="ftr" sz="quarter" idx="3"/>
            <p:custDataLst>
              <p:tags r:id="rId1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5"/>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strips dir="rd"/>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8.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9.xml"/><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70.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1.xml"/><Relationship Id="rId5" Type="http://schemas.openxmlformats.org/officeDocument/2006/relationships/image" Target="../media/image8.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2.xml"/><Relationship Id="rId5" Type="http://schemas.openxmlformats.org/officeDocument/2006/relationships/image" Target="../media/image8.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3.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4.xml"/><Relationship Id="rId5" Type="http://schemas.openxmlformats.org/officeDocument/2006/relationships/image" Target="../media/image8.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75.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76.xml"/><Relationship Id="rId6" Type="http://schemas.microsoft.com/office/2007/relationships/hdphoto" Target="../media/hdphoto2.wdp"/><Relationship Id="rId11" Type="http://schemas.openxmlformats.org/officeDocument/2006/relationships/image" Target="../media/image18.png"/><Relationship Id="rId5" Type="http://schemas.openxmlformats.org/officeDocument/2006/relationships/image" Target="../media/image16.png"/><Relationship Id="rId10" Type="http://schemas.openxmlformats.org/officeDocument/2006/relationships/image" Target="../media/image8.jpeg"/><Relationship Id="rId4" Type="http://schemas.openxmlformats.org/officeDocument/2006/relationships/image" Target="../media/image15.png"/><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emf"/><Relationship Id="rId3" Type="http://schemas.openxmlformats.org/officeDocument/2006/relationships/slideLayout" Target="../slideLayouts/slideLayout2.xml"/><Relationship Id="rId7" Type="http://schemas.openxmlformats.org/officeDocument/2006/relationships/image" Target="../media/image19.emf"/><Relationship Id="rId12" Type="http://schemas.openxmlformats.org/officeDocument/2006/relationships/image" Target="../media/image24.emf"/><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8.jpeg"/><Relationship Id="rId11" Type="http://schemas.openxmlformats.org/officeDocument/2006/relationships/image" Target="../media/image23.emf"/><Relationship Id="rId5" Type="http://schemas.openxmlformats.org/officeDocument/2006/relationships/image" Target="../media/image7.png"/><Relationship Id="rId10" Type="http://schemas.openxmlformats.org/officeDocument/2006/relationships/image" Target="../media/image22.emf"/><Relationship Id="rId4" Type="http://schemas.openxmlformats.org/officeDocument/2006/relationships/image" Target="../media/image4.png"/><Relationship Id="rId9" Type="http://schemas.openxmlformats.org/officeDocument/2006/relationships/image" Target="../media/image21.emf"/></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79.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8.jpeg"/><Relationship Id="rId4" Type="http://schemas.openxmlformats.org/officeDocument/2006/relationships/image" Target="../media/image27.pn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1.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80.xml"/><Relationship Id="rId6" Type="http://schemas.openxmlformats.org/officeDocument/2006/relationships/image" Target="../media/image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8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png"/><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82.xml"/><Relationship Id="rId6" Type="http://schemas.openxmlformats.org/officeDocument/2006/relationships/image" Target="../media/image36.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39.png"/></Relationships>
</file>

<file path=ppt/slides/_rels/slide27.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4.png"/><Relationship Id="rId7"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tags" Target="../tags/tag83.xml"/><Relationship Id="rId6" Type="http://schemas.openxmlformats.org/officeDocument/2006/relationships/image" Target="../media/image40.emf"/><Relationship Id="rId5" Type="http://schemas.openxmlformats.org/officeDocument/2006/relationships/image" Target="../media/image8.jpeg"/><Relationship Id="rId10" Type="http://schemas.openxmlformats.org/officeDocument/2006/relationships/image" Target="../media/image44.emf"/><Relationship Id="rId4" Type="http://schemas.openxmlformats.org/officeDocument/2006/relationships/image" Target="../media/image7.png"/><Relationship Id="rId9" Type="http://schemas.openxmlformats.org/officeDocument/2006/relationships/image" Target="../media/image43.png"/></Relationships>
</file>

<file path=ppt/slides/_rels/slide28.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image" Target="../media/image4.png"/><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84.xml"/><Relationship Id="rId6" Type="http://schemas.openxmlformats.org/officeDocument/2006/relationships/image" Target="../media/image41.emf"/><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47.emf"/></Relationships>
</file>

<file path=ppt/slides/_rels/slide29.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48.emf"/><Relationship Id="rId7" Type="http://schemas.openxmlformats.org/officeDocument/2006/relationships/image" Target="../media/image49.emf"/><Relationship Id="rId2" Type="http://schemas.openxmlformats.org/officeDocument/2006/relationships/slideLayout" Target="../slideLayouts/slideLayout2.xml"/><Relationship Id="rId1" Type="http://schemas.openxmlformats.org/officeDocument/2006/relationships/tags" Target="../tags/tag85.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52.png"/><Relationship Id="rId4" Type="http://schemas.openxmlformats.org/officeDocument/2006/relationships/image" Target="../media/image4.png"/><Relationship Id="rId9" Type="http://schemas.openxmlformats.org/officeDocument/2006/relationships/image" Target="../media/image51.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6.xml"/><Relationship Id="rId6" Type="http://schemas.openxmlformats.org/officeDocument/2006/relationships/image" Target="../media/image53.emf"/><Relationship Id="rId5" Type="http://schemas.openxmlformats.org/officeDocument/2006/relationships/image" Target="../media/image8.jpe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7.xml"/><Relationship Id="rId6" Type="http://schemas.openxmlformats.org/officeDocument/2006/relationships/image" Target="../media/image54.emf"/><Relationship Id="rId5" Type="http://schemas.openxmlformats.org/officeDocument/2006/relationships/image" Target="../media/image8.jpe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6.emf"/><Relationship Id="rId2" Type="http://schemas.openxmlformats.org/officeDocument/2006/relationships/slideLayout" Target="../slideLayouts/slideLayout2.xml"/><Relationship Id="rId1" Type="http://schemas.openxmlformats.org/officeDocument/2006/relationships/tags" Target="../tags/tag88.xml"/><Relationship Id="rId6" Type="http://schemas.openxmlformats.org/officeDocument/2006/relationships/image" Target="../media/image55.emf"/><Relationship Id="rId5" Type="http://schemas.openxmlformats.org/officeDocument/2006/relationships/image" Target="../media/image8.jpe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8.jpe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png"/><Relationship Id="rId7"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tags" Target="../tags/tag92.xml"/><Relationship Id="rId6" Type="http://schemas.openxmlformats.org/officeDocument/2006/relationships/image" Target="../media/image57.png"/><Relationship Id="rId5" Type="http://schemas.openxmlformats.org/officeDocument/2006/relationships/image" Target="../media/image8.jpe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5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jpe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6.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7.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596000" y="2250195"/>
            <a:ext cx="9000000" cy="1106805"/>
          </a:xfrm>
          <a:prstGeom prst="rect">
            <a:avLst/>
          </a:prstGeom>
          <a:noFill/>
        </p:spPr>
        <p:txBody>
          <a:bodyPr wrap="square" rtlCol="0">
            <a:spAutoFit/>
          </a:bodyPr>
          <a:lstStyle/>
          <a:p>
            <a:pPr algn="ctr"/>
            <a:r>
              <a:rPr lang="zh-CN" altLang="en-US" sz="6600" dirty="0">
                <a:solidFill>
                  <a:srgbClr val="07304B"/>
                </a:solidFill>
                <a:latin typeface="华文新魏" panose="02010800040101010101" pitchFamily="2" charset="-122"/>
                <a:ea typeface="华文新魏" panose="02010800040101010101" pitchFamily="2" charset="-122"/>
              </a:rPr>
              <a:t>吸气式感烟火灾探测器</a:t>
            </a:r>
          </a:p>
        </p:txBody>
      </p:sp>
      <p:sp>
        <p:nvSpPr>
          <p:cNvPr id="18" name="文本框 17"/>
          <p:cNvSpPr txBox="1"/>
          <p:nvPr/>
        </p:nvSpPr>
        <p:spPr>
          <a:xfrm>
            <a:off x="3396000" y="4470083"/>
            <a:ext cx="5400000" cy="553998"/>
          </a:xfrm>
          <a:prstGeom prst="rect">
            <a:avLst/>
          </a:prstGeom>
          <a:noFill/>
        </p:spPr>
        <p:txBody>
          <a:bodyPr wrap="square" rtlCol="0">
            <a:spAutoFit/>
          </a:bodyPr>
          <a:lstStyle/>
          <a:p>
            <a:pPr algn="ctr"/>
            <a:r>
              <a:rPr lang="zh-CN" altLang="en-US" sz="3000" dirty="0">
                <a:solidFill>
                  <a:srgbClr val="07304B"/>
                </a:solidFill>
                <a:latin typeface="华文新魏" panose="02010800040101010101" pitchFamily="2" charset="-122"/>
                <a:ea typeface="华文新魏" panose="02010800040101010101" pitchFamily="2" charset="-122"/>
              </a:rPr>
              <a:t>设计与解决方案部</a:t>
            </a:r>
          </a:p>
        </p:txBody>
      </p:sp>
      <p:pic>
        <p:nvPicPr>
          <p:cNvPr id="34" name="图片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sp>
        <p:nvSpPr>
          <p:cNvPr id="35" name="文本框 34"/>
          <p:cNvSpPr txBox="1"/>
          <p:nvPr/>
        </p:nvSpPr>
        <p:spPr>
          <a:xfrm>
            <a:off x="3396000" y="5024081"/>
            <a:ext cx="5400000" cy="553998"/>
          </a:xfrm>
          <a:prstGeom prst="rect">
            <a:avLst/>
          </a:prstGeom>
          <a:noFill/>
        </p:spPr>
        <p:txBody>
          <a:bodyPr wrap="square" rtlCol="0">
            <a:spAutoFit/>
          </a:bodyPr>
          <a:lstStyle/>
          <a:p>
            <a:pPr algn="ctr"/>
            <a:r>
              <a:rPr lang="en-US" altLang="zh-CN" sz="3000" dirty="0" smtClean="0">
                <a:solidFill>
                  <a:srgbClr val="07304B"/>
                </a:solidFill>
                <a:latin typeface="华文新魏" panose="02010800040101010101" pitchFamily="2" charset="-122"/>
                <a:ea typeface="华文新魏" panose="02010800040101010101" pitchFamily="2" charset="-122"/>
              </a:rPr>
              <a:t>2022</a:t>
            </a:r>
            <a:r>
              <a:rPr lang="zh-CN" altLang="en-US" sz="3000" dirty="0" smtClean="0">
                <a:solidFill>
                  <a:srgbClr val="07304B"/>
                </a:solidFill>
                <a:latin typeface="华文新魏" panose="02010800040101010101" pitchFamily="2" charset="-122"/>
                <a:ea typeface="华文新魏" panose="02010800040101010101" pitchFamily="2" charset="-122"/>
              </a:rPr>
              <a:t>年</a:t>
            </a:r>
            <a:r>
              <a:rPr lang="en-US" altLang="zh-CN" sz="3000" dirty="0" smtClean="0">
                <a:solidFill>
                  <a:srgbClr val="07304B"/>
                </a:solidFill>
                <a:latin typeface="华文新魏" panose="02010800040101010101" pitchFamily="2" charset="-122"/>
                <a:ea typeface="华文新魏" panose="02010800040101010101" pitchFamily="2" charset="-122"/>
              </a:rPr>
              <a:t>3</a:t>
            </a:r>
            <a:r>
              <a:rPr lang="zh-CN" altLang="en-US" sz="3000" dirty="0" smtClean="0">
                <a:solidFill>
                  <a:srgbClr val="07304B"/>
                </a:solidFill>
                <a:latin typeface="华文新魏" panose="02010800040101010101" pitchFamily="2" charset="-122"/>
                <a:ea typeface="华文新魏" panose="02010800040101010101" pitchFamily="2" charset="-122"/>
              </a:rPr>
              <a:t>月</a:t>
            </a:r>
            <a:endParaRPr lang="zh-CN" altLang="en-US" sz="3000" dirty="0">
              <a:solidFill>
                <a:srgbClr val="07304B"/>
              </a:solidFill>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596000" y="1295640"/>
            <a:ext cx="9000000" cy="507831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CN" b="1" dirty="0">
                <a:solidFill>
                  <a:srgbClr val="FF0000"/>
                </a:solidFill>
                <a:latin typeface="楷体" panose="02010609060101010101" pitchFamily="49" charset="-122"/>
                <a:ea typeface="楷体" panose="02010609060101010101" pitchFamily="49" charset="-122"/>
                <a:sym typeface="+mn-ea"/>
              </a:rPr>
              <a:t>《</a:t>
            </a:r>
            <a:r>
              <a:rPr lang="zh-CN" altLang="en-US" b="1" dirty="0">
                <a:solidFill>
                  <a:srgbClr val="FF0000"/>
                </a:solidFill>
                <a:latin typeface="楷体" panose="02010609060101010101" pitchFamily="49" charset="-122"/>
                <a:ea typeface="楷体" panose="02010609060101010101" pitchFamily="49" charset="-122"/>
                <a:sym typeface="+mn-ea"/>
              </a:rPr>
              <a:t>火灾自动报警系统设计规范</a:t>
            </a:r>
            <a:r>
              <a:rPr lang="en-US" altLang="zh-CN" b="1" dirty="0">
                <a:solidFill>
                  <a:srgbClr val="FF0000"/>
                </a:solidFill>
                <a:latin typeface="楷体" panose="02010609060101010101" pitchFamily="49" charset="-122"/>
                <a:ea typeface="楷体" panose="02010609060101010101" pitchFamily="49" charset="-122"/>
                <a:sym typeface="+mn-ea"/>
              </a:rPr>
              <a:t>》 GB50116-2013</a:t>
            </a:r>
            <a:endParaRPr lang="en-US" altLang="zh-CN" b="1" dirty="0">
              <a:latin typeface="楷体" panose="02010609060101010101" pitchFamily="49" charset="-122"/>
              <a:ea typeface="楷体" panose="02010609060101010101" pitchFamily="49" charset="-122"/>
              <a:sym typeface="+mn-ea"/>
            </a:endParaRPr>
          </a:p>
          <a:p>
            <a:pPr marL="342900" indent="-342900">
              <a:lnSpc>
                <a:spcPct val="150000"/>
              </a:lnSpc>
              <a:buFont typeface="Arial" panose="020B0604020202020204" pitchFamily="34" charset="0"/>
              <a:buChar char="•"/>
            </a:pPr>
            <a:r>
              <a:rPr lang="en-US" altLang="zh-CN" dirty="0">
                <a:latin typeface="楷体" panose="02010609060101010101" pitchFamily="49" charset="-122"/>
                <a:ea typeface="楷体" panose="02010609060101010101" pitchFamily="49" charset="-122"/>
                <a:sym typeface="+mn-ea"/>
              </a:rPr>
              <a:t>《</a:t>
            </a:r>
            <a:r>
              <a:rPr lang="zh-CN" altLang="en-US" dirty="0">
                <a:latin typeface="楷体" panose="02010609060101010101" pitchFamily="49" charset="-122"/>
                <a:ea typeface="楷体" panose="02010609060101010101" pitchFamily="49" charset="-122"/>
                <a:sym typeface="+mn-ea"/>
              </a:rPr>
              <a:t>火灾自动报警系统施工及验收标准</a:t>
            </a:r>
            <a:r>
              <a:rPr lang="en-US" altLang="zh-CN" dirty="0">
                <a:latin typeface="楷体" panose="02010609060101010101" pitchFamily="49" charset="-122"/>
                <a:ea typeface="楷体" panose="02010609060101010101" pitchFamily="49" charset="-122"/>
                <a:sym typeface="+mn-ea"/>
              </a:rPr>
              <a:t>》 GB 50166-2019</a:t>
            </a:r>
          </a:p>
          <a:p>
            <a:pPr marL="342900" indent="-342900">
              <a:lnSpc>
                <a:spcPct val="150000"/>
              </a:lnSpc>
              <a:buFont typeface="Arial" panose="020B0604020202020204" pitchFamily="34" charset="0"/>
              <a:buChar char="•"/>
            </a:pPr>
            <a:r>
              <a:rPr lang="en-US" altLang="zh-CN" dirty="0">
                <a:latin typeface="楷体" panose="02010609060101010101" pitchFamily="49" charset="-122"/>
                <a:ea typeface="楷体" panose="02010609060101010101" pitchFamily="49" charset="-122"/>
                <a:sym typeface="+mn-ea"/>
              </a:rPr>
              <a:t>《</a:t>
            </a:r>
            <a:r>
              <a:rPr lang="zh-CN" altLang="en-US" dirty="0">
                <a:latin typeface="楷体" panose="02010609060101010101" pitchFamily="49" charset="-122"/>
                <a:ea typeface="楷体" panose="02010609060101010101" pitchFamily="49" charset="-122"/>
                <a:sym typeface="+mn-ea"/>
              </a:rPr>
              <a:t>民用建筑电气设计标准</a:t>
            </a:r>
            <a:r>
              <a:rPr lang="en-US" altLang="zh-CN" dirty="0">
                <a:latin typeface="楷体" panose="02010609060101010101" pitchFamily="49" charset="-122"/>
                <a:ea typeface="楷体" panose="02010609060101010101" pitchFamily="49" charset="-122"/>
                <a:sym typeface="+mn-ea"/>
              </a:rPr>
              <a:t>》 GB51348-2019</a:t>
            </a:r>
          </a:p>
          <a:p>
            <a:pPr marL="342900" indent="-342900">
              <a:lnSpc>
                <a:spcPct val="150000"/>
              </a:lnSpc>
              <a:buFont typeface="Arial" panose="020B0604020202020204" pitchFamily="34" charset="0"/>
              <a:buChar char="•"/>
            </a:pPr>
            <a:r>
              <a:rPr lang="en-US" altLang="zh-CN" dirty="0" smtClean="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数据中心设计规范</a:t>
            </a:r>
            <a:r>
              <a:rPr lang="en-US" altLang="zh-CN" dirty="0">
                <a:latin typeface="楷体" panose="02010609060101010101" pitchFamily="49" charset="-122"/>
                <a:ea typeface="楷体" panose="02010609060101010101" pitchFamily="49" charset="-122"/>
              </a:rPr>
              <a:t>》 </a:t>
            </a:r>
            <a:r>
              <a:rPr lang="en-US" altLang="zh-CN" dirty="0" smtClean="0">
                <a:latin typeface="楷体" panose="02010609060101010101" pitchFamily="49" charset="-122"/>
                <a:ea typeface="楷体" panose="02010609060101010101" pitchFamily="49" charset="-122"/>
              </a:rPr>
              <a:t>GB50174-2017</a:t>
            </a:r>
          </a:p>
          <a:p>
            <a:pPr marL="342900" indent="-342900">
              <a:lnSpc>
                <a:spcPct val="150000"/>
              </a:lnSpc>
              <a:buFont typeface="Arial" panose="020B0604020202020204" pitchFamily="34" charset="0"/>
              <a:buChar char="•"/>
            </a:pP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物流建筑设计规范</a:t>
            </a:r>
            <a:r>
              <a:rPr lang="en-US" altLang="zh-CN" dirty="0">
                <a:latin typeface="楷体" panose="02010609060101010101" pitchFamily="49" charset="-122"/>
                <a:ea typeface="楷体" panose="02010609060101010101" pitchFamily="49" charset="-122"/>
              </a:rPr>
              <a:t>》 GB51157-2016</a:t>
            </a:r>
          </a:p>
          <a:p>
            <a:pPr marL="342900" indent="-342900">
              <a:lnSpc>
                <a:spcPct val="150000"/>
              </a:lnSpc>
              <a:buFont typeface="Arial" panose="020B0604020202020204" pitchFamily="34" charset="0"/>
              <a:buChar char="•"/>
            </a:pP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电子工业洁净厂房设计规范</a:t>
            </a:r>
            <a:r>
              <a:rPr lang="en-US" altLang="zh-CN" dirty="0">
                <a:latin typeface="楷体" panose="02010609060101010101" pitchFamily="49" charset="-122"/>
                <a:ea typeface="楷体" panose="02010609060101010101" pitchFamily="49" charset="-122"/>
              </a:rPr>
              <a:t>》 </a:t>
            </a:r>
            <a:r>
              <a:rPr lang="en-US" altLang="zh-CN" dirty="0" smtClean="0">
                <a:latin typeface="楷体" panose="02010609060101010101" pitchFamily="49" charset="-122"/>
                <a:ea typeface="楷体" panose="02010609060101010101" pitchFamily="49" charset="-122"/>
              </a:rPr>
              <a:t>GB50472-2008</a:t>
            </a:r>
          </a:p>
          <a:p>
            <a:pPr marL="342900" indent="-342900">
              <a:lnSpc>
                <a:spcPct val="150000"/>
              </a:lnSpc>
              <a:buFont typeface="Arial" panose="020B0604020202020204" pitchFamily="34" charset="0"/>
              <a:buChar char="•"/>
            </a:pP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民用机场航站楼设计防火规范</a:t>
            </a:r>
            <a:r>
              <a:rPr lang="en-US" altLang="zh-CN" dirty="0">
                <a:latin typeface="楷体" panose="02010609060101010101" pitchFamily="49" charset="-122"/>
                <a:ea typeface="楷体" panose="02010609060101010101" pitchFamily="49" charset="-122"/>
              </a:rPr>
              <a:t>》 GB51236-2017</a:t>
            </a:r>
          </a:p>
          <a:p>
            <a:pPr marL="342900" indent="-342900">
              <a:lnSpc>
                <a:spcPct val="150000"/>
              </a:lnSpc>
              <a:buFont typeface="Arial" panose="020B0604020202020204" pitchFamily="34" charset="0"/>
              <a:buChar char="•"/>
            </a:pPr>
            <a:r>
              <a:rPr lang="en-US" altLang="zh-CN" dirty="0" smtClean="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钢铁冶金企业设计防火标准</a:t>
            </a:r>
            <a:r>
              <a:rPr lang="en-US" altLang="zh-CN" dirty="0">
                <a:latin typeface="楷体" panose="02010609060101010101" pitchFamily="49" charset="-122"/>
                <a:ea typeface="楷体" panose="02010609060101010101" pitchFamily="49" charset="-122"/>
              </a:rPr>
              <a:t>》 </a:t>
            </a:r>
            <a:r>
              <a:rPr lang="en-US" altLang="zh-CN" dirty="0" smtClean="0">
                <a:latin typeface="楷体" panose="02010609060101010101" pitchFamily="49" charset="-122"/>
                <a:ea typeface="楷体" panose="02010609060101010101" pitchFamily="49" charset="-122"/>
              </a:rPr>
              <a:t>GB50414-2018</a:t>
            </a:r>
          </a:p>
          <a:p>
            <a:pPr marL="342900" indent="-342900">
              <a:lnSpc>
                <a:spcPct val="150000"/>
              </a:lnSpc>
              <a:buFont typeface="Arial" panose="020B0604020202020204" pitchFamily="34" charset="0"/>
              <a:buChar char="•"/>
            </a:pPr>
            <a:r>
              <a:rPr lang="en-US" altLang="zh-CN" b="1" dirty="0">
                <a:solidFill>
                  <a:srgbClr val="FF0000"/>
                </a:solidFill>
                <a:latin typeface="楷体" panose="02010609060101010101" pitchFamily="49" charset="-122"/>
                <a:ea typeface="楷体" panose="02010609060101010101" pitchFamily="49" charset="-122"/>
              </a:rPr>
              <a:t>《</a:t>
            </a:r>
            <a:r>
              <a:rPr lang="zh-CN" altLang="en-US" b="1" dirty="0">
                <a:solidFill>
                  <a:srgbClr val="FF0000"/>
                </a:solidFill>
                <a:latin typeface="楷体" panose="02010609060101010101" pitchFamily="49" charset="-122"/>
                <a:ea typeface="楷体" panose="02010609060101010101" pitchFamily="49" charset="-122"/>
              </a:rPr>
              <a:t>吸气式感烟火灾探测报警系统设计、施工及验收规范</a:t>
            </a:r>
            <a:r>
              <a:rPr lang="en-US" altLang="zh-CN" b="1" dirty="0">
                <a:solidFill>
                  <a:srgbClr val="FF0000"/>
                </a:solidFill>
                <a:latin typeface="楷体" panose="02010609060101010101" pitchFamily="49" charset="-122"/>
                <a:ea typeface="楷体" panose="02010609060101010101" pitchFamily="49" charset="-122"/>
              </a:rPr>
              <a:t>》 DB11/1026-2013</a:t>
            </a:r>
            <a:endParaRPr lang="en-US" altLang="zh-CN" b="1" dirty="0">
              <a:latin typeface="楷体" panose="02010609060101010101" pitchFamily="49" charset="-122"/>
              <a:ea typeface="楷体" panose="02010609060101010101" pitchFamily="49" charset="-122"/>
            </a:endParaRPr>
          </a:p>
          <a:p>
            <a:pPr marL="342900" indent="-342900">
              <a:lnSpc>
                <a:spcPct val="150000"/>
              </a:lnSpc>
              <a:buFont typeface="Arial" panose="020B0604020202020204" pitchFamily="34" charset="0"/>
              <a:buChar char="•"/>
            </a:pP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文物建筑消防设施设置规范</a:t>
            </a:r>
            <a:r>
              <a:rPr lang="en-US" altLang="zh-CN" dirty="0">
                <a:latin typeface="楷体" panose="02010609060101010101" pitchFamily="49" charset="-122"/>
                <a:ea typeface="楷体" panose="02010609060101010101" pitchFamily="49" charset="-122"/>
              </a:rPr>
              <a:t>》 </a:t>
            </a:r>
            <a:r>
              <a:rPr lang="en-US" altLang="zh-CN" dirty="0" smtClean="0">
                <a:latin typeface="楷体" panose="02010609060101010101" pitchFamily="49" charset="-122"/>
                <a:ea typeface="楷体" panose="02010609060101010101" pitchFamily="49" charset="-122"/>
              </a:rPr>
              <a:t>DB11/791-2011</a:t>
            </a:r>
          </a:p>
          <a:p>
            <a:pPr marL="342900" indent="-342900">
              <a:lnSpc>
                <a:spcPct val="150000"/>
              </a:lnSpc>
              <a:buFont typeface="Arial" panose="020B0604020202020204" pitchFamily="34" charset="0"/>
              <a:buChar char="•"/>
            </a:pPr>
            <a:r>
              <a:rPr lang="en-US" altLang="zh-CN" b="1" dirty="0">
                <a:solidFill>
                  <a:srgbClr val="FF0000"/>
                </a:solidFill>
                <a:latin typeface="楷体" panose="02010609060101010101" pitchFamily="49" charset="-122"/>
                <a:ea typeface="楷体" panose="02010609060101010101" pitchFamily="49" charset="-122"/>
              </a:rPr>
              <a:t>《</a:t>
            </a:r>
            <a:r>
              <a:rPr lang="zh-CN" altLang="en-US" b="1" dirty="0">
                <a:solidFill>
                  <a:srgbClr val="FF0000"/>
                </a:solidFill>
                <a:latin typeface="楷体" panose="02010609060101010101" pitchFamily="49" charset="-122"/>
                <a:ea typeface="楷体" panose="02010609060101010101" pitchFamily="49" charset="-122"/>
              </a:rPr>
              <a:t>火灾自动报警系统设计规范图示</a:t>
            </a:r>
            <a:r>
              <a:rPr lang="en-US" altLang="zh-CN" b="1" dirty="0">
                <a:solidFill>
                  <a:srgbClr val="FF0000"/>
                </a:solidFill>
                <a:latin typeface="楷体" panose="02010609060101010101" pitchFamily="49" charset="-122"/>
                <a:ea typeface="楷体" panose="02010609060101010101" pitchFamily="49" charset="-122"/>
              </a:rPr>
              <a:t>》14X505-1</a:t>
            </a:r>
          </a:p>
          <a:p>
            <a:pPr marL="342900" indent="-342900">
              <a:lnSpc>
                <a:spcPct val="150000"/>
              </a:lnSpc>
              <a:buFont typeface="Arial" panose="020B0604020202020204" pitchFamily="34" charset="0"/>
              <a:buChar char="•"/>
            </a:pPr>
            <a:r>
              <a:rPr lang="en-US" altLang="zh-CN" b="1" dirty="0">
                <a:solidFill>
                  <a:srgbClr val="FF0000"/>
                </a:solidFill>
                <a:latin typeface="楷体" panose="02010609060101010101" pitchFamily="49" charset="-122"/>
                <a:ea typeface="楷体" panose="02010609060101010101" pitchFamily="49" charset="-122"/>
              </a:rPr>
              <a:t>《</a:t>
            </a:r>
            <a:r>
              <a:rPr lang="zh-CN" altLang="en-US" b="1" dirty="0">
                <a:solidFill>
                  <a:srgbClr val="FF0000"/>
                </a:solidFill>
                <a:latin typeface="楷体" panose="02010609060101010101" pitchFamily="49" charset="-122"/>
                <a:ea typeface="楷体" panose="02010609060101010101" pitchFamily="49" charset="-122"/>
              </a:rPr>
              <a:t>空气采样早期烟雾探测系统</a:t>
            </a:r>
            <a:r>
              <a:rPr lang="en-US" altLang="zh-CN" b="1" dirty="0">
                <a:solidFill>
                  <a:srgbClr val="FF0000"/>
                </a:solidFill>
                <a:latin typeface="楷体" panose="02010609060101010101" pitchFamily="49" charset="-122"/>
                <a:ea typeface="楷体" panose="02010609060101010101" pitchFamily="49" charset="-122"/>
              </a:rPr>
              <a:t>》03X502</a:t>
            </a:r>
          </a:p>
        </p:txBody>
      </p:sp>
      <p:sp>
        <p:nvSpPr>
          <p:cNvPr id="2" name="矩形 1"/>
          <p:cNvSpPr/>
          <p:nvPr/>
        </p:nvSpPr>
        <p:spPr>
          <a:xfrm>
            <a:off x="1992000" y="4653000"/>
            <a:ext cx="7632000" cy="792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912000" y="4818167"/>
            <a:ext cx="2160000" cy="461665"/>
          </a:xfrm>
          <a:prstGeom prst="rect">
            <a:avLst/>
          </a:prstGeom>
          <a:noFill/>
        </p:spPr>
        <p:txBody>
          <a:bodyPr wrap="square" rtlCol="0">
            <a:spAutoFit/>
          </a:bodyPr>
          <a:lstStyle/>
          <a:p>
            <a:pPr algn="ctr"/>
            <a:r>
              <a:rPr lang="zh-CN" altLang="en-US" sz="2400" dirty="0" smtClean="0">
                <a:solidFill>
                  <a:schemeClr val="accent1">
                    <a:lumMod val="75000"/>
                  </a:schemeClr>
                </a:solidFill>
                <a:latin typeface="楷体" panose="02010609060101010101" pitchFamily="49" charset="-122"/>
                <a:ea typeface="楷体" panose="02010609060101010101" pitchFamily="49" charset="-122"/>
              </a:rPr>
              <a:t>北京地标</a:t>
            </a:r>
            <a:endParaRPr lang="zh-CN" altLang="en-US" sz="2400" dirty="0">
              <a:solidFill>
                <a:schemeClr val="accent1">
                  <a:lumMod val="75000"/>
                </a:schemeClr>
              </a:solidFill>
              <a:latin typeface="楷体" panose="02010609060101010101" pitchFamily="49" charset="-122"/>
              <a:ea typeface="楷体" panose="02010609060101010101" pitchFamily="49" charset="-122"/>
            </a:endParaRPr>
          </a:p>
        </p:txBody>
      </p:sp>
      <p:sp>
        <p:nvSpPr>
          <p:cNvPr id="6" name="右箭头 5"/>
          <p:cNvSpPr/>
          <p:nvPr/>
        </p:nvSpPr>
        <p:spPr>
          <a:xfrm>
            <a:off x="9822000" y="4904999"/>
            <a:ext cx="360000" cy="288000"/>
          </a:xfrm>
          <a:prstGeom prst="rightArrow">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grpSp>
        <p:nvGrpSpPr>
          <p:cNvPr id="11" name="组合 10"/>
          <p:cNvGrpSpPr/>
          <p:nvPr/>
        </p:nvGrpSpPr>
        <p:grpSpPr>
          <a:xfrm>
            <a:off x="931739" y="449270"/>
            <a:ext cx="3220261" cy="832260"/>
            <a:chOff x="931739" y="449270"/>
            <a:chExt cx="3220261" cy="832260"/>
          </a:xfrm>
        </p:grpSpPr>
        <p:pic>
          <p:nvPicPr>
            <p:cNvPr id="12" name="图片 11"/>
            <p:cNvPicPr>
              <a:picLocks noChangeAspect="1"/>
            </p:cNvPicPr>
            <p:nvPr/>
          </p:nvPicPr>
          <p:blipFill>
            <a:blip r:embed="rId5">
              <a:clrChange>
                <a:clrFrom>
                  <a:srgbClr val="FFFFFF"/>
                </a:clrFrom>
                <a:clrTo>
                  <a:srgbClr val="FFFFFF">
                    <a:alpha val="0"/>
                  </a:srgbClr>
                </a:clrTo>
              </a:clrChange>
            </a:blip>
            <a:stretch>
              <a:fillRect/>
            </a:stretch>
          </p:blipFill>
          <p:spPr>
            <a:xfrm rot="21422848">
              <a:off x="931739" y="1016298"/>
              <a:ext cx="2930429" cy="265232"/>
            </a:xfrm>
            <a:prstGeom prst="rect">
              <a:avLst/>
            </a:prstGeom>
          </p:spPr>
        </p:pic>
        <p:sp>
          <p:nvSpPr>
            <p:cNvPr id="13" name="文本框 12"/>
            <p:cNvSpPr txBox="1"/>
            <p:nvPr/>
          </p:nvSpPr>
          <p:spPr>
            <a:xfrm>
              <a:off x="1272000" y="605839"/>
              <a:ext cx="2880000" cy="553998"/>
            </a:xfrm>
            <a:prstGeom prst="rect">
              <a:avLst/>
            </a:prstGeom>
            <a:noFill/>
          </p:spPr>
          <p:txBody>
            <a:bodyPr wrap="square" rtlCol="0">
              <a:spAutoFit/>
            </a:bodyPr>
            <a:lstStyle/>
            <a:p>
              <a:r>
                <a:rPr lang="zh-CN" altLang="en-US" sz="3000" b="1" dirty="0">
                  <a:solidFill>
                    <a:srgbClr val="2E2E2E"/>
                  </a:solidFill>
                  <a:latin typeface="华文隶书" panose="02010800040101010101" pitchFamily="2" charset="-122"/>
                  <a:ea typeface="华文隶书" panose="02010800040101010101" pitchFamily="2" charset="-122"/>
                </a:rPr>
                <a:t>常用规范依据</a:t>
              </a:r>
            </a:p>
          </p:txBody>
        </p:sp>
        <p:pic>
          <p:nvPicPr>
            <p:cNvPr id="14" name="图片 13"/>
            <p:cNvPicPr>
              <a:picLocks noChangeAspect="1"/>
            </p:cNvPicPr>
            <p:nvPr/>
          </p:nvPicPr>
          <p:blipFill rotWithShape="1">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l="7559" t="21444" r="77323" b="16404"/>
            <a:stretch>
              <a:fillRect/>
            </a:stretch>
          </p:blipFill>
          <p:spPr>
            <a:xfrm rot="2694434">
              <a:off x="988082" y="449270"/>
              <a:ext cx="233513" cy="720000"/>
            </a:xfrm>
            <a:prstGeom prst="rect">
              <a:avLst/>
            </a:prstGeom>
            <a:noFill/>
            <a:ln>
              <a:noFill/>
            </a:ln>
          </p:spPr>
        </p:pic>
      </p:grpSp>
    </p:spTree>
    <p:custDataLst>
      <p:tags r:id="rId1"/>
    </p:custData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8000" y="1558755"/>
            <a:ext cx="7200000" cy="4246245"/>
          </a:xfrm>
          <a:prstGeom prst="rect">
            <a:avLst/>
          </a:prstGeom>
          <a:noFill/>
        </p:spPr>
        <p:txBody>
          <a:bodyPr wrap="square" rtlCol="0">
            <a:spAutoFit/>
          </a:bodyPr>
          <a:lstStyle/>
          <a:p>
            <a:pPr>
              <a:lnSpc>
                <a:spcPct val="150000"/>
              </a:lnSpc>
            </a:pPr>
            <a:r>
              <a:rPr lang="zh-CN" altLang="en-US" sz="2000" dirty="0">
                <a:latin typeface="楷体" panose="02010609060101010101" pitchFamily="49" charset="-122"/>
                <a:ea typeface="楷体" panose="02010609060101010101" pitchFamily="49" charset="-122"/>
              </a:rPr>
              <a:t>《火灾自动报警系统设计规范》GB50116-2013</a:t>
            </a:r>
          </a:p>
          <a:p>
            <a:pPr>
              <a:lnSpc>
                <a:spcPct val="150000"/>
              </a:lnSpc>
            </a:pPr>
            <a:r>
              <a:rPr lang="zh-CN" altLang="en-US" sz="2000" dirty="0">
                <a:latin typeface="楷体" panose="02010609060101010101" pitchFamily="49" charset="-122"/>
                <a:ea typeface="楷体" panose="02010609060101010101" pitchFamily="49" charset="-122"/>
              </a:rPr>
              <a:t>第5.4.1条规定，下列场所</a:t>
            </a:r>
            <a:r>
              <a:rPr lang="zh-CN" altLang="en-US" sz="2000" b="1" dirty="0">
                <a:solidFill>
                  <a:srgbClr val="FF0000"/>
                </a:solidFill>
                <a:latin typeface="楷体" panose="02010609060101010101" pitchFamily="49" charset="-122"/>
                <a:ea typeface="楷体" panose="02010609060101010101" pitchFamily="49" charset="-122"/>
              </a:rPr>
              <a:t>宜</a:t>
            </a:r>
            <a:r>
              <a:rPr lang="zh-CN" altLang="en-US" sz="2000" dirty="0">
                <a:latin typeface="楷体" panose="02010609060101010101" pitchFamily="49" charset="-122"/>
                <a:ea typeface="楷体" panose="02010609060101010101" pitchFamily="49" charset="-122"/>
              </a:rPr>
              <a:t>选择吸气式感烟火灾探测器：</a:t>
            </a:r>
          </a:p>
          <a:p>
            <a:pPr>
              <a:lnSpc>
                <a:spcPct val="150000"/>
              </a:lnSpc>
            </a:pPr>
            <a:r>
              <a:rPr lang="zh-CN" altLang="en-US" sz="2000" dirty="0">
                <a:latin typeface="楷体" panose="02010609060101010101" pitchFamily="49" charset="-122"/>
                <a:ea typeface="楷体" panose="02010609060101010101" pitchFamily="49" charset="-122"/>
              </a:rPr>
              <a:t>   </a:t>
            </a:r>
            <a:r>
              <a:rPr lang="zh-CN" altLang="en-US" sz="2000" dirty="0" smtClean="0">
                <a:latin typeface="楷体" panose="02010609060101010101" pitchFamily="49" charset="-122"/>
                <a:ea typeface="楷体" panose="02010609060101010101" pitchFamily="49" charset="-122"/>
              </a:rPr>
              <a:t>1、具有</a:t>
            </a:r>
            <a:r>
              <a:rPr lang="zh-CN" altLang="en-US" sz="2000" dirty="0">
                <a:solidFill>
                  <a:srgbClr val="FF0000"/>
                </a:solidFill>
                <a:latin typeface="楷体" panose="02010609060101010101" pitchFamily="49" charset="-122"/>
                <a:ea typeface="楷体" panose="02010609060101010101" pitchFamily="49" charset="-122"/>
              </a:rPr>
              <a:t>高速气流</a:t>
            </a:r>
            <a:r>
              <a:rPr lang="zh-CN" altLang="en-US" sz="2000" dirty="0">
                <a:latin typeface="楷体" panose="02010609060101010101" pitchFamily="49" charset="-122"/>
                <a:ea typeface="楷体" panose="02010609060101010101" pitchFamily="49" charset="-122"/>
              </a:rPr>
              <a:t>的场所。</a:t>
            </a:r>
          </a:p>
          <a:p>
            <a:pPr>
              <a:lnSpc>
                <a:spcPct val="150000"/>
              </a:lnSpc>
            </a:pPr>
            <a:r>
              <a:rPr lang="zh-CN" altLang="en-US" sz="2000" dirty="0">
                <a:latin typeface="楷体" panose="02010609060101010101" pitchFamily="49" charset="-122"/>
                <a:ea typeface="楷体" panose="02010609060101010101" pitchFamily="49" charset="-122"/>
              </a:rPr>
              <a:t>   </a:t>
            </a:r>
            <a:r>
              <a:rPr lang="zh-CN" altLang="en-US" sz="2000" dirty="0" smtClean="0">
                <a:latin typeface="楷体" panose="02010609060101010101" pitchFamily="49" charset="-122"/>
                <a:ea typeface="楷体" panose="02010609060101010101" pitchFamily="49" charset="-122"/>
              </a:rPr>
              <a:t>2、点型</a:t>
            </a:r>
            <a:r>
              <a:rPr lang="zh-CN" altLang="en-US" sz="2000" dirty="0">
                <a:solidFill>
                  <a:srgbClr val="FF0000"/>
                </a:solidFill>
                <a:latin typeface="楷体" panose="02010609060101010101" pitchFamily="49" charset="-122"/>
                <a:ea typeface="楷体" panose="02010609060101010101" pitchFamily="49" charset="-122"/>
              </a:rPr>
              <a:t>感烟、感温火灾探测器不适宜</a:t>
            </a:r>
            <a:r>
              <a:rPr lang="zh-CN" altLang="en-US" sz="2000" dirty="0">
                <a:latin typeface="楷体" panose="02010609060101010101" pitchFamily="49" charset="-122"/>
                <a:ea typeface="楷体" panose="02010609060101010101" pitchFamily="49" charset="-122"/>
              </a:rPr>
              <a:t>的大空间、舞台上方、</a:t>
            </a:r>
            <a:r>
              <a:rPr lang="zh-CN" altLang="en-US" sz="2000" dirty="0">
                <a:solidFill>
                  <a:srgbClr val="FF0000"/>
                </a:solidFill>
                <a:latin typeface="楷体" panose="02010609060101010101" pitchFamily="49" charset="-122"/>
                <a:ea typeface="楷体" panose="02010609060101010101" pitchFamily="49" charset="-122"/>
              </a:rPr>
              <a:t>建筑高度超过12m</a:t>
            </a:r>
            <a:r>
              <a:rPr lang="zh-CN" altLang="en-US" sz="2000" dirty="0">
                <a:latin typeface="楷体" panose="02010609060101010101" pitchFamily="49" charset="-122"/>
                <a:ea typeface="楷体" panose="02010609060101010101" pitchFamily="49" charset="-122"/>
              </a:rPr>
              <a:t>或</a:t>
            </a:r>
            <a:r>
              <a:rPr lang="zh-CN" altLang="en-US" sz="2000" dirty="0">
                <a:solidFill>
                  <a:srgbClr val="FF0000"/>
                </a:solidFill>
                <a:latin typeface="楷体" panose="02010609060101010101" pitchFamily="49" charset="-122"/>
                <a:ea typeface="楷体" panose="02010609060101010101" pitchFamily="49" charset="-122"/>
              </a:rPr>
              <a:t>有特殊要求</a:t>
            </a:r>
            <a:r>
              <a:rPr lang="zh-CN" altLang="en-US" sz="2000" dirty="0">
                <a:latin typeface="楷体" panose="02010609060101010101" pitchFamily="49" charset="-122"/>
                <a:ea typeface="楷体" panose="02010609060101010101" pitchFamily="49" charset="-122"/>
              </a:rPr>
              <a:t>的场所。</a:t>
            </a:r>
          </a:p>
          <a:p>
            <a:pPr>
              <a:lnSpc>
                <a:spcPct val="150000"/>
              </a:lnSpc>
            </a:pPr>
            <a:r>
              <a:rPr lang="zh-CN" altLang="en-US" sz="2000" dirty="0">
                <a:latin typeface="楷体" panose="02010609060101010101" pitchFamily="49" charset="-122"/>
                <a:ea typeface="楷体" panose="02010609060101010101" pitchFamily="49" charset="-122"/>
              </a:rPr>
              <a:t>   </a:t>
            </a:r>
            <a:r>
              <a:rPr lang="zh-CN" altLang="en-US" sz="2000" dirty="0" smtClean="0">
                <a:latin typeface="楷体" panose="02010609060101010101" pitchFamily="49" charset="-122"/>
                <a:ea typeface="楷体" panose="02010609060101010101" pitchFamily="49" charset="-122"/>
              </a:rPr>
              <a:t>3、</a:t>
            </a:r>
            <a:r>
              <a:rPr lang="zh-CN" altLang="en-US" sz="2000" dirty="0" smtClean="0">
                <a:solidFill>
                  <a:srgbClr val="FF0000"/>
                </a:solidFill>
                <a:latin typeface="楷体" panose="02010609060101010101" pitchFamily="49" charset="-122"/>
                <a:ea typeface="楷体" panose="02010609060101010101" pitchFamily="49" charset="-122"/>
              </a:rPr>
              <a:t>低温</a:t>
            </a:r>
            <a:r>
              <a:rPr lang="zh-CN" altLang="en-US" sz="2000" dirty="0">
                <a:latin typeface="楷体" panose="02010609060101010101" pitchFamily="49" charset="-122"/>
                <a:ea typeface="楷体" panose="02010609060101010101" pitchFamily="49" charset="-122"/>
              </a:rPr>
              <a:t>场所。</a:t>
            </a:r>
          </a:p>
          <a:p>
            <a:pPr>
              <a:lnSpc>
                <a:spcPct val="150000"/>
              </a:lnSpc>
            </a:pPr>
            <a:r>
              <a:rPr lang="zh-CN" altLang="en-US" sz="2000" dirty="0">
                <a:latin typeface="楷体" panose="02010609060101010101" pitchFamily="49" charset="-122"/>
                <a:ea typeface="楷体" panose="02010609060101010101" pitchFamily="49" charset="-122"/>
              </a:rPr>
              <a:t>   </a:t>
            </a:r>
            <a:r>
              <a:rPr lang="zh-CN" altLang="en-US" sz="2000" dirty="0" smtClean="0">
                <a:latin typeface="楷体" panose="02010609060101010101" pitchFamily="49" charset="-122"/>
                <a:ea typeface="楷体" panose="02010609060101010101" pitchFamily="49" charset="-122"/>
              </a:rPr>
              <a:t>4、需要</a:t>
            </a:r>
            <a:r>
              <a:rPr lang="zh-CN" altLang="en-US" sz="2000" dirty="0">
                <a:latin typeface="楷体" panose="02010609060101010101" pitchFamily="49" charset="-122"/>
                <a:ea typeface="楷体" panose="02010609060101010101" pitchFamily="49" charset="-122"/>
              </a:rPr>
              <a:t>进行</a:t>
            </a:r>
            <a:r>
              <a:rPr lang="zh-CN" altLang="en-US" sz="2000" dirty="0">
                <a:solidFill>
                  <a:srgbClr val="FF0000"/>
                </a:solidFill>
                <a:latin typeface="楷体" panose="02010609060101010101" pitchFamily="49" charset="-122"/>
                <a:ea typeface="楷体" panose="02010609060101010101" pitchFamily="49" charset="-122"/>
              </a:rPr>
              <a:t>隐蔽探测</a:t>
            </a:r>
            <a:r>
              <a:rPr lang="zh-CN" altLang="en-US" sz="2000" dirty="0">
                <a:latin typeface="楷体" panose="02010609060101010101" pitchFamily="49" charset="-122"/>
                <a:ea typeface="楷体" panose="02010609060101010101" pitchFamily="49" charset="-122"/>
              </a:rPr>
              <a:t>的场所。</a:t>
            </a:r>
          </a:p>
          <a:p>
            <a:pPr>
              <a:lnSpc>
                <a:spcPct val="150000"/>
              </a:lnSpc>
            </a:pPr>
            <a:r>
              <a:rPr lang="zh-CN" altLang="en-US" sz="2000" dirty="0">
                <a:latin typeface="楷体" panose="02010609060101010101" pitchFamily="49" charset="-122"/>
                <a:ea typeface="楷体" panose="02010609060101010101" pitchFamily="49" charset="-122"/>
              </a:rPr>
              <a:t>   </a:t>
            </a:r>
            <a:r>
              <a:rPr lang="zh-CN" altLang="en-US" sz="2000" dirty="0" smtClean="0">
                <a:latin typeface="楷体" panose="02010609060101010101" pitchFamily="49" charset="-122"/>
                <a:ea typeface="楷体" panose="02010609060101010101" pitchFamily="49" charset="-122"/>
              </a:rPr>
              <a:t>5、需要</a:t>
            </a:r>
            <a:r>
              <a:rPr lang="zh-CN" altLang="en-US" sz="2000" dirty="0">
                <a:latin typeface="楷体" panose="02010609060101010101" pitchFamily="49" charset="-122"/>
                <a:ea typeface="楷体" panose="02010609060101010101" pitchFamily="49" charset="-122"/>
              </a:rPr>
              <a:t>进行火灾</a:t>
            </a:r>
            <a:r>
              <a:rPr lang="zh-CN" altLang="en-US" sz="2000" dirty="0">
                <a:solidFill>
                  <a:srgbClr val="FF0000"/>
                </a:solidFill>
                <a:latin typeface="楷体" panose="02010609060101010101" pitchFamily="49" charset="-122"/>
                <a:ea typeface="楷体" panose="02010609060101010101" pitchFamily="49" charset="-122"/>
              </a:rPr>
              <a:t>早期探测</a:t>
            </a:r>
            <a:r>
              <a:rPr lang="zh-CN" altLang="en-US" sz="2000" dirty="0">
                <a:latin typeface="楷体" panose="02010609060101010101" pitchFamily="49" charset="-122"/>
                <a:ea typeface="楷体" panose="02010609060101010101" pitchFamily="49" charset="-122"/>
              </a:rPr>
              <a:t>的重要场所。</a:t>
            </a:r>
          </a:p>
          <a:p>
            <a:pPr>
              <a:lnSpc>
                <a:spcPct val="150000"/>
              </a:lnSpc>
            </a:pPr>
            <a:r>
              <a:rPr lang="zh-CN" altLang="en-US" sz="2000" dirty="0">
                <a:latin typeface="楷体" panose="02010609060101010101" pitchFamily="49" charset="-122"/>
                <a:ea typeface="楷体" panose="02010609060101010101" pitchFamily="49" charset="-122"/>
              </a:rPr>
              <a:t>   </a:t>
            </a:r>
            <a:r>
              <a:rPr lang="zh-CN" altLang="en-US" sz="2000" dirty="0" smtClean="0">
                <a:latin typeface="楷体" panose="02010609060101010101" pitchFamily="49" charset="-122"/>
                <a:ea typeface="楷体" panose="02010609060101010101" pitchFamily="49" charset="-122"/>
              </a:rPr>
              <a:t>6、</a:t>
            </a:r>
            <a:r>
              <a:rPr lang="zh-CN" altLang="en-US" sz="2000" dirty="0" smtClean="0">
                <a:solidFill>
                  <a:srgbClr val="FF0000"/>
                </a:solidFill>
                <a:latin typeface="楷体" panose="02010609060101010101" pitchFamily="49" charset="-122"/>
                <a:ea typeface="楷体" panose="02010609060101010101" pitchFamily="49" charset="-122"/>
              </a:rPr>
              <a:t>人员</a:t>
            </a:r>
            <a:r>
              <a:rPr lang="zh-CN" altLang="en-US" sz="2000" dirty="0">
                <a:solidFill>
                  <a:srgbClr val="FF0000"/>
                </a:solidFill>
                <a:latin typeface="楷体" panose="02010609060101010101" pitchFamily="49" charset="-122"/>
                <a:ea typeface="楷体" panose="02010609060101010101" pitchFamily="49" charset="-122"/>
              </a:rPr>
              <a:t>不宜进入</a:t>
            </a:r>
            <a:r>
              <a:rPr lang="zh-CN" altLang="en-US" sz="2000" dirty="0">
                <a:latin typeface="楷体" panose="02010609060101010101" pitchFamily="49" charset="-122"/>
                <a:ea typeface="楷体" panose="02010609060101010101" pitchFamily="49" charset="-122"/>
              </a:rPr>
              <a:t>的场所。</a:t>
            </a:r>
          </a:p>
        </p:txBody>
      </p:sp>
      <p:sp>
        <p:nvSpPr>
          <p:cNvPr id="6" name="文本框 5"/>
          <p:cNvSpPr txBox="1"/>
          <p:nvPr/>
        </p:nvSpPr>
        <p:spPr>
          <a:xfrm>
            <a:off x="7608000" y="2019348"/>
            <a:ext cx="4140000" cy="3785652"/>
          </a:xfrm>
          <a:prstGeom prst="rect">
            <a:avLst/>
          </a:prstGeom>
          <a:noFill/>
          <a:ln>
            <a:noFill/>
          </a:ln>
        </p:spPr>
        <p:txBody>
          <a:bodyPr wrap="square" rtlCol="0">
            <a:spAutoFit/>
          </a:bodyPr>
          <a:lstStyle/>
          <a:p>
            <a:pPr>
              <a:lnSpc>
                <a:spcPct val="150000"/>
              </a:lnSpc>
            </a:pPr>
            <a:r>
              <a:rPr lang="zh-CN" altLang="en-US" sz="2000" dirty="0" smtClean="0">
                <a:latin typeface="楷体" panose="02010609060101010101" pitchFamily="49" charset="-122"/>
                <a:ea typeface="楷体" panose="02010609060101010101" pitchFamily="49" charset="-122"/>
              </a:rPr>
              <a:t>例如：</a:t>
            </a:r>
            <a:endParaRPr lang="zh-CN" altLang="en-US" sz="2000" dirty="0">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Ø"/>
            </a:pPr>
            <a:r>
              <a:rPr lang="zh-CN" altLang="en-US" sz="2000" dirty="0" smtClean="0">
                <a:latin typeface="楷体" panose="02010609060101010101" pitchFamily="49" charset="-122"/>
                <a:ea typeface="楷体" panose="02010609060101010101" pitchFamily="49" charset="-122"/>
              </a:rPr>
              <a:t>洁净</a:t>
            </a:r>
            <a:r>
              <a:rPr lang="zh-CN" altLang="en-US" sz="2000" dirty="0">
                <a:latin typeface="楷体" panose="02010609060101010101" pitchFamily="49" charset="-122"/>
                <a:ea typeface="楷体" panose="02010609060101010101" pitchFamily="49" charset="-122"/>
              </a:rPr>
              <a:t>厂房、</a:t>
            </a:r>
            <a:r>
              <a:rPr lang="zh-CN" altLang="zh-CN" sz="2000" dirty="0">
                <a:latin typeface="楷体" panose="02010609060101010101" pitchFamily="49" charset="-122"/>
                <a:ea typeface="楷体" panose="02010609060101010101" pitchFamily="49" charset="-122"/>
              </a:rPr>
              <a:t>无尘</a:t>
            </a:r>
            <a:r>
              <a:rPr lang="zh-CN" altLang="en-US" sz="2000" dirty="0">
                <a:latin typeface="楷体" panose="02010609060101010101" pitchFamily="49" charset="-122"/>
                <a:ea typeface="楷体" panose="02010609060101010101" pitchFamily="49" charset="-122"/>
              </a:rPr>
              <a:t>实验</a:t>
            </a:r>
            <a:r>
              <a:rPr lang="zh-CN" altLang="zh-CN" sz="2000" dirty="0">
                <a:latin typeface="楷体" panose="02010609060101010101" pitchFamily="49" charset="-122"/>
                <a:ea typeface="楷体" panose="02010609060101010101" pitchFamily="49" charset="-122"/>
              </a:rPr>
              <a:t>室</a:t>
            </a:r>
            <a:r>
              <a:rPr lang="zh-CN" altLang="en-US" sz="2000" dirty="0">
                <a:latin typeface="楷体" panose="02010609060101010101" pitchFamily="49" charset="-122"/>
                <a:ea typeface="楷体" panose="02010609060101010101" pitchFamily="49" charset="-122"/>
              </a:rPr>
              <a:t>。</a:t>
            </a:r>
          </a:p>
          <a:p>
            <a:pPr marL="342900" indent="-342900">
              <a:lnSpc>
                <a:spcPct val="150000"/>
              </a:lnSpc>
              <a:buFont typeface="Wingdings" panose="05000000000000000000" pitchFamily="2" charset="2"/>
              <a:buChar char="Ø"/>
            </a:pPr>
            <a:r>
              <a:rPr lang="zh-CN" altLang="en-US" sz="2000" dirty="0" smtClean="0">
                <a:latin typeface="楷体" panose="02010609060101010101" pitchFamily="49" charset="-122"/>
                <a:ea typeface="楷体" panose="02010609060101010101" pitchFamily="49" charset="-122"/>
              </a:rPr>
              <a:t>体育馆</a:t>
            </a:r>
            <a:r>
              <a:rPr lang="zh-CN" altLang="en-US" sz="2000" dirty="0">
                <a:latin typeface="楷体" panose="02010609060101010101" pitchFamily="49" charset="-122"/>
                <a:ea typeface="楷体" panose="02010609060101010101" pitchFamily="49" charset="-122"/>
              </a:rPr>
              <a:t>、航站楼、立体仓库、</a:t>
            </a:r>
            <a:r>
              <a:rPr lang="zh-CN" altLang="en-US" sz="2000" dirty="0" smtClean="0">
                <a:latin typeface="楷体" panose="02010609060101010101" pitchFamily="49" charset="-122"/>
                <a:ea typeface="楷体" panose="02010609060101010101" pitchFamily="49" charset="-122"/>
              </a:rPr>
              <a:t>飞机库、室内广场、磁悬浮列车站。</a:t>
            </a:r>
            <a:endParaRPr lang="zh-CN" altLang="en-US" sz="2000" dirty="0">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Ø"/>
            </a:pPr>
            <a:r>
              <a:rPr lang="zh-CN" altLang="en-US" sz="2000" dirty="0" smtClean="0">
                <a:latin typeface="楷体" panose="02010609060101010101" pitchFamily="49" charset="-122"/>
                <a:ea typeface="楷体" panose="02010609060101010101" pitchFamily="49" charset="-122"/>
              </a:rPr>
              <a:t>冷库（冷间、穿堂）。</a:t>
            </a:r>
            <a:endParaRPr lang="zh-CN" altLang="en-US" sz="2000" dirty="0">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Ø"/>
            </a:pPr>
            <a:r>
              <a:rPr lang="zh-CN" altLang="en-US" sz="2000" dirty="0" smtClean="0">
                <a:latin typeface="楷体" panose="02010609060101010101" pitchFamily="49" charset="-122"/>
                <a:ea typeface="楷体" panose="02010609060101010101" pitchFamily="49" charset="-122"/>
              </a:rPr>
              <a:t>文物古建。</a:t>
            </a:r>
            <a:endParaRPr lang="zh-CN" altLang="en-US" sz="2000" dirty="0">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Ø"/>
            </a:pPr>
            <a:r>
              <a:rPr lang="zh-CN" altLang="en-US" sz="2000" dirty="0" smtClean="0">
                <a:latin typeface="楷体" panose="02010609060101010101" pitchFamily="49" charset="-122"/>
                <a:ea typeface="楷体" panose="02010609060101010101" pitchFamily="49" charset="-122"/>
              </a:rPr>
              <a:t>藏品库房、电池室。</a:t>
            </a:r>
            <a:endParaRPr lang="zh-CN" altLang="en-US" sz="2000" dirty="0">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Ø"/>
            </a:pPr>
            <a:r>
              <a:rPr lang="zh-CN" altLang="zh-CN" sz="2000" dirty="0" smtClean="0">
                <a:latin typeface="楷体" panose="02010609060101010101" pitchFamily="49" charset="-122"/>
                <a:ea typeface="楷体" panose="02010609060101010101" pitchFamily="49" charset="-122"/>
              </a:rPr>
              <a:t>反应堆</a:t>
            </a:r>
            <a:r>
              <a:rPr lang="zh-CN" altLang="zh-CN" sz="2000" dirty="0">
                <a:latin typeface="楷体" panose="02010609060101010101" pitchFamily="49" charset="-122"/>
                <a:ea typeface="楷体" panose="02010609060101010101" pitchFamily="49" charset="-122"/>
              </a:rPr>
              <a:t>冷却剂泵隔</a:t>
            </a:r>
            <a:r>
              <a:rPr lang="zh-CN" altLang="zh-CN" sz="2000" dirty="0" smtClean="0">
                <a:latin typeface="楷体" panose="02010609060101010101" pitchFamily="49" charset="-122"/>
                <a:ea typeface="楷体" panose="02010609060101010101" pitchFamily="49" charset="-122"/>
              </a:rPr>
              <a:t>间</a:t>
            </a:r>
            <a:r>
              <a:rPr lang="zh-CN" altLang="en-US" sz="2000" dirty="0" smtClean="0">
                <a:latin typeface="楷体" panose="02010609060101010101" pitchFamily="49" charset="-122"/>
                <a:ea typeface="楷体" panose="02010609060101010101" pitchFamily="49" charset="-122"/>
              </a:rPr>
              <a:t>。</a:t>
            </a:r>
            <a:endParaRPr lang="zh-CN" altLang="en-US" sz="2000" dirty="0">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grpSp>
        <p:nvGrpSpPr>
          <p:cNvPr id="8" name="组合 7"/>
          <p:cNvGrpSpPr/>
          <p:nvPr/>
        </p:nvGrpSpPr>
        <p:grpSpPr>
          <a:xfrm>
            <a:off x="932251" y="449270"/>
            <a:ext cx="3219749" cy="852101"/>
            <a:chOff x="932251" y="449270"/>
            <a:chExt cx="3219749" cy="852101"/>
          </a:xfrm>
        </p:grpSpPr>
        <p:pic>
          <p:nvPicPr>
            <p:cNvPr id="9" name="图片 8"/>
            <p:cNvPicPr>
              <a:picLocks noChangeAspect="1"/>
            </p:cNvPicPr>
            <p:nvPr/>
          </p:nvPicPr>
          <p:blipFill>
            <a:blip r:embed="rId4">
              <a:clrChange>
                <a:clrFrom>
                  <a:srgbClr val="FFFFFF"/>
                </a:clrFrom>
                <a:clrTo>
                  <a:srgbClr val="FFFFFF">
                    <a:alpha val="0"/>
                  </a:srgbClr>
                </a:clrTo>
              </a:clrChange>
            </a:blip>
            <a:stretch>
              <a:fillRect/>
            </a:stretch>
          </p:blipFill>
          <p:spPr>
            <a:xfrm rot="21422848">
              <a:off x="932251" y="1036139"/>
              <a:ext cx="2160000" cy="265232"/>
            </a:xfrm>
            <a:prstGeom prst="rect">
              <a:avLst/>
            </a:prstGeom>
          </p:spPr>
        </p:pic>
        <p:sp>
          <p:nvSpPr>
            <p:cNvPr id="10" name="文本框 9"/>
            <p:cNvSpPr txBox="1"/>
            <p:nvPr/>
          </p:nvSpPr>
          <p:spPr>
            <a:xfrm>
              <a:off x="1272000" y="605839"/>
              <a:ext cx="2880000" cy="553998"/>
            </a:xfrm>
            <a:prstGeom prst="rect">
              <a:avLst/>
            </a:prstGeom>
            <a:noFill/>
          </p:spPr>
          <p:txBody>
            <a:bodyPr wrap="square" rtlCol="0">
              <a:spAutoFit/>
            </a:bodyPr>
            <a:lstStyle/>
            <a:p>
              <a:r>
                <a:rPr lang="zh-CN" altLang="en-US" sz="3000" b="1" dirty="0" smtClean="0">
                  <a:solidFill>
                    <a:srgbClr val="2E2E2E"/>
                  </a:solidFill>
                  <a:latin typeface="华文隶书" panose="02010800040101010101" pitchFamily="2" charset="-122"/>
                  <a:ea typeface="华文隶书" panose="02010800040101010101" pitchFamily="2" charset="-122"/>
                </a:rPr>
                <a:t>设置场所</a:t>
              </a:r>
              <a:endParaRPr lang="zh-CN" altLang="en-US" sz="3000" b="1" dirty="0">
                <a:solidFill>
                  <a:srgbClr val="2E2E2E"/>
                </a:solidFill>
                <a:latin typeface="华文隶书" panose="02010800040101010101" pitchFamily="2" charset="-122"/>
                <a:ea typeface="华文隶书" panose="02010800040101010101" pitchFamily="2" charset="-122"/>
              </a:endParaRPr>
            </a:p>
          </p:txBody>
        </p:sp>
        <p:pic>
          <p:nvPicPr>
            <p:cNvPr id="11" name="图片 10"/>
            <p:cNvPicPr>
              <a:picLocks noChangeAspect="1"/>
            </p:cNvPicPr>
            <p:nvPr/>
          </p:nvPicPr>
          <p:blipFill rotWithShape="1">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l="7559" t="21444" r="77323" b="16404"/>
            <a:stretch>
              <a:fillRect/>
            </a:stretch>
          </p:blipFill>
          <p:spPr>
            <a:xfrm rot="2694434">
              <a:off x="988082" y="449270"/>
              <a:ext cx="233513" cy="720000"/>
            </a:xfrm>
            <a:prstGeom prst="rect">
              <a:avLst/>
            </a:prstGeom>
            <a:noFill/>
            <a:ln>
              <a:noFill/>
            </a:ln>
          </p:spPr>
        </p:pic>
      </p:grpSp>
    </p:spTree>
    <p:custDataLst>
      <p:tags r:id="rId1"/>
    </p:custData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grpId="1"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pic>
        <p:nvPicPr>
          <p:cNvPr id="42" name="图片 41" descr="阴影"/>
          <p:cNvPicPr>
            <a:picLocks noChangeAspect="1"/>
          </p:cNvPicPr>
          <p:nvPr/>
        </p:nvPicPr>
        <p:blipFill>
          <a:blip r:embed="rId3" cstate="screen"/>
          <a:stretch>
            <a:fillRect/>
          </a:stretch>
        </p:blipFill>
        <p:spPr>
          <a:xfrm>
            <a:off x="2496000" y="1485000"/>
            <a:ext cx="7200000" cy="4320000"/>
          </a:xfrm>
          <a:prstGeom prst="rect">
            <a:avLst/>
          </a:prstGeom>
        </p:spPr>
      </p:pic>
      <p:sp>
        <p:nvSpPr>
          <p:cNvPr id="2" name="文本框 1"/>
          <p:cNvSpPr txBox="1"/>
          <p:nvPr/>
        </p:nvSpPr>
        <p:spPr>
          <a:xfrm>
            <a:off x="3936000" y="2268000"/>
            <a:ext cx="4320000" cy="1015663"/>
          </a:xfrm>
          <a:prstGeom prst="rect">
            <a:avLst/>
          </a:prstGeom>
          <a:noFill/>
        </p:spPr>
        <p:txBody>
          <a:bodyPr wrap="square" rtlCol="0">
            <a:spAutoFit/>
          </a:bodyPr>
          <a:lstStyle/>
          <a:p>
            <a:pPr algn="ctr"/>
            <a:r>
              <a:rPr lang="en-US" altLang="zh-CN" sz="6000" b="1" dirty="0" smtClean="0">
                <a:solidFill>
                  <a:srgbClr val="88B9BB"/>
                </a:solidFill>
                <a:latin typeface="+mn-ea"/>
              </a:rPr>
              <a:t>Part.03</a:t>
            </a:r>
          </a:p>
        </p:txBody>
      </p:sp>
      <p:sp>
        <p:nvSpPr>
          <p:cNvPr id="3" name="文本框 2"/>
          <p:cNvSpPr txBox="1"/>
          <p:nvPr/>
        </p:nvSpPr>
        <p:spPr>
          <a:xfrm>
            <a:off x="2496000" y="3240000"/>
            <a:ext cx="7200000" cy="830997"/>
          </a:xfrm>
          <a:prstGeom prst="rect">
            <a:avLst/>
          </a:prstGeom>
          <a:noFill/>
        </p:spPr>
        <p:txBody>
          <a:bodyPr wrap="square" rtlCol="0">
            <a:spAutoFit/>
          </a:bodyPr>
          <a:lstStyle/>
          <a:p>
            <a:pPr algn="ctr"/>
            <a:r>
              <a:rPr lang="zh-CN" altLang="en-US" sz="4800" b="1" dirty="0" smtClean="0">
                <a:solidFill>
                  <a:srgbClr val="88B9BB"/>
                </a:solidFill>
                <a:latin typeface="+mn-ea"/>
              </a:rPr>
              <a:t>布设原则</a:t>
            </a:r>
            <a:endParaRPr lang="zh-CN" altLang="en-US" sz="4800" b="1" dirty="0">
              <a:solidFill>
                <a:srgbClr val="88B9BB"/>
              </a:solidFill>
              <a:latin typeface="+mn-ea"/>
            </a:endParaRPr>
          </a:p>
        </p:txBody>
      </p:sp>
    </p:spTree>
    <p:extLst>
      <p:ext uri="{BB962C8B-B14F-4D97-AF65-F5344CB8AC3E}">
        <p14:creationId xmlns:p14="http://schemas.microsoft.com/office/powerpoint/2010/main" val="27449448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500"/>
                                        <p:tgtEl>
                                          <p:spTgt spid="2"/>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Righ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696000" y="933403"/>
            <a:ext cx="10800000" cy="5375597"/>
          </a:xfrm>
          <a:prstGeom prst="rect">
            <a:avLst/>
          </a:prstGeom>
        </p:spPr>
      </p:pic>
      <p:sp>
        <p:nvSpPr>
          <p:cNvPr id="6" name="文本框 5"/>
          <p:cNvSpPr txBox="1"/>
          <p:nvPr/>
        </p:nvSpPr>
        <p:spPr>
          <a:xfrm>
            <a:off x="6236335" y="2130222"/>
            <a:ext cx="5400000" cy="337185"/>
          </a:xfrm>
          <a:prstGeom prst="rect">
            <a:avLst/>
          </a:prstGeom>
          <a:noFill/>
        </p:spPr>
        <p:txBody>
          <a:bodyPr wrap="square" rtlCol="0">
            <a:spAutoFit/>
          </a:bodyPr>
          <a:lstStyle/>
          <a:p>
            <a:pPr algn="ctr"/>
            <a:r>
              <a:rPr lang="zh-CN" altLang="en-US" sz="1600" b="1" dirty="0">
                <a:solidFill>
                  <a:srgbClr val="C00000"/>
                </a:solidFill>
                <a:latin typeface="楷体" panose="02010609060101010101" pitchFamily="49" charset="-122"/>
                <a:ea typeface="楷体" panose="02010609060101010101" pitchFamily="49" charset="-122"/>
              </a:rPr>
              <a:t>管路采样孔灵敏度=探测器灵敏度×采样孔数量。</a:t>
            </a: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grpSp>
        <p:nvGrpSpPr>
          <p:cNvPr id="12" name="组合 11"/>
          <p:cNvGrpSpPr/>
          <p:nvPr/>
        </p:nvGrpSpPr>
        <p:grpSpPr>
          <a:xfrm>
            <a:off x="932251" y="449270"/>
            <a:ext cx="3219749" cy="852101"/>
            <a:chOff x="932251" y="449270"/>
            <a:chExt cx="3219749" cy="852101"/>
          </a:xfrm>
        </p:grpSpPr>
        <p:pic>
          <p:nvPicPr>
            <p:cNvPr id="13" name="图片 12"/>
            <p:cNvPicPr>
              <a:picLocks noChangeAspect="1"/>
            </p:cNvPicPr>
            <p:nvPr/>
          </p:nvPicPr>
          <p:blipFill>
            <a:blip r:embed="rId5">
              <a:clrChange>
                <a:clrFrom>
                  <a:srgbClr val="FFFFFF"/>
                </a:clrFrom>
                <a:clrTo>
                  <a:srgbClr val="FFFFFF">
                    <a:alpha val="0"/>
                  </a:srgbClr>
                </a:clrTo>
              </a:clrChange>
            </a:blip>
            <a:stretch>
              <a:fillRect/>
            </a:stretch>
          </p:blipFill>
          <p:spPr>
            <a:xfrm rot="21422848">
              <a:off x="932251" y="1036139"/>
              <a:ext cx="2160000" cy="265232"/>
            </a:xfrm>
            <a:prstGeom prst="rect">
              <a:avLst/>
            </a:prstGeom>
          </p:spPr>
        </p:pic>
        <p:sp>
          <p:nvSpPr>
            <p:cNvPr id="14" name="文本框 13"/>
            <p:cNvSpPr txBox="1"/>
            <p:nvPr/>
          </p:nvSpPr>
          <p:spPr>
            <a:xfrm>
              <a:off x="1272000" y="605839"/>
              <a:ext cx="2880000" cy="553998"/>
            </a:xfrm>
            <a:prstGeom prst="rect">
              <a:avLst/>
            </a:prstGeom>
            <a:noFill/>
          </p:spPr>
          <p:txBody>
            <a:bodyPr wrap="square" rtlCol="0">
              <a:spAutoFit/>
            </a:bodyPr>
            <a:lstStyle/>
            <a:p>
              <a:r>
                <a:rPr lang="zh-CN" altLang="en-US" sz="3000" b="1" dirty="0" smtClean="0">
                  <a:solidFill>
                    <a:srgbClr val="2E2E2E"/>
                  </a:solidFill>
                  <a:latin typeface="华文隶书" panose="02010800040101010101" pitchFamily="2" charset="-122"/>
                  <a:ea typeface="华文隶书" panose="02010800040101010101" pitchFamily="2" charset="-122"/>
                </a:rPr>
                <a:t>分类</a:t>
              </a:r>
              <a:endParaRPr lang="zh-CN" altLang="en-US" sz="3000" b="1" dirty="0">
                <a:solidFill>
                  <a:srgbClr val="2E2E2E"/>
                </a:solidFill>
                <a:latin typeface="华文隶书" panose="02010800040101010101" pitchFamily="2" charset="-122"/>
                <a:ea typeface="华文隶书" panose="02010800040101010101" pitchFamily="2" charset="-122"/>
              </a:endParaRPr>
            </a:p>
          </p:txBody>
        </p:sp>
        <p:pic>
          <p:nvPicPr>
            <p:cNvPr id="15" name="图片 14"/>
            <p:cNvPicPr>
              <a:picLocks noChangeAspect="1"/>
            </p:cNvPicPr>
            <p:nvPr/>
          </p:nvPicPr>
          <p:blipFill rotWithShape="1">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l="7559" t="21444" r="77323" b="16404"/>
            <a:stretch>
              <a:fillRect/>
            </a:stretch>
          </p:blipFill>
          <p:spPr>
            <a:xfrm rot="2694434">
              <a:off x="988082" y="449270"/>
              <a:ext cx="233513" cy="720000"/>
            </a:xfrm>
            <a:prstGeom prst="rect">
              <a:avLst/>
            </a:prstGeom>
            <a:noFill/>
            <a:ln>
              <a:noFill/>
            </a:ln>
          </p:spPr>
        </p:pic>
      </p:grpSp>
    </p:spTree>
    <p:custDataLst>
      <p:tags r:id="rId1"/>
    </p:custData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314494" y="1197000"/>
            <a:ext cx="540000" cy="540000"/>
            <a:chOff x="645948" y="2040312"/>
            <a:chExt cx="2908610" cy="3011981"/>
          </a:xfrm>
        </p:grpSpPr>
        <p:sp>
          <p:nvSpPr>
            <p:cNvPr id="11" name="Freeform 5"/>
            <p:cNvSpPr>
              <a:spLocks noEditPoints="1"/>
            </p:cNvSpPr>
            <p:nvPr/>
          </p:nvSpPr>
          <p:spPr bwMode="auto">
            <a:xfrm rot="169628">
              <a:off x="645948" y="2040312"/>
              <a:ext cx="2908610" cy="3011981"/>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2" name="矩形 11"/>
            <p:cNvSpPr/>
            <p:nvPr/>
          </p:nvSpPr>
          <p:spPr>
            <a:xfrm>
              <a:off x="1197108" y="2399033"/>
              <a:ext cx="1806290" cy="2575049"/>
            </a:xfrm>
            <a:prstGeom prst="rect">
              <a:avLst/>
            </a:prstGeom>
          </p:spPr>
          <p:txBody>
            <a:bodyPr wrap="none">
              <a:spAutoFit/>
            </a:bodyPr>
            <a:lstStyle/>
            <a:p>
              <a:pPr algn="ctr"/>
              <a:r>
                <a:rPr lang="en-US" altLang="zh-CN" sz="2400" b="1" dirty="0" smtClean="0">
                  <a:solidFill>
                    <a:srgbClr val="392F2F"/>
                  </a:solidFill>
                  <a:latin typeface="Bradley Hand ITC" panose="03070402050302030203" pitchFamily="66" charset="0"/>
                  <a:ea typeface="叶根友小京楷简体" panose="02010601030101010101" pitchFamily="2" charset="-122"/>
                </a:rPr>
                <a:t>1</a:t>
              </a:r>
              <a:endParaRPr lang="zh-CN" altLang="en-US" sz="2400" b="1" dirty="0">
                <a:solidFill>
                  <a:srgbClr val="392F2F"/>
                </a:solidFill>
              </a:endParaRPr>
            </a:p>
          </p:txBody>
        </p:sp>
      </p:grpSp>
      <p:grpSp>
        <p:nvGrpSpPr>
          <p:cNvPr id="13" name="组合 12"/>
          <p:cNvGrpSpPr/>
          <p:nvPr/>
        </p:nvGrpSpPr>
        <p:grpSpPr>
          <a:xfrm>
            <a:off x="1314494" y="2625000"/>
            <a:ext cx="540000" cy="540000"/>
            <a:chOff x="645948" y="2040312"/>
            <a:chExt cx="2908610" cy="3011981"/>
          </a:xfrm>
        </p:grpSpPr>
        <p:sp>
          <p:nvSpPr>
            <p:cNvPr id="14" name="Freeform 5"/>
            <p:cNvSpPr>
              <a:spLocks noEditPoints="1"/>
            </p:cNvSpPr>
            <p:nvPr/>
          </p:nvSpPr>
          <p:spPr bwMode="auto">
            <a:xfrm rot="169628">
              <a:off x="645948" y="2040312"/>
              <a:ext cx="2908610" cy="3011981"/>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5" name="矩形 14"/>
            <p:cNvSpPr/>
            <p:nvPr/>
          </p:nvSpPr>
          <p:spPr>
            <a:xfrm>
              <a:off x="1132348" y="2399033"/>
              <a:ext cx="1935809" cy="2575049"/>
            </a:xfrm>
            <a:prstGeom prst="rect">
              <a:avLst/>
            </a:prstGeom>
          </p:spPr>
          <p:txBody>
            <a:bodyPr wrap="none">
              <a:spAutoFit/>
            </a:bodyPr>
            <a:lstStyle/>
            <a:p>
              <a:pPr algn="ctr"/>
              <a:r>
                <a:rPr lang="en-US" altLang="zh-CN" sz="2400" b="1" dirty="0">
                  <a:solidFill>
                    <a:srgbClr val="392F2F"/>
                  </a:solidFill>
                  <a:latin typeface="Bradley Hand ITC" panose="03070402050302030203" pitchFamily="66" charset="0"/>
                  <a:ea typeface="叶根友小京楷简体" panose="02010601030101010101" pitchFamily="2" charset="-122"/>
                </a:rPr>
                <a:t>2</a:t>
              </a:r>
              <a:endParaRPr lang="zh-CN" altLang="en-US" sz="2400" b="1" dirty="0">
                <a:solidFill>
                  <a:srgbClr val="392F2F"/>
                </a:solidFill>
              </a:endParaRPr>
            </a:p>
          </p:txBody>
        </p:sp>
      </p:grpSp>
      <p:grpSp>
        <p:nvGrpSpPr>
          <p:cNvPr id="16" name="组合 15"/>
          <p:cNvGrpSpPr/>
          <p:nvPr/>
        </p:nvGrpSpPr>
        <p:grpSpPr>
          <a:xfrm>
            <a:off x="1314494" y="4053000"/>
            <a:ext cx="540000" cy="540000"/>
            <a:chOff x="645948" y="2040312"/>
            <a:chExt cx="2908610" cy="3011981"/>
          </a:xfrm>
        </p:grpSpPr>
        <p:sp>
          <p:nvSpPr>
            <p:cNvPr id="17" name="Freeform 5"/>
            <p:cNvSpPr>
              <a:spLocks noEditPoints="1"/>
            </p:cNvSpPr>
            <p:nvPr/>
          </p:nvSpPr>
          <p:spPr bwMode="auto">
            <a:xfrm rot="169628">
              <a:off x="645948" y="2040312"/>
              <a:ext cx="2908610" cy="3011981"/>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8" name="矩形 17"/>
            <p:cNvSpPr/>
            <p:nvPr/>
          </p:nvSpPr>
          <p:spPr>
            <a:xfrm>
              <a:off x="1132348" y="2399033"/>
              <a:ext cx="1935809" cy="2575049"/>
            </a:xfrm>
            <a:prstGeom prst="rect">
              <a:avLst/>
            </a:prstGeom>
          </p:spPr>
          <p:txBody>
            <a:bodyPr wrap="none">
              <a:spAutoFit/>
            </a:bodyPr>
            <a:lstStyle/>
            <a:p>
              <a:pPr algn="ctr"/>
              <a:r>
                <a:rPr lang="en-US" altLang="zh-CN" sz="2400" b="1" dirty="0">
                  <a:solidFill>
                    <a:srgbClr val="392F2F"/>
                  </a:solidFill>
                  <a:latin typeface="Bradley Hand ITC" panose="03070402050302030203" pitchFamily="66" charset="0"/>
                  <a:ea typeface="叶根友小京楷简体" panose="02010601030101010101" pitchFamily="2" charset="-122"/>
                </a:rPr>
                <a:t>3</a:t>
              </a:r>
              <a:endParaRPr lang="zh-CN" altLang="en-US" sz="2400" b="1" dirty="0">
                <a:solidFill>
                  <a:srgbClr val="392F2F"/>
                </a:solidFill>
              </a:endParaRPr>
            </a:p>
          </p:txBody>
        </p:sp>
      </p:grpSp>
      <p:sp>
        <p:nvSpPr>
          <p:cNvPr id="2" name="文本框 1"/>
          <p:cNvSpPr txBox="1"/>
          <p:nvPr/>
        </p:nvSpPr>
        <p:spPr>
          <a:xfrm>
            <a:off x="1979550" y="1253408"/>
            <a:ext cx="3180449" cy="477054"/>
          </a:xfrm>
          <a:prstGeom prst="rect">
            <a:avLst/>
          </a:prstGeom>
          <a:noFill/>
        </p:spPr>
        <p:txBody>
          <a:bodyPr wrap="square" rtlCol="0">
            <a:spAutoFit/>
          </a:bodyPr>
          <a:lstStyle/>
          <a:p>
            <a:r>
              <a:rPr lang="zh-CN" altLang="en-US" sz="2500" dirty="0" smtClean="0">
                <a:latin typeface="华文新魏" panose="02010800040101010101" pitchFamily="2" charset="-122"/>
                <a:ea typeface="华文新魏" panose="02010800040101010101" pitchFamily="2" charset="-122"/>
              </a:rPr>
              <a:t>标准采样（最</a:t>
            </a:r>
            <a:r>
              <a:rPr lang="zh-CN" altLang="en-US" sz="2500" dirty="0">
                <a:latin typeface="华文新魏" panose="02010800040101010101" pitchFamily="2" charset="-122"/>
                <a:ea typeface="华文新魏" panose="02010800040101010101" pitchFamily="2" charset="-122"/>
              </a:rPr>
              <a:t>常见）</a:t>
            </a:r>
          </a:p>
        </p:txBody>
      </p:sp>
      <p:sp>
        <p:nvSpPr>
          <p:cNvPr id="19" name="文本框 18"/>
          <p:cNvSpPr txBox="1"/>
          <p:nvPr/>
        </p:nvSpPr>
        <p:spPr>
          <a:xfrm>
            <a:off x="1979551" y="2651744"/>
            <a:ext cx="2160000" cy="477054"/>
          </a:xfrm>
          <a:prstGeom prst="rect">
            <a:avLst/>
          </a:prstGeom>
          <a:noFill/>
        </p:spPr>
        <p:txBody>
          <a:bodyPr wrap="square" rtlCol="0">
            <a:spAutoFit/>
          </a:bodyPr>
          <a:lstStyle/>
          <a:p>
            <a:r>
              <a:rPr lang="zh-CN" altLang="en-US" sz="2500" dirty="0" smtClean="0">
                <a:latin typeface="华文新魏" panose="02010800040101010101" pitchFamily="2" charset="-122"/>
                <a:ea typeface="华文新魏" panose="02010800040101010101" pitchFamily="2" charset="-122"/>
              </a:rPr>
              <a:t>回风采样</a:t>
            </a:r>
            <a:endParaRPr lang="zh-CN" altLang="en-US" sz="2500" dirty="0">
              <a:latin typeface="华文新魏" panose="02010800040101010101" pitchFamily="2" charset="-122"/>
              <a:ea typeface="华文新魏" panose="02010800040101010101" pitchFamily="2" charset="-122"/>
            </a:endParaRPr>
          </a:p>
        </p:txBody>
      </p:sp>
      <p:sp>
        <p:nvSpPr>
          <p:cNvPr id="20" name="文本框 19"/>
          <p:cNvSpPr txBox="1"/>
          <p:nvPr/>
        </p:nvSpPr>
        <p:spPr>
          <a:xfrm>
            <a:off x="1979551" y="4084439"/>
            <a:ext cx="2160000" cy="477054"/>
          </a:xfrm>
          <a:prstGeom prst="rect">
            <a:avLst/>
          </a:prstGeom>
          <a:noFill/>
        </p:spPr>
        <p:txBody>
          <a:bodyPr wrap="square" rtlCol="0">
            <a:spAutoFit/>
          </a:bodyPr>
          <a:lstStyle/>
          <a:p>
            <a:r>
              <a:rPr lang="zh-CN" altLang="en-US" sz="2500" dirty="0" smtClean="0">
                <a:latin typeface="华文新魏" panose="02010800040101010101" pitchFamily="2" charset="-122"/>
                <a:ea typeface="华文新魏" panose="02010800040101010101" pitchFamily="2" charset="-122"/>
              </a:rPr>
              <a:t>机柜采样</a:t>
            </a:r>
            <a:endParaRPr lang="zh-CN" altLang="en-US" sz="2500" dirty="0">
              <a:latin typeface="华文新魏" panose="02010800040101010101" pitchFamily="2" charset="-122"/>
              <a:ea typeface="华文新魏" panose="02010800040101010101" pitchFamily="2" charset="-122"/>
            </a:endParaRPr>
          </a:p>
        </p:txBody>
      </p:sp>
      <p:grpSp>
        <p:nvGrpSpPr>
          <p:cNvPr id="21" name="组合 20"/>
          <p:cNvGrpSpPr/>
          <p:nvPr/>
        </p:nvGrpSpPr>
        <p:grpSpPr>
          <a:xfrm>
            <a:off x="1314494" y="5481000"/>
            <a:ext cx="540000" cy="540000"/>
            <a:chOff x="645948" y="2040312"/>
            <a:chExt cx="2908610" cy="3011981"/>
          </a:xfrm>
        </p:grpSpPr>
        <p:sp>
          <p:nvSpPr>
            <p:cNvPr id="22" name="Freeform 5"/>
            <p:cNvSpPr>
              <a:spLocks noEditPoints="1"/>
            </p:cNvSpPr>
            <p:nvPr/>
          </p:nvSpPr>
          <p:spPr bwMode="auto">
            <a:xfrm rot="169628">
              <a:off x="645948" y="2040312"/>
              <a:ext cx="2908610" cy="3011981"/>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23" name="矩形 22"/>
            <p:cNvSpPr/>
            <p:nvPr/>
          </p:nvSpPr>
          <p:spPr>
            <a:xfrm>
              <a:off x="1080543" y="2399033"/>
              <a:ext cx="2039420" cy="2575049"/>
            </a:xfrm>
            <a:prstGeom prst="rect">
              <a:avLst/>
            </a:prstGeom>
          </p:spPr>
          <p:txBody>
            <a:bodyPr wrap="none">
              <a:spAutoFit/>
            </a:bodyPr>
            <a:lstStyle/>
            <a:p>
              <a:pPr algn="ctr"/>
              <a:r>
                <a:rPr lang="en-US" altLang="zh-CN" sz="2400" b="1" dirty="0" smtClean="0">
                  <a:solidFill>
                    <a:srgbClr val="392F2F"/>
                  </a:solidFill>
                  <a:latin typeface="Bradley Hand ITC" panose="03070402050302030203" pitchFamily="66" charset="0"/>
                  <a:ea typeface="叶根友小京楷简体" panose="02010601030101010101" pitchFamily="2" charset="-122"/>
                </a:rPr>
                <a:t>4</a:t>
              </a:r>
              <a:endParaRPr lang="zh-CN" altLang="en-US" sz="2400" b="1" dirty="0">
                <a:solidFill>
                  <a:srgbClr val="392F2F"/>
                </a:solidFill>
              </a:endParaRPr>
            </a:p>
          </p:txBody>
        </p:sp>
      </p:grpSp>
      <p:sp>
        <p:nvSpPr>
          <p:cNvPr id="24" name="文本框 23"/>
          <p:cNvSpPr txBox="1"/>
          <p:nvPr/>
        </p:nvSpPr>
        <p:spPr>
          <a:xfrm>
            <a:off x="1979551" y="5537618"/>
            <a:ext cx="2160000" cy="477054"/>
          </a:xfrm>
          <a:prstGeom prst="rect">
            <a:avLst/>
          </a:prstGeom>
          <a:noFill/>
        </p:spPr>
        <p:txBody>
          <a:bodyPr wrap="square" rtlCol="0">
            <a:spAutoFit/>
          </a:bodyPr>
          <a:lstStyle/>
          <a:p>
            <a:r>
              <a:rPr lang="zh-CN" altLang="en-US" sz="2500" dirty="0" smtClean="0">
                <a:latin typeface="华文新魏" panose="02010800040101010101" pitchFamily="2" charset="-122"/>
                <a:ea typeface="华文新魏" panose="02010800040101010101" pitchFamily="2" charset="-122"/>
              </a:rPr>
              <a:t>毛细管采样</a:t>
            </a:r>
            <a:endParaRPr lang="zh-CN" altLang="en-US" sz="2500" dirty="0">
              <a:latin typeface="华文新魏" panose="02010800040101010101" pitchFamily="2" charset="-122"/>
              <a:ea typeface="华文新魏" panose="02010800040101010101" pitchFamily="2" charset="-122"/>
            </a:endParaRPr>
          </a:p>
        </p:txBody>
      </p:sp>
      <p:sp>
        <p:nvSpPr>
          <p:cNvPr id="4" name="文本框 3"/>
          <p:cNvSpPr txBox="1"/>
          <p:nvPr/>
        </p:nvSpPr>
        <p:spPr>
          <a:xfrm>
            <a:off x="1979551" y="1746617"/>
            <a:ext cx="9000000" cy="922020"/>
          </a:xfrm>
          <a:prstGeom prst="rect">
            <a:avLst/>
          </a:prstGeom>
          <a:noFill/>
        </p:spPr>
        <p:txBody>
          <a:bodyPr wrap="square" rtlCol="0">
            <a:spAutoFit/>
          </a:bodyPr>
          <a:lstStyle/>
          <a:p>
            <a:r>
              <a:rPr lang="zh-CN" altLang="en-US" dirty="0">
                <a:latin typeface="楷体" panose="02010609060101010101" pitchFamily="49" charset="-122"/>
                <a:ea typeface="楷体" panose="02010609060101010101" pitchFamily="49" charset="-122"/>
              </a:rPr>
              <a:t>标准采样是指将采样管网布置在探测区域的顶板下、吊顶内或地板下进行采样。</a:t>
            </a:r>
          </a:p>
          <a:p>
            <a:r>
              <a:rPr lang="zh-CN" altLang="en-US" dirty="0">
                <a:solidFill>
                  <a:srgbClr val="FF0000"/>
                </a:solidFill>
                <a:latin typeface="楷体" panose="02010609060101010101" pitchFamily="49" charset="-122"/>
                <a:ea typeface="楷体" panose="02010609060101010101" pitchFamily="49" charset="-122"/>
              </a:rPr>
              <a:t>标准采样方式下，末端帽应开末端孔</a:t>
            </a:r>
            <a:r>
              <a:rPr lang="zh-CN" altLang="en-US" dirty="0">
                <a:latin typeface="楷体" panose="02010609060101010101" pitchFamily="49" charset="-122"/>
                <a:ea typeface="楷体" panose="02010609060101010101" pitchFamily="49" charset="-122"/>
              </a:rPr>
              <a:t>。</a:t>
            </a:r>
          </a:p>
          <a:p>
            <a:r>
              <a:rPr lang="zh-CN" altLang="en-US" dirty="0">
                <a:latin typeface="楷体" panose="02010609060101010101" pitchFamily="49" charset="-122"/>
                <a:ea typeface="楷体" panose="02010609060101010101" pitchFamily="49" charset="-122"/>
              </a:rPr>
              <a:t>可大致分为：吊顶内采样、吊顶下采样、地板下采样、粱下手杖式采样</a:t>
            </a:r>
            <a:r>
              <a:rPr lang="zh-CN" altLang="en-US" dirty="0" smtClean="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p:txBody>
      </p:sp>
      <p:sp>
        <p:nvSpPr>
          <p:cNvPr id="25" name="文本框 24"/>
          <p:cNvSpPr txBox="1"/>
          <p:nvPr/>
        </p:nvSpPr>
        <p:spPr>
          <a:xfrm>
            <a:off x="1979551" y="3175089"/>
            <a:ext cx="9000000" cy="646331"/>
          </a:xfrm>
          <a:prstGeom prst="rect">
            <a:avLst/>
          </a:prstGeom>
          <a:noFill/>
        </p:spPr>
        <p:txBody>
          <a:bodyPr wrap="square" rtlCol="0">
            <a:spAutoFit/>
          </a:bodyPr>
          <a:lstStyle/>
          <a:p>
            <a:r>
              <a:rPr lang="zh-CN" altLang="en-US" dirty="0">
                <a:latin typeface="楷体" panose="02010609060101010101" pitchFamily="49" charset="-122"/>
                <a:ea typeface="楷体" panose="02010609060101010101" pitchFamily="49" charset="-122"/>
              </a:rPr>
              <a:t>回风采样是指将采样管网布置在空调回风口或风道内、机械通风系统的回风栅网附近进行集中采样</a:t>
            </a:r>
            <a:r>
              <a:rPr lang="zh-CN" altLang="en-US" dirty="0" smtClean="0">
                <a:latin typeface="楷体" panose="02010609060101010101" pitchFamily="49" charset="-122"/>
                <a:ea typeface="楷体" panose="02010609060101010101" pitchFamily="49" charset="-122"/>
              </a:rPr>
              <a:t>。</a:t>
            </a:r>
            <a:r>
              <a:rPr lang="zh-CN" altLang="en-US" dirty="0" smtClean="0">
                <a:solidFill>
                  <a:srgbClr val="FF0000"/>
                </a:solidFill>
                <a:latin typeface="楷体" panose="02010609060101010101" pitchFamily="49" charset="-122"/>
                <a:ea typeface="楷体" panose="02010609060101010101" pitchFamily="49" charset="-122"/>
              </a:rPr>
              <a:t>回风</a:t>
            </a:r>
            <a:r>
              <a:rPr lang="zh-CN" altLang="en-US" dirty="0">
                <a:solidFill>
                  <a:srgbClr val="FF0000"/>
                </a:solidFill>
                <a:latin typeface="楷体" panose="02010609060101010101" pitchFamily="49" charset="-122"/>
                <a:ea typeface="楷体" panose="02010609060101010101" pitchFamily="49" charset="-122"/>
              </a:rPr>
              <a:t>采样方式下，末端帽不需开孔。</a:t>
            </a:r>
          </a:p>
        </p:txBody>
      </p:sp>
      <p:sp>
        <p:nvSpPr>
          <p:cNvPr id="26" name="文本框 25"/>
          <p:cNvSpPr txBox="1"/>
          <p:nvPr/>
        </p:nvSpPr>
        <p:spPr>
          <a:xfrm>
            <a:off x="1979551" y="4603561"/>
            <a:ext cx="9000000" cy="646331"/>
          </a:xfrm>
          <a:prstGeom prst="rect">
            <a:avLst/>
          </a:prstGeom>
          <a:noFill/>
        </p:spPr>
        <p:txBody>
          <a:bodyPr wrap="square" rtlCol="0">
            <a:spAutoFit/>
          </a:bodyPr>
          <a:lstStyle/>
          <a:p>
            <a:r>
              <a:rPr lang="zh-CN" altLang="en-US" dirty="0">
                <a:latin typeface="楷体" panose="02010609060101010101" pitchFamily="49" charset="-122"/>
                <a:ea typeface="楷体" panose="02010609060101010101" pitchFamily="49" charset="-122"/>
              </a:rPr>
              <a:t>机柜采样是指将采样管伸入到被保护机柜内部（通常使用毛细采样管）进行采样，或将采样管网布置在机柜排风口处进行采样。</a:t>
            </a:r>
          </a:p>
        </p:txBody>
      </p:sp>
      <p:sp>
        <p:nvSpPr>
          <p:cNvPr id="27" name="文本框 26"/>
          <p:cNvSpPr txBox="1"/>
          <p:nvPr/>
        </p:nvSpPr>
        <p:spPr>
          <a:xfrm>
            <a:off x="1979551" y="6014672"/>
            <a:ext cx="9000000" cy="369332"/>
          </a:xfrm>
          <a:prstGeom prst="rect">
            <a:avLst/>
          </a:prstGeom>
          <a:noFill/>
        </p:spPr>
        <p:txBody>
          <a:bodyPr wrap="square" rtlCol="0">
            <a:spAutoFit/>
          </a:bodyPr>
          <a:lstStyle/>
          <a:p>
            <a:r>
              <a:rPr lang="zh-CN" altLang="en-US" dirty="0">
                <a:latin typeface="楷体" panose="02010609060101010101" pitchFamily="49" charset="-122"/>
                <a:ea typeface="楷体" panose="02010609060101010101" pitchFamily="49" charset="-122"/>
              </a:rPr>
              <a:t>毛细管采样是指在采样孔位置加装毛细软管以进行空气采样的延伸采样孔。</a:t>
            </a:r>
          </a:p>
        </p:txBody>
      </p:sp>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grpSp>
        <p:nvGrpSpPr>
          <p:cNvPr id="29" name="组合 28"/>
          <p:cNvGrpSpPr/>
          <p:nvPr/>
        </p:nvGrpSpPr>
        <p:grpSpPr>
          <a:xfrm>
            <a:off x="932251" y="449270"/>
            <a:ext cx="3219749" cy="852101"/>
            <a:chOff x="932251" y="449270"/>
            <a:chExt cx="3219749" cy="852101"/>
          </a:xfrm>
        </p:grpSpPr>
        <p:pic>
          <p:nvPicPr>
            <p:cNvPr id="30" name="图片 29"/>
            <p:cNvPicPr>
              <a:picLocks noChangeAspect="1"/>
            </p:cNvPicPr>
            <p:nvPr/>
          </p:nvPicPr>
          <p:blipFill>
            <a:blip r:embed="rId4">
              <a:clrChange>
                <a:clrFrom>
                  <a:srgbClr val="FFFFFF"/>
                </a:clrFrom>
                <a:clrTo>
                  <a:srgbClr val="FFFFFF">
                    <a:alpha val="0"/>
                  </a:srgbClr>
                </a:clrTo>
              </a:clrChange>
            </a:blip>
            <a:stretch>
              <a:fillRect/>
            </a:stretch>
          </p:blipFill>
          <p:spPr>
            <a:xfrm rot="21422848">
              <a:off x="932251" y="1036139"/>
              <a:ext cx="2160000" cy="265232"/>
            </a:xfrm>
            <a:prstGeom prst="rect">
              <a:avLst/>
            </a:prstGeom>
          </p:spPr>
        </p:pic>
        <p:sp>
          <p:nvSpPr>
            <p:cNvPr id="31" name="文本框 30"/>
            <p:cNvSpPr txBox="1"/>
            <p:nvPr/>
          </p:nvSpPr>
          <p:spPr>
            <a:xfrm>
              <a:off x="1272000" y="605839"/>
              <a:ext cx="2880000" cy="553998"/>
            </a:xfrm>
            <a:prstGeom prst="rect">
              <a:avLst/>
            </a:prstGeom>
            <a:noFill/>
          </p:spPr>
          <p:txBody>
            <a:bodyPr wrap="square" rtlCol="0">
              <a:spAutoFit/>
            </a:bodyPr>
            <a:lstStyle/>
            <a:p>
              <a:r>
                <a:rPr lang="zh-CN" altLang="en-US" sz="3000" b="1" dirty="0" smtClean="0">
                  <a:solidFill>
                    <a:srgbClr val="2E2E2E"/>
                  </a:solidFill>
                  <a:latin typeface="华文隶书" panose="02010800040101010101" pitchFamily="2" charset="-122"/>
                  <a:ea typeface="华文隶书" panose="02010800040101010101" pitchFamily="2" charset="-122"/>
                </a:rPr>
                <a:t>采样方式</a:t>
              </a:r>
              <a:endParaRPr lang="zh-CN" altLang="en-US" sz="3000" b="1" dirty="0">
                <a:solidFill>
                  <a:srgbClr val="2E2E2E"/>
                </a:solidFill>
                <a:latin typeface="华文隶书" panose="02010800040101010101" pitchFamily="2" charset="-122"/>
                <a:ea typeface="华文隶书" panose="02010800040101010101" pitchFamily="2" charset="-122"/>
              </a:endParaRPr>
            </a:p>
          </p:txBody>
        </p:sp>
        <p:pic>
          <p:nvPicPr>
            <p:cNvPr id="32" name="图片 31"/>
            <p:cNvPicPr>
              <a:picLocks noChangeAspect="1"/>
            </p:cNvPicPr>
            <p:nvPr/>
          </p:nvPicPr>
          <p:blipFill rotWithShape="1">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l="7559" t="21444" r="77323" b="16404"/>
            <a:stretch>
              <a:fillRect/>
            </a:stretch>
          </p:blipFill>
          <p:spPr>
            <a:xfrm rot="2694434">
              <a:off x="988082" y="449270"/>
              <a:ext cx="233513" cy="720000"/>
            </a:xfrm>
            <a:prstGeom prst="rect">
              <a:avLst/>
            </a:prstGeom>
            <a:noFill/>
            <a:ln>
              <a:noFill/>
            </a:ln>
          </p:spPr>
        </p:pic>
      </p:grpSp>
    </p:spTree>
    <p:custDataLst>
      <p:tags r:id="rId1"/>
    </p:custData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25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par>
                          <p:cTn id="29" fill="hold">
                            <p:stCondLst>
                              <p:cond delay="1750"/>
                            </p:stCondLst>
                            <p:childTnLst>
                              <p:par>
                                <p:cTn id="30" presetID="10" presetClass="entr" presetSubtype="0" fill="hold" grpId="0" nodeType="afterEffect">
                                  <p:stCondLst>
                                    <p:cond delay="25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par>
                          <p:cTn id="33" fill="hold">
                            <p:stCondLst>
                              <p:cond delay="2500"/>
                            </p:stCondLst>
                            <p:childTnLst>
                              <p:par>
                                <p:cTn id="34" presetID="10" presetClass="entr" presetSubtype="0" fill="hold" grpId="0" nodeType="afterEffect">
                                  <p:stCondLst>
                                    <p:cond delay="25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3250"/>
                            </p:stCondLst>
                            <p:childTnLst>
                              <p:par>
                                <p:cTn id="38" presetID="10" presetClass="entr" presetSubtype="0" fill="hold" grpId="0" nodeType="afterEffect">
                                  <p:stCondLst>
                                    <p:cond delay="25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P spid="24" grpId="0"/>
      <p:bldP spid="4" grpId="0"/>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pic>
        <p:nvPicPr>
          <p:cNvPr id="42" name="图片 41" descr="阴影"/>
          <p:cNvPicPr>
            <a:picLocks noChangeAspect="1"/>
          </p:cNvPicPr>
          <p:nvPr/>
        </p:nvPicPr>
        <p:blipFill>
          <a:blip r:embed="rId3" cstate="screen"/>
          <a:stretch>
            <a:fillRect/>
          </a:stretch>
        </p:blipFill>
        <p:spPr>
          <a:xfrm>
            <a:off x="2496000" y="1485000"/>
            <a:ext cx="7200000" cy="4320000"/>
          </a:xfrm>
          <a:prstGeom prst="rect">
            <a:avLst/>
          </a:prstGeom>
        </p:spPr>
      </p:pic>
      <p:sp>
        <p:nvSpPr>
          <p:cNvPr id="2" name="文本框 1"/>
          <p:cNvSpPr txBox="1"/>
          <p:nvPr/>
        </p:nvSpPr>
        <p:spPr>
          <a:xfrm>
            <a:off x="3936000" y="2268000"/>
            <a:ext cx="4320000" cy="1015663"/>
          </a:xfrm>
          <a:prstGeom prst="rect">
            <a:avLst/>
          </a:prstGeom>
          <a:noFill/>
        </p:spPr>
        <p:txBody>
          <a:bodyPr wrap="square" rtlCol="0">
            <a:spAutoFit/>
          </a:bodyPr>
          <a:lstStyle/>
          <a:p>
            <a:pPr algn="ctr"/>
            <a:r>
              <a:rPr lang="en-US" altLang="zh-CN" sz="6000" b="1" dirty="0" smtClean="0">
                <a:solidFill>
                  <a:srgbClr val="88B9BB"/>
                </a:solidFill>
                <a:latin typeface="+mn-ea"/>
              </a:rPr>
              <a:t>Part.04</a:t>
            </a:r>
          </a:p>
        </p:txBody>
      </p:sp>
      <p:sp>
        <p:nvSpPr>
          <p:cNvPr id="3" name="文本框 2"/>
          <p:cNvSpPr txBox="1"/>
          <p:nvPr/>
        </p:nvSpPr>
        <p:spPr>
          <a:xfrm>
            <a:off x="2496000" y="3240000"/>
            <a:ext cx="7200000" cy="830997"/>
          </a:xfrm>
          <a:prstGeom prst="rect">
            <a:avLst/>
          </a:prstGeom>
          <a:noFill/>
        </p:spPr>
        <p:txBody>
          <a:bodyPr wrap="square" rtlCol="0">
            <a:spAutoFit/>
          </a:bodyPr>
          <a:lstStyle/>
          <a:p>
            <a:pPr algn="ctr"/>
            <a:r>
              <a:rPr lang="zh-CN" altLang="en-US" sz="4800" b="1" dirty="0" smtClean="0">
                <a:solidFill>
                  <a:srgbClr val="88B9BB"/>
                </a:solidFill>
                <a:latin typeface="+mn-ea"/>
              </a:rPr>
              <a:t>产品参数</a:t>
            </a:r>
            <a:endParaRPr lang="zh-CN" altLang="en-US" sz="4800" b="1" dirty="0">
              <a:solidFill>
                <a:srgbClr val="88B9BB"/>
              </a:solidFill>
              <a:latin typeface="+mn-ea"/>
            </a:endParaRPr>
          </a:p>
        </p:txBody>
      </p:sp>
    </p:spTree>
    <p:extLst>
      <p:ext uri="{BB962C8B-B14F-4D97-AF65-F5344CB8AC3E}">
        <p14:creationId xmlns:p14="http://schemas.microsoft.com/office/powerpoint/2010/main" val="29339232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500"/>
                                        <p:tgtEl>
                                          <p:spTgt spid="2"/>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Righ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032000" y="1625600"/>
          <a:ext cx="8128000" cy="3977640"/>
        </p:xfrm>
        <a:graphic>
          <a:graphicData uri="http://schemas.openxmlformats.org/drawingml/2006/table">
            <a:tbl>
              <a:tblPr firstRow="1" bandRow="1">
                <a:tableStyleId>{5C22544A-7EE6-4342-B048-85BDC9FD1C3A}</a:tableStyleId>
              </a:tblPr>
              <a:tblGrid>
                <a:gridCol w="1980000"/>
                <a:gridCol w="6148000"/>
              </a:tblGrid>
              <a:tr h="370840">
                <a:tc>
                  <a:txBody>
                    <a:bodyPr/>
                    <a:lstStyle/>
                    <a:p>
                      <a:pPr algn="ctr"/>
                      <a:r>
                        <a:rPr lang="zh-CN" altLang="en-US" b="0" dirty="0" smtClean="0">
                          <a:solidFill>
                            <a:schemeClr val="tx1"/>
                          </a:solidFill>
                          <a:latin typeface="楷体" panose="02010609060101010101" pitchFamily="49" charset="-122"/>
                          <a:ea typeface="楷体" panose="02010609060101010101" pitchFamily="49" charset="-122"/>
                        </a:rPr>
                        <a:t>工作温度</a:t>
                      </a:r>
                      <a:endParaRPr lang="zh-CN" altLang="en-US" b="0" dirty="0">
                        <a:solidFill>
                          <a:schemeClr val="tx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smtClean="0">
                          <a:solidFill>
                            <a:srgbClr val="FF0000"/>
                          </a:solidFill>
                          <a:latin typeface="楷体" panose="02010609060101010101" pitchFamily="49" charset="-122"/>
                          <a:ea typeface="楷体" panose="02010609060101010101" pitchFamily="49" charset="-122"/>
                        </a:rPr>
                        <a:t>-10</a:t>
                      </a:r>
                      <a:r>
                        <a:rPr lang="zh-CN" altLang="en-US" b="0" dirty="0" smtClean="0">
                          <a:solidFill>
                            <a:schemeClr val="tx1"/>
                          </a:solidFill>
                          <a:latin typeface="楷体" panose="02010609060101010101" pitchFamily="49" charset="-122"/>
                          <a:ea typeface="楷体" panose="02010609060101010101" pitchFamily="49" charset="-122"/>
                        </a:rPr>
                        <a:t>～</a:t>
                      </a:r>
                      <a:r>
                        <a:rPr lang="en-US" altLang="zh-CN" b="0" dirty="0" smtClean="0">
                          <a:solidFill>
                            <a:schemeClr val="tx1"/>
                          </a:solidFill>
                          <a:latin typeface="楷体" panose="02010609060101010101" pitchFamily="49" charset="-122"/>
                          <a:ea typeface="楷体" panose="02010609060101010101" pitchFamily="49" charset="-122"/>
                        </a:rPr>
                        <a:t>+55℃</a:t>
                      </a:r>
                      <a:endParaRPr lang="zh-CN" altLang="en-US" b="0" dirty="0">
                        <a:solidFill>
                          <a:schemeClr val="tx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b="0" dirty="0" smtClean="0">
                          <a:solidFill>
                            <a:schemeClr val="tx1"/>
                          </a:solidFill>
                          <a:latin typeface="楷体" panose="02010609060101010101" pitchFamily="49" charset="-122"/>
                          <a:ea typeface="楷体" panose="02010609060101010101" pitchFamily="49" charset="-122"/>
                        </a:rPr>
                        <a:t>工作电压</a:t>
                      </a:r>
                      <a:endParaRPr lang="zh-CN" altLang="en-US" b="0" dirty="0">
                        <a:solidFill>
                          <a:schemeClr val="tx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smtClean="0">
                          <a:solidFill>
                            <a:schemeClr val="tx1"/>
                          </a:solidFill>
                          <a:latin typeface="楷体" panose="02010609060101010101" pitchFamily="49" charset="-122"/>
                          <a:ea typeface="楷体" panose="02010609060101010101" pitchFamily="49" charset="-122"/>
                        </a:rPr>
                        <a:t>DC18V</a:t>
                      </a:r>
                      <a:r>
                        <a:rPr lang="zh-CN" altLang="en-US" b="0" dirty="0" smtClean="0">
                          <a:solidFill>
                            <a:schemeClr val="tx1"/>
                          </a:solidFill>
                          <a:latin typeface="楷体" panose="02010609060101010101" pitchFamily="49" charset="-122"/>
                          <a:ea typeface="楷体" panose="02010609060101010101" pitchFamily="49" charset="-122"/>
                        </a:rPr>
                        <a:t>～</a:t>
                      </a:r>
                      <a:r>
                        <a:rPr lang="en-US" altLang="zh-CN" b="0" dirty="0" smtClean="0">
                          <a:solidFill>
                            <a:schemeClr val="tx1"/>
                          </a:solidFill>
                          <a:latin typeface="楷体" panose="02010609060101010101" pitchFamily="49" charset="-122"/>
                          <a:ea typeface="楷体" panose="02010609060101010101" pitchFamily="49" charset="-122"/>
                        </a:rPr>
                        <a:t>28V</a:t>
                      </a:r>
                      <a:endParaRPr lang="zh-CN" altLang="en-US" b="0" dirty="0">
                        <a:solidFill>
                          <a:schemeClr val="tx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b="0" dirty="0" smtClean="0">
                          <a:solidFill>
                            <a:schemeClr val="tx1"/>
                          </a:solidFill>
                          <a:latin typeface="楷体" panose="02010609060101010101" pitchFamily="49" charset="-122"/>
                          <a:ea typeface="楷体" panose="02010609060101010101" pitchFamily="49" charset="-122"/>
                        </a:rPr>
                        <a:t>监视电流</a:t>
                      </a:r>
                      <a:endParaRPr lang="zh-CN" altLang="en-US" b="0" dirty="0">
                        <a:solidFill>
                          <a:schemeClr val="tx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smtClean="0">
                          <a:solidFill>
                            <a:schemeClr val="tx1"/>
                          </a:solidFill>
                          <a:latin typeface="楷体" panose="02010609060101010101" pitchFamily="49" charset="-122"/>
                          <a:ea typeface="楷体" panose="02010609060101010101" pitchFamily="49" charset="-122"/>
                        </a:rPr>
                        <a:t>150mA</a:t>
                      </a:r>
                      <a:r>
                        <a:rPr lang="zh-CN" altLang="en-US" b="0" dirty="0" smtClean="0">
                          <a:solidFill>
                            <a:schemeClr val="tx1"/>
                          </a:solidFill>
                          <a:latin typeface="楷体" panose="02010609060101010101" pitchFamily="49" charset="-122"/>
                          <a:ea typeface="楷体" panose="02010609060101010101" pitchFamily="49" charset="-122"/>
                        </a:rPr>
                        <a:t>～</a:t>
                      </a:r>
                      <a:r>
                        <a:rPr lang="en-US" altLang="zh-CN" b="0" dirty="0" smtClean="0">
                          <a:solidFill>
                            <a:schemeClr val="tx1"/>
                          </a:solidFill>
                          <a:latin typeface="楷体" panose="02010609060101010101" pitchFamily="49" charset="-122"/>
                          <a:ea typeface="楷体" panose="02010609060101010101" pitchFamily="49" charset="-122"/>
                        </a:rPr>
                        <a:t>170mA</a:t>
                      </a:r>
                      <a:r>
                        <a:rPr lang="zh-CN" altLang="en-US" b="0" dirty="0" smtClean="0">
                          <a:solidFill>
                            <a:schemeClr val="tx1"/>
                          </a:solidFill>
                          <a:latin typeface="楷体" panose="02010609060101010101" pitchFamily="49" charset="-122"/>
                          <a:ea typeface="楷体" panose="02010609060101010101" pitchFamily="49" charset="-122"/>
                        </a:rPr>
                        <a:t>（</a:t>
                      </a:r>
                      <a:r>
                        <a:rPr lang="en-US" altLang="zh-CN" b="0" dirty="0" smtClean="0">
                          <a:solidFill>
                            <a:schemeClr val="tx1"/>
                          </a:solidFill>
                          <a:latin typeface="楷体" panose="02010609060101010101" pitchFamily="49" charset="-122"/>
                          <a:ea typeface="楷体" panose="02010609060101010101" pitchFamily="49" charset="-122"/>
                        </a:rPr>
                        <a:t>DC24V</a:t>
                      </a:r>
                      <a:r>
                        <a:rPr lang="zh-CN" altLang="en-US" b="0" dirty="0" smtClean="0">
                          <a:solidFill>
                            <a:schemeClr val="tx1"/>
                          </a:solidFill>
                          <a:latin typeface="楷体" panose="02010609060101010101" pitchFamily="49" charset="-122"/>
                          <a:ea typeface="楷体" panose="02010609060101010101" pitchFamily="49" charset="-122"/>
                        </a:rPr>
                        <a:t>）</a:t>
                      </a:r>
                      <a:endParaRPr lang="zh-CN" altLang="en-US" b="0" dirty="0">
                        <a:solidFill>
                          <a:schemeClr val="tx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b="0" dirty="0" smtClean="0">
                          <a:solidFill>
                            <a:schemeClr val="tx1"/>
                          </a:solidFill>
                          <a:latin typeface="楷体" panose="02010609060101010101" pitchFamily="49" charset="-122"/>
                          <a:ea typeface="楷体" panose="02010609060101010101" pitchFamily="49" charset="-122"/>
                        </a:rPr>
                        <a:t>报警电流</a:t>
                      </a:r>
                      <a:endParaRPr lang="zh-CN" altLang="en-US" b="0" dirty="0">
                        <a:solidFill>
                          <a:schemeClr val="tx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smtClean="0">
                          <a:solidFill>
                            <a:schemeClr val="tx1"/>
                          </a:solidFill>
                          <a:latin typeface="楷体" panose="02010609060101010101" pitchFamily="49" charset="-122"/>
                          <a:ea typeface="楷体" panose="02010609060101010101" pitchFamily="49" charset="-122"/>
                        </a:rPr>
                        <a:t>160mA</a:t>
                      </a:r>
                      <a:r>
                        <a:rPr lang="zh-CN" altLang="en-US" b="0" dirty="0" smtClean="0">
                          <a:solidFill>
                            <a:schemeClr val="tx1"/>
                          </a:solidFill>
                          <a:latin typeface="楷体" panose="02010609060101010101" pitchFamily="49" charset="-122"/>
                          <a:ea typeface="楷体" panose="02010609060101010101" pitchFamily="49" charset="-122"/>
                        </a:rPr>
                        <a:t>～</a:t>
                      </a:r>
                      <a:r>
                        <a:rPr lang="en-US" altLang="zh-CN" b="0" dirty="0" smtClean="0">
                          <a:solidFill>
                            <a:schemeClr val="tx1"/>
                          </a:solidFill>
                          <a:latin typeface="楷体" panose="02010609060101010101" pitchFamily="49" charset="-122"/>
                          <a:ea typeface="楷体" panose="02010609060101010101" pitchFamily="49" charset="-122"/>
                        </a:rPr>
                        <a:t>180mA</a:t>
                      </a:r>
                      <a:r>
                        <a:rPr lang="zh-CN" altLang="en-US" b="0" dirty="0" smtClean="0">
                          <a:solidFill>
                            <a:schemeClr val="tx1"/>
                          </a:solidFill>
                          <a:latin typeface="楷体" panose="02010609060101010101" pitchFamily="49" charset="-122"/>
                          <a:ea typeface="楷体" panose="02010609060101010101" pitchFamily="49" charset="-122"/>
                        </a:rPr>
                        <a:t>（</a:t>
                      </a:r>
                      <a:r>
                        <a:rPr lang="en-US" altLang="zh-CN" b="0" dirty="0" smtClean="0">
                          <a:solidFill>
                            <a:schemeClr val="tx1"/>
                          </a:solidFill>
                          <a:latin typeface="楷体" panose="02010609060101010101" pitchFamily="49" charset="-122"/>
                          <a:ea typeface="楷体" panose="02010609060101010101" pitchFamily="49" charset="-122"/>
                        </a:rPr>
                        <a:t>DC24V</a:t>
                      </a:r>
                      <a:r>
                        <a:rPr lang="zh-CN" altLang="en-US" b="0" dirty="0" smtClean="0">
                          <a:solidFill>
                            <a:schemeClr val="tx1"/>
                          </a:solidFill>
                          <a:latin typeface="楷体" panose="02010609060101010101" pitchFamily="49" charset="-122"/>
                          <a:ea typeface="楷体" panose="02010609060101010101" pitchFamily="49" charset="-122"/>
                        </a:rPr>
                        <a:t>）</a:t>
                      </a:r>
                      <a:endParaRPr lang="zh-CN" altLang="en-US" b="0" dirty="0">
                        <a:solidFill>
                          <a:schemeClr val="tx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b="0" dirty="0" smtClean="0">
                          <a:solidFill>
                            <a:schemeClr val="tx1"/>
                          </a:solidFill>
                          <a:latin typeface="楷体" panose="02010609060101010101" pitchFamily="49" charset="-122"/>
                          <a:ea typeface="楷体" panose="02010609060101010101" pitchFamily="49" charset="-122"/>
                        </a:rPr>
                        <a:t>线 制</a:t>
                      </a:r>
                      <a:endParaRPr lang="zh-CN" altLang="en-US" b="0" dirty="0">
                        <a:solidFill>
                          <a:schemeClr val="tx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b="0" dirty="0" smtClean="0">
                          <a:solidFill>
                            <a:srgbClr val="FF0000"/>
                          </a:solidFill>
                          <a:latin typeface="楷体" panose="02010609060101010101" pitchFamily="49" charset="-122"/>
                          <a:ea typeface="楷体" panose="02010609060101010101" pitchFamily="49" charset="-122"/>
                        </a:rPr>
                        <a:t>四线制</a:t>
                      </a:r>
                      <a:endParaRPr lang="zh-CN" altLang="en-US" b="0" dirty="0">
                        <a:solidFill>
                          <a:srgbClr val="FF0000"/>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b="0" dirty="0" smtClean="0">
                          <a:solidFill>
                            <a:schemeClr val="tx1"/>
                          </a:solidFill>
                          <a:latin typeface="楷体" panose="02010609060101010101" pitchFamily="49" charset="-122"/>
                          <a:ea typeface="楷体" panose="02010609060101010101" pitchFamily="49" charset="-122"/>
                        </a:rPr>
                        <a:t>编址范围</a:t>
                      </a:r>
                      <a:endParaRPr lang="zh-CN" altLang="en-US" b="0" dirty="0">
                        <a:solidFill>
                          <a:schemeClr val="tx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smtClean="0">
                          <a:solidFill>
                            <a:srgbClr val="FF0000"/>
                          </a:solidFill>
                          <a:latin typeface="楷体" panose="02010609060101010101" pitchFamily="49" charset="-122"/>
                          <a:ea typeface="楷体" panose="02010609060101010101" pitchFamily="49" charset="-122"/>
                        </a:rPr>
                        <a:t>1</a:t>
                      </a:r>
                      <a:r>
                        <a:rPr lang="zh-CN" altLang="en-US" b="0" dirty="0" smtClean="0">
                          <a:solidFill>
                            <a:srgbClr val="FF0000"/>
                          </a:solidFill>
                          <a:latin typeface="楷体" panose="02010609060101010101" pitchFamily="49" charset="-122"/>
                          <a:ea typeface="楷体" panose="02010609060101010101" pitchFamily="49" charset="-122"/>
                        </a:rPr>
                        <a:t>～</a:t>
                      </a:r>
                      <a:r>
                        <a:rPr lang="en-US" altLang="zh-CN" b="0" dirty="0" smtClean="0">
                          <a:solidFill>
                            <a:srgbClr val="FF0000"/>
                          </a:solidFill>
                          <a:latin typeface="楷体" panose="02010609060101010101" pitchFamily="49" charset="-122"/>
                          <a:ea typeface="楷体" panose="02010609060101010101" pitchFamily="49" charset="-122"/>
                        </a:rPr>
                        <a:t>252</a:t>
                      </a:r>
                      <a:endParaRPr lang="zh-CN" altLang="en-US" b="0" dirty="0">
                        <a:solidFill>
                          <a:srgbClr val="FF0000"/>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b="0" dirty="0" smtClean="0">
                          <a:solidFill>
                            <a:schemeClr val="tx1"/>
                          </a:solidFill>
                          <a:latin typeface="楷体" panose="02010609060101010101" pitchFamily="49" charset="-122"/>
                          <a:ea typeface="楷体" panose="02010609060101010101" pitchFamily="49" charset="-122"/>
                        </a:rPr>
                        <a:t>编址方式</a:t>
                      </a:r>
                      <a:endParaRPr lang="zh-CN" altLang="en-US" b="0" dirty="0">
                        <a:solidFill>
                          <a:schemeClr val="tx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b="0" dirty="0" smtClean="0">
                          <a:solidFill>
                            <a:schemeClr val="tx1"/>
                          </a:solidFill>
                          <a:latin typeface="楷体" panose="02010609060101010101" pitchFamily="49" charset="-122"/>
                          <a:ea typeface="楷体" panose="02010609060101010101" pitchFamily="49" charset="-122"/>
                        </a:rPr>
                        <a:t>专用电子编码器</a:t>
                      </a:r>
                      <a:endParaRPr lang="zh-CN" altLang="en-US" b="0" dirty="0">
                        <a:solidFill>
                          <a:schemeClr val="tx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b="0" dirty="0" smtClean="0">
                          <a:solidFill>
                            <a:schemeClr val="tx1"/>
                          </a:solidFill>
                          <a:latin typeface="楷体" panose="02010609060101010101" pitchFamily="49" charset="-122"/>
                          <a:ea typeface="楷体" panose="02010609060101010101" pitchFamily="49" charset="-122"/>
                        </a:rPr>
                        <a:t>最远传输距离</a:t>
                      </a:r>
                      <a:endParaRPr lang="zh-CN" altLang="en-US" b="0" dirty="0">
                        <a:solidFill>
                          <a:schemeClr val="tx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smtClean="0">
                          <a:solidFill>
                            <a:schemeClr val="tx1"/>
                          </a:solidFill>
                          <a:latin typeface="楷体" panose="02010609060101010101" pitchFamily="49" charset="-122"/>
                          <a:ea typeface="楷体" panose="02010609060101010101" pitchFamily="49" charset="-122"/>
                        </a:rPr>
                        <a:t>1000m</a:t>
                      </a:r>
                      <a:endParaRPr lang="zh-CN" altLang="en-US" b="0" dirty="0">
                        <a:solidFill>
                          <a:schemeClr val="tx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b="0" dirty="0" smtClean="0">
                          <a:solidFill>
                            <a:schemeClr val="tx1"/>
                          </a:solidFill>
                          <a:latin typeface="楷体" panose="02010609060101010101" pitchFamily="49" charset="-122"/>
                          <a:ea typeface="楷体" panose="02010609060101010101" pitchFamily="49" charset="-122"/>
                        </a:rPr>
                        <a:t>报警阈值</a:t>
                      </a:r>
                      <a:endParaRPr lang="zh-CN" altLang="en-US" b="0" dirty="0">
                        <a:solidFill>
                          <a:schemeClr val="tx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smtClean="0">
                          <a:solidFill>
                            <a:schemeClr val="tx1"/>
                          </a:solidFill>
                          <a:latin typeface="楷体" panose="02010609060101010101" pitchFamily="49" charset="-122"/>
                          <a:ea typeface="楷体" panose="02010609060101010101" pitchFamily="49" charset="-122"/>
                        </a:rPr>
                        <a:t>10</a:t>
                      </a:r>
                      <a:r>
                        <a:rPr lang="zh-CN" altLang="en-US" b="0" dirty="0" smtClean="0">
                          <a:solidFill>
                            <a:schemeClr val="tx1"/>
                          </a:solidFill>
                          <a:latin typeface="楷体" panose="02010609060101010101" pitchFamily="49" charset="-122"/>
                          <a:ea typeface="楷体" panose="02010609060101010101" pitchFamily="49" charset="-122"/>
                        </a:rPr>
                        <a:t>级预警和</a:t>
                      </a:r>
                      <a:r>
                        <a:rPr lang="en-US" altLang="zh-CN" b="0" dirty="0" smtClean="0">
                          <a:solidFill>
                            <a:schemeClr val="tx1"/>
                          </a:solidFill>
                          <a:latin typeface="楷体" panose="02010609060101010101" pitchFamily="49" charset="-122"/>
                          <a:ea typeface="楷体" panose="02010609060101010101" pitchFamily="49" charset="-122"/>
                        </a:rPr>
                        <a:t>4</a:t>
                      </a:r>
                      <a:r>
                        <a:rPr lang="zh-CN" altLang="en-US" b="0" dirty="0" smtClean="0">
                          <a:solidFill>
                            <a:schemeClr val="tx1"/>
                          </a:solidFill>
                          <a:latin typeface="楷体" panose="02010609060101010101" pitchFamily="49" charset="-122"/>
                          <a:ea typeface="楷体" panose="02010609060101010101" pitchFamily="49" charset="-122"/>
                        </a:rPr>
                        <a:t>级火灾报警</a:t>
                      </a:r>
                      <a:endParaRPr lang="zh-CN" altLang="en-US" b="0" dirty="0">
                        <a:solidFill>
                          <a:schemeClr val="tx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b="0" dirty="0" smtClean="0">
                          <a:solidFill>
                            <a:schemeClr val="tx1"/>
                          </a:solidFill>
                          <a:latin typeface="楷体" panose="02010609060101010101" pitchFamily="49" charset="-122"/>
                          <a:ea typeface="楷体" panose="02010609060101010101" pitchFamily="49" charset="-122"/>
                        </a:rPr>
                        <a:t>兼容性</a:t>
                      </a:r>
                      <a:endParaRPr lang="zh-CN" altLang="en-US" b="0" dirty="0">
                        <a:solidFill>
                          <a:schemeClr val="tx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smtClean="0">
                          <a:solidFill>
                            <a:srgbClr val="FF0000"/>
                          </a:solidFill>
                          <a:latin typeface="楷体" panose="02010609060101010101" pitchFamily="49" charset="-122"/>
                          <a:ea typeface="楷体" panose="02010609060101010101" pitchFamily="49" charset="-122"/>
                        </a:rPr>
                        <a:t>JB-TB-JBF-62S01</a:t>
                      </a:r>
                      <a:r>
                        <a:rPr lang="zh-CN" altLang="en-US" b="0" dirty="0" smtClean="0">
                          <a:solidFill>
                            <a:srgbClr val="FF0000"/>
                          </a:solidFill>
                          <a:latin typeface="楷体" panose="02010609060101010101" pitchFamily="49" charset="-122"/>
                          <a:ea typeface="楷体" panose="02010609060101010101" pitchFamily="49" charset="-122"/>
                        </a:rPr>
                        <a:t>型火灾报警控制器、</a:t>
                      </a:r>
                      <a:r>
                        <a:rPr lang="en-US" altLang="zh-CN" b="0" dirty="0" smtClean="0">
                          <a:solidFill>
                            <a:srgbClr val="FF0000"/>
                          </a:solidFill>
                          <a:latin typeface="楷体" panose="02010609060101010101" pitchFamily="49" charset="-122"/>
                          <a:ea typeface="楷体" panose="02010609060101010101" pitchFamily="49" charset="-122"/>
                        </a:rPr>
                        <a:t>JB-TG-JBF-62S01</a:t>
                      </a:r>
                      <a:r>
                        <a:rPr lang="zh-CN" altLang="en-US" b="0" dirty="0" smtClean="0">
                          <a:solidFill>
                            <a:srgbClr val="FF0000"/>
                          </a:solidFill>
                          <a:latin typeface="楷体" panose="02010609060101010101" pitchFamily="49" charset="-122"/>
                          <a:ea typeface="楷体" panose="02010609060101010101" pitchFamily="49" charset="-122"/>
                        </a:rPr>
                        <a:t>型火灾报警控制器、</a:t>
                      </a:r>
                      <a:r>
                        <a:rPr lang="en-US" altLang="zh-CN" b="0" dirty="0" smtClean="0">
                          <a:solidFill>
                            <a:srgbClr val="FF0000"/>
                          </a:solidFill>
                          <a:latin typeface="楷体" panose="02010609060101010101" pitchFamily="49" charset="-122"/>
                          <a:ea typeface="楷体" panose="02010609060101010101" pitchFamily="49" charset="-122"/>
                        </a:rPr>
                        <a:t>JB-TT-JBF-62S01</a:t>
                      </a:r>
                      <a:r>
                        <a:rPr lang="zh-CN" altLang="en-US" b="0" dirty="0" smtClean="0">
                          <a:solidFill>
                            <a:srgbClr val="FF0000"/>
                          </a:solidFill>
                          <a:latin typeface="楷体" panose="02010609060101010101" pitchFamily="49" charset="-122"/>
                          <a:ea typeface="楷体" panose="02010609060101010101" pitchFamily="49" charset="-122"/>
                        </a:rPr>
                        <a:t>型火灾报警控制器</a:t>
                      </a:r>
                      <a:endParaRPr lang="zh-CN" altLang="en-US" b="0" dirty="0">
                        <a:solidFill>
                          <a:srgbClr val="FF0000"/>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右箭头 2"/>
          <p:cNvSpPr/>
          <p:nvPr/>
        </p:nvSpPr>
        <p:spPr>
          <a:xfrm rot="5400000">
            <a:off x="6960000" y="5599634"/>
            <a:ext cx="216000" cy="360000"/>
          </a:xfrm>
          <a:prstGeom prst="rightArrow">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728000" y="5887634"/>
            <a:ext cx="4680000" cy="646331"/>
          </a:xfrm>
          <a:prstGeom prst="rect">
            <a:avLst/>
          </a:prstGeom>
          <a:noFill/>
        </p:spPr>
        <p:txBody>
          <a:bodyPr wrap="square" rtlCol="0">
            <a:spAutoFit/>
          </a:bodyPr>
          <a:lstStyle/>
          <a:p>
            <a:pPr algn="ctr"/>
            <a:r>
              <a:rPr lang="zh-CN" altLang="en-US" dirty="0" smtClean="0">
                <a:solidFill>
                  <a:srgbClr val="FF0000"/>
                </a:solidFill>
                <a:latin typeface="楷体" panose="02010609060101010101" pitchFamily="49" charset="-122"/>
                <a:ea typeface="楷体" panose="02010609060101010101" pitchFamily="49" charset="-122"/>
              </a:rPr>
              <a:t>接入我司</a:t>
            </a:r>
            <a:r>
              <a:rPr lang="en-US" altLang="zh-CN" dirty="0" smtClean="0">
                <a:solidFill>
                  <a:srgbClr val="FF0000"/>
                </a:solidFill>
                <a:latin typeface="楷体" panose="02010609060101010101" pitchFamily="49" charset="-122"/>
                <a:ea typeface="楷体" panose="02010609060101010101" pitchFamily="49" charset="-122"/>
              </a:rPr>
              <a:t>11SF/11SF-C</a:t>
            </a:r>
            <a:r>
              <a:rPr lang="zh-CN" altLang="en-US" dirty="0" smtClean="0">
                <a:solidFill>
                  <a:srgbClr val="FF0000"/>
                </a:solidFill>
                <a:latin typeface="楷体" panose="02010609060101010101" pitchFamily="49" charset="-122"/>
                <a:ea typeface="楷体" panose="02010609060101010101" pitchFamily="49" charset="-122"/>
              </a:rPr>
              <a:t>系列、</a:t>
            </a:r>
            <a:r>
              <a:rPr lang="en-US" altLang="zh-CN" dirty="0" smtClean="0">
                <a:solidFill>
                  <a:srgbClr val="FF0000"/>
                </a:solidFill>
                <a:latin typeface="楷体" panose="02010609060101010101" pitchFamily="49" charset="-122"/>
                <a:ea typeface="楷体" panose="02010609060101010101" pitchFamily="49" charset="-122"/>
              </a:rPr>
              <a:t>50</a:t>
            </a:r>
            <a:r>
              <a:rPr lang="zh-CN" altLang="en-US" dirty="0" smtClean="0">
                <a:solidFill>
                  <a:srgbClr val="FF0000"/>
                </a:solidFill>
                <a:latin typeface="楷体" panose="02010609060101010101" pitchFamily="49" charset="-122"/>
                <a:ea typeface="楷体" panose="02010609060101010101" pitchFamily="49" charset="-122"/>
              </a:rPr>
              <a:t>系列主机时，需配接中继模块</a:t>
            </a:r>
            <a:r>
              <a:rPr lang="en-US" altLang="zh-CN" dirty="0" smtClean="0">
                <a:solidFill>
                  <a:srgbClr val="FF0000"/>
                </a:solidFill>
                <a:latin typeface="楷体" panose="02010609060101010101" pitchFamily="49" charset="-122"/>
                <a:ea typeface="楷体" panose="02010609060101010101" pitchFamily="49" charset="-122"/>
              </a:rPr>
              <a:t>JBF4137A</a:t>
            </a:r>
            <a:r>
              <a:rPr lang="zh-CN" altLang="en-US" dirty="0" smtClean="0">
                <a:solidFill>
                  <a:srgbClr val="FF0000"/>
                </a:solidFill>
                <a:latin typeface="楷体" panose="02010609060101010101" pitchFamily="49" charset="-122"/>
                <a:ea typeface="楷体" panose="02010609060101010101" pitchFamily="49" charset="-122"/>
              </a:rPr>
              <a:t>，一对一配置。</a:t>
            </a:r>
            <a:endParaRPr lang="zh-CN" altLang="en-US" dirty="0">
              <a:solidFill>
                <a:srgbClr val="FF0000"/>
              </a:solidFill>
              <a:latin typeface="楷体" panose="02010609060101010101" pitchFamily="49" charset="-122"/>
              <a:ea typeface="楷体" panose="02010609060101010101" pitchFamily="49" charset="-122"/>
            </a:endParaRPr>
          </a:p>
        </p:txBody>
      </p:sp>
      <p:sp>
        <p:nvSpPr>
          <p:cNvPr id="6" name="矩形 5"/>
          <p:cNvSpPr/>
          <p:nvPr/>
        </p:nvSpPr>
        <p:spPr>
          <a:xfrm>
            <a:off x="4080000" y="4996475"/>
            <a:ext cx="5976000" cy="579400"/>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396000" y="716671"/>
            <a:ext cx="5400000" cy="830997"/>
          </a:xfrm>
          <a:prstGeom prst="rect">
            <a:avLst/>
          </a:prstGeom>
          <a:noFill/>
        </p:spPr>
        <p:txBody>
          <a:bodyPr wrap="square" rtlCol="0">
            <a:spAutoFit/>
          </a:bodyPr>
          <a:lstStyle/>
          <a:p>
            <a:pPr algn="ctr"/>
            <a:r>
              <a:rPr lang="zh-CN" altLang="en-US" sz="2400" dirty="0" smtClean="0">
                <a:latin typeface="华文新魏" panose="02010800040101010101" pitchFamily="2" charset="-122"/>
                <a:ea typeface="华文新魏" panose="02010800040101010101" pitchFamily="2" charset="-122"/>
              </a:rPr>
              <a:t>吸气</a:t>
            </a:r>
            <a:r>
              <a:rPr lang="zh-CN" altLang="en-US" sz="2400" dirty="0">
                <a:latin typeface="华文新魏" panose="02010800040101010101" pitchFamily="2" charset="-122"/>
                <a:ea typeface="华文新魏" panose="02010800040101010101" pitchFamily="2" charset="-122"/>
              </a:rPr>
              <a:t>式</a:t>
            </a:r>
            <a:r>
              <a:rPr lang="zh-CN" altLang="en-US" sz="2400" dirty="0" smtClean="0">
                <a:latin typeface="华文新魏" panose="02010800040101010101" pitchFamily="2" charset="-122"/>
                <a:ea typeface="华文新魏" panose="02010800040101010101" pitchFamily="2" charset="-122"/>
              </a:rPr>
              <a:t>感烟火灾探测器</a:t>
            </a:r>
            <a:endParaRPr lang="en-US" altLang="zh-CN" sz="2400" dirty="0" smtClean="0">
              <a:latin typeface="华文新魏" panose="02010800040101010101" pitchFamily="2" charset="-122"/>
              <a:ea typeface="华文新魏" panose="02010800040101010101" pitchFamily="2" charset="-122"/>
            </a:endParaRPr>
          </a:p>
          <a:p>
            <a:pPr algn="ctr"/>
            <a:r>
              <a:rPr lang="en-US" altLang="zh-CN" sz="2400" dirty="0" smtClean="0">
                <a:latin typeface="华文新魏" panose="02010800040101010101" pitchFamily="2" charset="-122"/>
                <a:ea typeface="华文新魏" panose="02010800040101010101" pitchFamily="2" charset="-122"/>
              </a:rPr>
              <a:t>JBF-AR10P1</a:t>
            </a:r>
            <a:endParaRPr lang="zh-CN" altLang="en-US" sz="2400" dirty="0">
              <a:latin typeface="华文新魏" panose="02010800040101010101" pitchFamily="2" charset="-122"/>
              <a:ea typeface="华文新魏" panose="02010800040101010101" pitchFamily="2" charset="-122"/>
            </a:endParaRPr>
          </a:p>
        </p:txBody>
      </p:sp>
      <p:grpSp>
        <p:nvGrpSpPr>
          <p:cNvPr id="11" name="组合 10"/>
          <p:cNvGrpSpPr/>
          <p:nvPr/>
        </p:nvGrpSpPr>
        <p:grpSpPr>
          <a:xfrm>
            <a:off x="931739" y="449270"/>
            <a:ext cx="3220261" cy="832260"/>
            <a:chOff x="931739" y="449270"/>
            <a:chExt cx="3220261" cy="832260"/>
          </a:xfrm>
        </p:grpSpPr>
        <p:pic>
          <p:nvPicPr>
            <p:cNvPr id="12" name="图片 11"/>
            <p:cNvPicPr>
              <a:picLocks noChangeAspect="1"/>
            </p:cNvPicPr>
            <p:nvPr/>
          </p:nvPicPr>
          <p:blipFill>
            <a:blip r:embed="rId4">
              <a:clrChange>
                <a:clrFrom>
                  <a:srgbClr val="FFFFFF"/>
                </a:clrFrom>
                <a:clrTo>
                  <a:srgbClr val="FFFFFF">
                    <a:alpha val="0"/>
                  </a:srgbClr>
                </a:clrTo>
              </a:clrChange>
            </a:blip>
            <a:stretch>
              <a:fillRect/>
            </a:stretch>
          </p:blipFill>
          <p:spPr>
            <a:xfrm rot="21422848">
              <a:off x="931739" y="1016298"/>
              <a:ext cx="2930429" cy="265232"/>
            </a:xfrm>
            <a:prstGeom prst="rect">
              <a:avLst/>
            </a:prstGeom>
          </p:spPr>
        </p:pic>
        <p:sp>
          <p:nvSpPr>
            <p:cNvPr id="13" name="文本框 12"/>
            <p:cNvSpPr txBox="1"/>
            <p:nvPr/>
          </p:nvSpPr>
          <p:spPr>
            <a:xfrm>
              <a:off x="1272000" y="605839"/>
              <a:ext cx="2880000" cy="553998"/>
            </a:xfrm>
            <a:prstGeom prst="rect">
              <a:avLst/>
            </a:prstGeom>
            <a:noFill/>
          </p:spPr>
          <p:txBody>
            <a:bodyPr wrap="square" rtlCol="0">
              <a:spAutoFit/>
            </a:bodyPr>
            <a:lstStyle/>
            <a:p>
              <a:r>
                <a:rPr lang="zh-CN" altLang="en-US" sz="3000" b="1" dirty="0" smtClean="0">
                  <a:solidFill>
                    <a:srgbClr val="2E2E2E"/>
                  </a:solidFill>
                  <a:latin typeface="华文隶书" panose="02010800040101010101" pitchFamily="2" charset="-122"/>
                  <a:ea typeface="华文隶书" panose="02010800040101010101" pitchFamily="2" charset="-122"/>
                </a:rPr>
                <a:t>探测器</a:t>
              </a:r>
              <a:r>
                <a:rPr lang="zh-CN" altLang="en-US" sz="3000" b="1" dirty="0">
                  <a:solidFill>
                    <a:srgbClr val="2E2E2E"/>
                  </a:solidFill>
                  <a:latin typeface="华文隶书" panose="02010800040101010101" pitchFamily="2" charset="-122"/>
                  <a:ea typeface="华文隶书" panose="02010800040101010101" pitchFamily="2" charset="-122"/>
                </a:rPr>
                <a:t>性能</a:t>
              </a:r>
              <a:r>
                <a:rPr lang="zh-CN" altLang="en-US" sz="3000" b="1" dirty="0" smtClean="0">
                  <a:solidFill>
                    <a:srgbClr val="2E2E2E"/>
                  </a:solidFill>
                  <a:latin typeface="华文隶书" panose="02010800040101010101" pitchFamily="2" charset="-122"/>
                  <a:ea typeface="华文隶书" panose="02010800040101010101" pitchFamily="2" charset="-122"/>
                </a:rPr>
                <a:t>参数</a:t>
              </a:r>
              <a:endParaRPr lang="zh-CN" altLang="en-US" sz="3000" b="1" dirty="0">
                <a:solidFill>
                  <a:srgbClr val="2E2E2E"/>
                </a:solidFill>
                <a:latin typeface="华文隶书" panose="02010800040101010101" pitchFamily="2" charset="-122"/>
                <a:ea typeface="华文隶书" panose="02010800040101010101" pitchFamily="2" charset="-122"/>
              </a:endParaRPr>
            </a:p>
          </p:txBody>
        </p:sp>
        <p:pic>
          <p:nvPicPr>
            <p:cNvPr id="14" name="图片 13"/>
            <p:cNvPicPr>
              <a:picLocks noChangeAspect="1"/>
            </p:cNvPicPr>
            <p:nvPr/>
          </p:nvPicPr>
          <p:blipFill rotWithShape="1">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l="7559" t="21444" r="77323" b="16404"/>
            <a:stretch>
              <a:fillRect/>
            </a:stretch>
          </p:blipFill>
          <p:spPr>
            <a:xfrm rot="2694434">
              <a:off x="988082" y="449270"/>
              <a:ext cx="233513" cy="720000"/>
            </a:xfrm>
            <a:prstGeom prst="rect">
              <a:avLst/>
            </a:prstGeom>
            <a:noFill/>
            <a:ln>
              <a:noFill/>
            </a:ln>
          </p:spPr>
        </p:pic>
      </p:grpSp>
    </p:spTree>
    <p:custDataLst>
      <p:tags r:id="rId1"/>
    </p:custData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032000" y="1629000"/>
          <a:ext cx="8128000" cy="2966720"/>
        </p:xfrm>
        <a:graphic>
          <a:graphicData uri="http://schemas.openxmlformats.org/drawingml/2006/table">
            <a:tbl>
              <a:tblPr firstRow="1" bandRow="1">
                <a:tableStyleId>{5C22544A-7EE6-4342-B048-85BDC9FD1C3A}</a:tableStyleId>
              </a:tblPr>
              <a:tblGrid>
                <a:gridCol w="1980000"/>
                <a:gridCol w="6148000"/>
              </a:tblGrid>
              <a:tr h="370840">
                <a:tc>
                  <a:txBody>
                    <a:bodyPr/>
                    <a:lstStyle/>
                    <a:p>
                      <a:pPr algn="ctr"/>
                      <a:r>
                        <a:rPr lang="zh-CN" altLang="en-US" b="0" dirty="0" smtClean="0">
                          <a:solidFill>
                            <a:schemeClr val="tx1"/>
                          </a:solidFill>
                          <a:latin typeface="楷体" panose="02010609060101010101" pitchFamily="49" charset="-122"/>
                          <a:ea typeface="楷体" panose="02010609060101010101" pitchFamily="49" charset="-122"/>
                        </a:rPr>
                        <a:t>外形尺寸</a:t>
                      </a:r>
                      <a:endParaRPr lang="zh-CN" altLang="en-US" b="0" dirty="0">
                        <a:solidFill>
                          <a:schemeClr val="tx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smtClean="0">
                          <a:solidFill>
                            <a:schemeClr val="tx1"/>
                          </a:solidFill>
                          <a:latin typeface="楷体" panose="02010609060101010101" pitchFamily="49" charset="-122"/>
                          <a:ea typeface="楷体" panose="02010609060101010101" pitchFamily="49" charset="-122"/>
                        </a:rPr>
                        <a:t>L 299×W 210×H 104</a:t>
                      </a:r>
                      <a:endParaRPr lang="zh-CN" altLang="en-US" b="0" dirty="0">
                        <a:solidFill>
                          <a:schemeClr val="tx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b="0" dirty="0" smtClean="0">
                          <a:solidFill>
                            <a:schemeClr val="tx1"/>
                          </a:solidFill>
                          <a:latin typeface="楷体" panose="02010609060101010101" pitchFamily="49" charset="-122"/>
                          <a:ea typeface="楷体" panose="02010609060101010101" pitchFamily="49" charset="-122"/>
                        </a:rPr>
                        <a:t>保护面积</a:t>
                      </a:r>
                      <a:endParaRPr lang="zh-CN" altLang="en-US" b="0" dirty="0">
                        <a:solidFill>
                          <a:schemeClr val="tx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smtClean="0">
                          <a:solidFill>
                            <a:srgbClr val="FF0000"/>
                          </a:solidFill>
                          <a:latin typeface="楷体" panose="02010609060101010101" pitchFamily="49" charset="-122"/>
                          <a:ea typeface="楷体" panose="02010609060101010101" pitchFamily="49" charset="-122"/>
                        </a:rPr>
                        <a:t>1080</a:t>
                      </a:r>
                      <a:r>
                        <a:rPr lang="zh-CN" altLang="en-US" b="0" dirty="0" smtClean="0">
                          <a:solidFill>
                            <a:srgbClr val="FF0000"/>
                          </a:solidFill>
                          <a:latin typeface="楷体" panose="02010609060101010101" pitchFamily="49" charset="-122"/>
                          <a:ea typeface="楷体" panose="02010609060101010101" pitchFamily="49" charset="-122"/>
                        </a:rPr>
                        <a:t>～</a:t>
                      </a:r>
                      <a:r>
                        <a:rPr lang="en-US" altLang="zh-CN" b="0" dirty="0" smtClean="0">
                          <a:solidFill>
                            <a:srgbClr val="FF0000"/>
                          </a:solidFill>
                          <a:latin typeface="楷体" panose="02010609060101010101" pitchFamily="49" charset="-122"/>
                          <a:ea typeface="楷体" panose="02010609060101010101" pitchFamily="49" charset="-122"/>
                        </a:rPr>
                        <a:t>1440m²</a:t>
                      </a:r>
                      <a:endParaRPr lang="zh-CN" altLang="en-US" b="0" dirty="0">
                        <a:solidFill>
                          <a:srgbClr val="FF0000"/>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b="0" dirty="0" smtClean="0">
                          <a:solidFill>
                            <a:schemeClr val="tx1"/>
                          </a:solidFill>
                          <a:latin typeface="楷体" panose="02010609060101010101" pitchFamily="49" charset="-122"/>
                          <a:ea typeface="楷体" panose="02010609060101010101" pitchFamily="49" charset="-122"/>
                        </a:rPr>
                        <a:t>灵敏度范围</a:t>
                      </a:r>
                      <a:endParaRPr lang="zh-CN" altLang="en-US" b="0" dirty="0">
                        <a:solidFill>
                          <a:schemeClr val="tx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smtClean="0">
                          <a:solidFill>
                            <a:srgbClr val="FF0000"/>
                          </a:solidFill>
                          <a:latin typeface="楷体" panose="02010609060101010101" pitchFamily="49" charset="-122"/>
                          <a:ea typeface="楷体" panose="02010609060101010101" pitchFamily="49" charset="-122"/>
                        </a:rPr>
                        <a:t>0.02</a:t>
                      </a:r>
                      <a:r>
                        <a:rPr lang="zh-CN" altLang="en-US" b="0" dirty="0" smtClean="0">
                          <a:solidFill>
                            <a:srgbClr val="FF0000"/>
                          </a:solidFill>
                          <a:latin typeface="楷体" panose="02010609060101010101" pitchFamily="49" charset="-122"/>
                          <a:ea typeface="楷体" panose="02010609060101010101" pitchFamily="49" charset="-122"/>
                        </a:rPr>
                        <a:t>～</a:t>
                      </a:r>
                      <a:r>
                        <a:rPr lang="en-US" altLang="zh-CN" b="0" dirty="0" smtClean="0">
                          <a:solidFill>
                            <a:srgbClr val="FF0000"/>
                          </a:solidFill>
                          <a:latin typeface="楷体" panose="02010609060101010101" pitchFamily="49" charset="-122"/>
                          <a:ea typeface="楷体" panose="02010609060101010101" pitchFamily="49" charset="-122"/>
                        </a:rPr>
                        <a:t>20% </a:t>
                      </a:r>
                      <a:r>
                        <a:rPr lang="en-US" altLang="zh-CN" b="0" dirty="0" err="1" smtClean="0">
                          <a:solidFill>
                            <a:srgbClr val="FF0000"/>
                          </a:solidFill>
                          <a:latin typeface="楷体" panose="02010609060101010101" pitchFamily="49" charset="-122"/>
                          <a:ea typeface="楷体" panose="02010609060101010101" pitchFamily="49" charset="-122"/>
                        </a:rPr>
                        <a:t>obs</a:t>
                      </a:r>
                      <a:r>
                        <a:rPr lang="en-US" altLang="zh-CN" b="0" dirty="0" smtClean="0">
                          <a:solidFill>
                            <a:srgbClr val="FF0000"/>
                          </a:solidFill>
                          <a:latin typeface="楷体" panose="02010609060101010101" pitchFamily="49" charset="-122"/>
                          <a:ea typeface="楷体" panose="02010609060101010101" pitchFamily="49" charset="-122"/>
                        </a:rPr>
                        <a:t>/m</a:t>
                      </a:r>
                      <a:r>
                        <a:rPr lang="zh-CN" altLang="en-US" b="0" dirty="0" smtClean="0">
                          <a:solidFill>
                            <a:srgbClr val="FF0000"/>
                          </a:solidFill>
                          <a:latin typeface="楷体" panose="02010609060101010101" pitchFamily="49" charset="-122"/>
                          <a:ea typeface="楷体" panose="02010609060101010101" pitchFamily="49" charset="-122"/>
                        </a:rPr>
                        <a:t>（预警</a:t>
                      </a:r>
                      <a:r>
                        <a:rPr lang="en-US" altLang="zh-CN" b="0" dirty="0" smtClean="0">
                          <a:solidFill>
                            <a:srgbClr val="FF0000"/>
                          </a:solidFill>
                          <a:latin typeface="楷体" panose="02010609060101010101" pitchFamily="49" charset="-122"/>
                          <a:ea typeface="楷体" panose="02010609060101010101" pitchFamily="49" charset="-122"/>
                        </a:rPr>
                        <a:t>0.002% </a:t>
                      </a:r>
                      <a:r>
                        <a:rPr lang="en-US" altLang="zh-CN" b="0" dirty="0" err="1" smtClean="0">
                          <a:solidFill>
                            <a:srgbClr val="FF0000"/>
                          </a:solidFill>
                          <a:latin typeface="楷体" panose="02010609060101010101" pitchFamily="49" charset="-122"/>
                          <a:ea typeface="楷体" panose="02010609060101010101" pitchFamily="49" charset="-122"/>
                        </a:rPr>
                        <a:t>obs</a:t>
                      </a:r>
                      <a:r>
                        <a:rPr lang="en-US" altLang="zh-CN" b="0" dirty="0" smtClean="0">
                          <a:solidFill>
                            <a:srgbClr val="FF0000"/>
                          </a:solidFill>
                          <a:latin typeface="楷体" panose="02010609060101010101" pitchFamily="49" charset="-122"/>
                          <a:ea typeface="楷体" panose="02010609060101010101" pitchFamily="49" charset="-122"/>
                        </a:rPr>
                        <a:t>/m </a:t>
                      </a:r>
                      <a:r>
                        <a:rPr lang="zh-CN" altLang="en-US" b="0" dirty="0" smtClean="0">
                          <a:solidFill>
                            <a:srgbClr val="FF0000"/>
                          </a:solidFill>
                          <a:latin typeface="楷体" panose="02010609060101010101" pitchFamily="49" charset="-122"/>
                          <a:ea typeface="楷体" panose="02010609060101010101" pitchFamily="49" charset="-122"/>
                        </a:rPr>
                        <a:t>）</a:t>
                      </a:r>
                      <a:endParaRPr lang="zh-CN" altLang="en-US" b="0" dirty="0">
                        <a:solidFill>
                          <a:srgbClr val="FF0000"/>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b="0" dirty="0" smtClean="0">
                          <a:solidFill>
                            <a:schemeClr val="tx1"/>
                          </a:solidFill>
                          <a:latin typeface="楷体" panose="02010609060101010101" pitchFamily="49" charset="-122"/>
                          <a:ea typeface="楷体" panose="02010609060101010101" pitchFamily="49" charset="-122"/>
                        </a:rPr>
                        <a:t>继电器输出</a:t>
                      </a:r>
                      <a:endParaRPr lang="zh-CN" altLang="en-US" b="0" dirty="0">
                        <a:solidFill>
                          <a:schemeClr val="tx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smtClean="0">
                          <a:solidFill>
                            <a:schemeClr val="tx1"/>
                          </a:solidFill>
                          <a:latin typeface="楷体" panose="02010609060101010101" pitchFamily="49" charset="-122"/>
                          <a:ea typeface="楷体" panose="02010609060101010101" pitchFamily="49" charset="-122"/>
                        </a:rPr>
                        <a:t>3</a:t>
                      </a:r>
                      <a:r>
                        <a:rPr lang="zh-CN" altLang="en-US" b="0" dirty="0" smtClean="0">
                          <a:solidFill>
                            <a:schemeClr val="tx1"/>
                          </a:solidFill>
                          <a:latin typeface="楷体" panose="02010609060101010101" pitchFamily="49" charset="-122"/>
                          <a:ea typeface="楷体" panose="02010609060101010101" pitchFamily="49" charset="-122"/>
                        </a:rPr>
                        <a:t>路（</a:t>
                      </a:r>
                      <a:r>
                        <a:rPr lang="en-US" altLang="zh-CN" b="0" dirty="0" smtClean="0">
                          <a:solidFill>
                            <a:schemeClr val="tx1"/>
                          </a:solidFill>
                          <a:latin typeface="楷体" panose="02010609060101010101" pitchFamily="49" charset="-122"/>
                          <a:ea typeface="楷体" panose="02010609060101010101" pitchFamily="49" charset="-122"/>
                        </a:rPr>
                        <a:t>1</a:t>
                      </a:r>
                      <a:r>
                        <a:rPr lang="zh-CN" altLang="en-US" b="0" dirty="0" smtClean="0">
                          <a:solidFill>
                            <a:schemeClr val="tx1"/>
                          </a:solidFill>
                          <a:latin typeface="楷体" panose="02010609060101010101" pitchFamily="49" charset="-122"/>
                          <a:ea typeface="楷体" panose="02010609060101010101" pitchFamily="49" charset="-122"/>
                        </a:rPr>
                        <a:t>路火警继电器、</a:t>
                      </a:r>
                      <a:r>
                        <a:rPr lang="en-US" altLang="zh-CN" b="0" dirty="0" smtClean="0">
                          <a:solidFill>
                            <a:schemeClr val="tx1"/>
                          </a:solidFill>
                          <a:latin typeface="楷体" panose="02010609060101010101" pitchFamily="49" charset="-122"/>
                          <a:ea typeface="楷体" panose="02010609060101010101" pitchFamily="49" charset="-122"/>
                        </a:rPr>
                        <a:t>1</a:t>
                      </a:r>
                      <a:r>
                        <a:rPr lang="zh-CN" altLang="en-US" b="0" dirty="0" smtClean="0">
                          <a:solidFill>
                            <a:schemeClr val="tx1"/>
                          </a:solidFill>
                          <a:latin typeface="楷体" panose="02010609060101010101" pitchFamily="49" charset="-122"/>
                          <a:ea typeface="楷体" panose="02010609060101010101" pitchFamily="49" charset="-122"/>
                        </a:rPr>
                        <a:t>路故障继电器、</a:t>
                      </a:r>
                      <a:r>
                        <a:rPr lang="en-US" altLang="zh-CN" b="0" dirty="0" smtClean="0">
                          <a:solidFill>
                            <a:schemeClr val="tx1"/>
                          </a:solidFill>
                          <a:latin typeface="楷体" panose="02010609060101010101" pitchFamily="49" charset="-122"/>
                          <a:ea typeface="楷体" panose="02010609060101010101" pitchFamily="49" charset="-122"/>
                        </a:rPr>
                        <a:t>1</a:t>
                      </a:r>
                      <a:r>
                        <a:rPr lang="zh-CN" altLang="en-US" b="0" dirty="0" smtClean="0">
                          <a:solidFill>
                            <a:schemeClr val="tx1"/>
                          </a:solidFill>
                          <a:latin typeface="楷体" panose="02010609060101010101" pitchFamily="49" charset="-122"/>
                          <a:ea typeface="楷体" panose="02010609060101010101" pitchFamily="49" charset="-122"/>
                        </a:rPr>
                        <a:t>路辅助继电器）</a:t>
                      </a:r>
                      <a:endParaRPr lang="zh-CN" altLang="en-US" b="0" dirty="0">
                        <a:solidFill>
                          <a:schemeClr val="tx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b="0" dirty="0" smtClean="0">
                          <a:solidFill>
                            <a:schemeClr val="tx1"/>
                          </a:solidFill>
                          <a:latin typeface="楷体" panose="02010609060101010101" pitchFamily="49" charset="-122"/>
                          <a:ea typeface="楷体" panose="02010609060101010101" pitchFamily="49" charset="-122"/>
                        </a:rPr>
                        <a:t>采样孔数量</a:t>
                      </a:r>
                      <a:endParaRPr lang="zh-CN" altLang="en-US" b="0" dirty="0">
                        <a:solidFill>
                          <a:schemeClr val="tx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b="0" dirty="0" smtClean="0">
                          <a:solidFill>
                            <a:srgbClr val="FF0000"/>
                          </a:solidFill>
                          <a:latin typeface="楷体" panose="02010609060101010101" pitchFamily="49" charset="-122"/>
                          <a:ea typeface="楷体" panose="02010609060101010101" pitchFamily="49" charset="-122"/>
                        </a:rPr>
                        <a:t>≤</a:t>
                      </a:r>
                      <a:r>
                        <a:rPr lang="en-US" altLang="zh-CN" b="0" dirty="0" smtClean="0">
                          <a:solidFill>
                            <a:srgbClr val="FF0000"/>
                          </a:solidFill>
                          <a:latin typeface="楷体" panose="02010609060101010101" pitchFamily="49" charset="-122"/>
                          <a:ea typeface="楷体" panose="02010609060101010101" pitchFamily="49" charset="-122"/>
                        </a:rPr>
                        <a:t>18</a:t>
                      </a:r>
                      <a:r>
                        <a:rPr lang="zh-CN" altLang="en-US" b="0" dirty="0" smtClean="0">
                          <a:solidFill>
                            <a:srgbClr val="FF0000"/>
                          </a:solidFill>
                          <a:latin typeface="楷体" panose="02010609060101010101" pitchFamily="49" charset="-122"/>
                          <a:ea typeface="楷体" panose="02010609060101010101" pitchFamily="49" charset="-122"/>
                        </a:rPr>
                        <a:t>个</a:t>
                      </a:r>
                      <a:endParaRPr lang="zh-CN" altLang="en-US" b="0" dirty="0">
                        <a:solidFill>
                          <a:srgbClr val="FF0000"/>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b="0" dirty="0" smtClean="0">
                          <a:solidFill>
                            <a:schemeClr val="tx1"/>
                          </a:solidFill>
                          <a:latin typeface="楷体" panose="02010609060101010101" pitchFamily="49" charset="-122"/>
                          <a:ea typeface="楷体" panose="02010609060101010101" pitchFamily="49" charset="-122"/>
                        </a:rPr>
                        <a:t>最远采样孔距离</a:t>
                      </a:r>
                      <a:endParaRPr lang="zh-CN" altLang="en-US" b="0" dirty="0">
                        <a:solidFill>
                          <a:schemeClr val="tx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smtClean="0">
                          <a:solidFill>
                            <a:srgbClr val="FF0000"/>
                          </a:solidFill>
                          <a:latin typeface="楷体" panose="02010609060101010101" pitchFamily="49" charset="-122"/>
                          <a:ea typeface="楷体" panose="02010609060101010101" pitchFamily="49" charset="-122"/>
                        </a:rPr>
                        <a:t>100m</a:t>
                      </a:r>
                      <a:endParaRPr lang="zh-CN" altLang="en-US" b="0" dirty="0">
                        <a:solidFill>
                          <a:srgbClr val="FF0000"/>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b="0" dirty="0" smtClean="0">
                          <a:solidFill>
                            <a:schemeClr val="tx1"/>
                          </a:solidFill>
                          <a:latin typeface="楷体" panose="02010609060101010101" pitchFamily="49" charset="-122"/>
                          <a:ea typeface="楷体" panose="02010609060101010101" pitchFamily="49" charset="-122"/>
                        </a:rPr>
                        <a:t>认证特性</a:t>
                      </a:r>
                      <a:endParaRPr lang="zh-CN" altLang="en-US" b="0" dirty="0">
                        <a:solidFill>
                          <a:schemeClr val="tx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b="0" dirty="0" smtClean="0">
                          <a:solidFill>
                            <a:schemeClr val="tx1"/>
                          </a:solidFill>
                          <a:latin typeface="楷体" panose="02010609060101010101" pitchFamily="49" charset="-122"/>
                          <a:ea typeface="楷体" panose="02010609060101010101" pitchFamily="49" charset="-122"/>
                        </a:rPr>
                        <a:t>消防认证</a:t>
                      </a:r>
                      <a:endParaRPr lang="zh-CN" altLang="en-US" b="0" dirty="0">
                        <a:solidFill>
                          <a:schemeClr val="tx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b="0" dirty="0" smtClean="0">
                          <a:solidFill>
                            <a:schemeClr val="tx1"/>
                          </a:solidFill>
                          <a:latin typeface="楷体" panose="02010609060101010101" pitchFamily="49" charset="-122"/>
                          <a:ea typeface="楷体" panose="02010609060101010101" pitchFamily="49" charset="-122"/>
                        </a:rPr>
                        <a:t>执行标准</a:t>
                      </a:r>
                      <a:endParaRPr lang="zh-CN" altLang="en-US" b="0" dirty="0">
                        <a:solidFill>
                          <a:schemeClr val="tx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smtClean="0">
                          <a:solidFill>
                            <a:schemeClr val="tx1"/>
                          </a:solidFill>
                          <a:latin typeface="楷体" panose="02010609060101010101" pitchFamily="49" charset="-122"/>
                          <a:ea typeface="楷体" panose="02010609060101010101" pitchFamily="49" charset="-122"/>
                        </a:rPr>
                        <a:t>GB 15631-2008 《</a:t>
                      </a:r>
                      <a:r>
                        <a:rPr lang="zh-CN" altLang="en-US" b="0" dirty="0" smtClean="0">
                          <a:solidFill>
                            <a:schemeClr val="tx1"/>
                          </a:solidFill>
                          <a:latin typeface="楷体" panose="02010609060101010101" pitchFamily="49" charset="-122"/>
                          <a:ea typeface="楷体" panose="02010609060101010101" pitchFamily="49" charset="-122"/>
                        </a:rPr>
                        <a:t>特种火灾探测器</a:t>
                      </a:r>
                      <a:r>
                        <a:rPr lang="en-US" altLang="zh-CN" b="0" dirty="0" smtClean="0">
                          <a:solidFill>
                            <a:schemeClr val="tx1"/>
                          </a:solidFill>
                          <a:latin typeface="楷体" panose="02010609060101010101" pitchFamily="49" charset="-122"/>
                          <a:ea typeface="楷体" panose="02010609060101010101" pitchFamily="49" charset="-122"/>
                        </a:rPr>
                        <a:t>》</a:t>
                      </a:r>
                      <a:endParaRPr lang="zh-CN" altLang="en-US" b="0" dirty="0">
                        <a:solidFill>
                          <a:schemeClr val="tx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文本框 2"/>
          <p:cNvSpPr txBox="1"/>
          <p:nvPr/>
        </p:nvSpPr>
        <p:spPr>
          <a:xfrm>
            <a:off x="1236000" y="4637675"/>
            <a:ext cx="9720000" cy="1708160"/>
          </a:xfrm>
          <a:prstGeom prst="rect">
            <a:avLst/>
          </a:prstGeom>
          <a:solidFill>
            <a:schemeClr val="bg1">
              <a:alpha val="50000"/>
            </a:schemeClr>
          </a:solidFill>
          <a:ln w="19050">
            <a:solidFill>
              <a:srgbClr val="88B9BB"/>
            </a:solidFill>
          </a:ln>
        </p:spPr>
        <p:txBody>
          <a:bodyPr wrap="square" rtlCol="0">
            <a:spAutoFit/>
          </a:bodyPr>
          <a:lstStyle/>
          <a:p>
            <a:pPr indent="457200"/>
            <a:r>
              <a:rPr lang="zh-CN" altLang="en-US" sz="1500" dirty="0">
                <a:latin typeface="楷体" panose="02010609060101010101" pitchFamily="49" charset="-122"/>
                <a:ea typeface="楷体" panose="02010609060101010101" pitchFamily="49" charset="-122"/>
              </a:rPr>
              <a:t>单台探测器探测区域不应跨越防火分区。一台探测器的报警区域不应超过</a:t>
            </a:r>
            <a:r>
              <a:rPr lang="en-US" altLang="zh-CN" sz="1500" dirty="0">
                <a:latin typeface="楷体" panose="02010609060101010101" pitchFamily="49" charset="-122"/>
                <a:ea typeface="楷体" panose="02010609060101010101" pitchFamily="49" charset="-122"/>
              </a:rPr>
              <a:t>2000m²</a:t>
            </a:r>
            <a:r>
              <a:rPr lang="zh-CN" altLang="en-US" sz="1500" dirty="0">
                <a:latin typeface="楷体" panose="02010609060101010101" pitchFamily="49" charset="-122"/>
                <a:ea typeface="楷体" panose="02010609060101010101" pitchFamily="49" charset="-122"/>
              </a:rPr>
              <a:t>。 </a:t>
            </a:r>
            <a:r>
              <a:rPr lang="zh-CN" altLang="en-US" sz="1500" dirty="0">
                <a:solidFill>
                  <a:srgbClr val="FF0000"/>
                </a:solidFill>
                <a:latin typeface="楷体" panose="02010609060101010101" pitchFamily="49" charset="-122"/>
                <a:ea typeface="楷体" panose="02010609060101010101" pitchFamily="49" charset="-122"/>
              </a:rPr>
              <a:t>一条采样管路的探测区域不宜超过</a:t>
            </a:r>
            <a:r>
              <a:rPr lang="en-US" altLang="zh-CN" sz="1500" dirty="0">
                <a:solidFill>
                  <a:srgbClr val="FF0000"/>
                </a:solidFill>
                <a:latin typeface="楷体" panose="02010609060101010101" pitchFamily="49" charset="-122"/>
                <a:ea typeface="楷体" panose="02010609060101010101" pitchFamily="49" charset="-122"/>
              </a:rPr>
              <a:t>500m²</a:t>
            </a:r>
            <a:r>
              <a:rPr lang="zh-CN" altLang="en-US" sz="1500" dirty="0" smtClean="0">
                <a:latin typeface="楷体" panose="02010609060101010101" pitchFamily="49" charset="-122"/>
                <a:ea typeface="楷体" panose="02010609060101010101" pitchFamily="49" charset="-122"/>
              </a:rPr>
              <a:t>。</a:t>
            </a:r>
            <a:endParaRPr lang="en-US" altLang="zh-CN" sz="1500" dirty="0" smtClean="0">
              <a:latin typeface="楷体" panose="02010609060101010101" pitchFamily="49" charset="-122"/>
              <a:ea typeface="楷体" panose="02010609060101010101" pitchFamily="49" charset="-122"/>
            </a:endParaRPr>
          </a:p>
          <a:p>
            <a:pPr algn="r"/>
            <a:r>
              <a:rPr lang="en-US" altLang="zh-CN" sz="1500" dirty="0" smtClean="0">
                <a:latin typeface="楷体" panose="02010609060101010101" pitchFamily="49" charset="-122"/>
                <a:ea typeface="楷体" panose="02010609060101010101" pitchFamily="49" charset="-122"/>
              </a:rPr>
              <a:t>——《</a:t>
            </a:r>
            <a:r>
              <a:rPr lang="zh-CN" altLang="en-US" sz="1500" dirty="0">
                <a:latin typeface="楷体" panose="02010609060101010101" pitchFamily="49" charset="-122"/>
                <a:ea typeface="楷体" panose="02010609060101010101" pitchFamily="49" charset="-122"/>
              </a:rPr>
              <a:t>吸气式感烟火灾探测报警系统设计、施工及验收规范</a:t>
            </a:r>
            <a:r>
              <a:rPr lang="en-US" altLang="zh-CN" sz="1500" dirty="0">
                <a:latin typeface="楷体" panose="02010609060101010101" pitchFamily="49" charset="-122"/>
                <a:ea typeface="楷体" panose="02010609060101010101" pitchFamily="49" charset="-122"/>
              </a:rPr>
              <a:t>》 </a:t>
            </a:r>
            <a:r>
              <a:rPr lang="en-US" altLang="zh-CN" sz="1500" dirty="0" smtClean="0">
                <a:latin typeface="楷体" panose="02010609060101010101" pitchFamily="49" charset="-122"/>
                <a:ea typeface="楷体" panose="02010609060101010101" pitchFamily="49" charset="-122"/>
              </a:rPr>
              <a:t>DB11/1026-2013</a:t>
            </a:r>
            <a:r>
              <a:rPr lang="zh-CN" altLang="en-US" sz="1500" dirty="0" smtClean="0">
                <a:latin typeface="楷体" panose="02010609060101010101" pitchFamily="49" charset="-122"/>
                <a:ea typeface="楷体" panose="02010609060101010101" pitchFamily="49" charset="-122"/>
              </a:rPr>
              <a:t>中</a:t>
            </a:r>
            <a:r>
              <a:rPr lang="en-US" altLang="zh-CN" sz="1500" dirty="0" smtClean="0">
                <a:latin typeface="楷体" panose="02010609060101010101" pitchFamily="49" charset="-122"/>
                <a:ea typeface="楷体" panose="02010609060101010101" pitchFamily="49" charset="-122"/>
              </a:rPr>
              <a:t>3.3.1~3</a:t>
            </a:r>
            <a:r>
              <a:rPr lang="zh-CN" altLang="en-US" sz="1500" dirty="0" smtClean="0">
                <a:latin typeface="楷体" panose="02010609060101010101" pitchFamily="49" charset="-122"/>
                <a:ea typeface="楷体" panose="02010609060101010101" pitchFamily="49" charset="-122"/>
              </a:rPr>
              <a:t>规定</a:t>
            </a:r>
            <a:endParaRPr lang="en-US" altLang="zh-CN" sz="1500" dirty="0" smtClean="0">
              <a:latin typeface="楷体" panose="02010609060101010101" pitchFamily="49" charset="-122"/>
              <a:ea typeface="楷体" panose="02010609060101010101" pitchFamily="49" charset="-122"/>
            </a:endParaRPr>
          </a:p>
          <a:p>
            <a:pPr indent="457200"/>
            <a:r>
              <a:rPr lang="zh-CN" altLang="en-US" sz="1500" dirty="0">
                <a:latin typeface="楷体" panose="02010609060101010101" pitchFamily="49" charset="-122"/>
                <a:ea typeface="楷体" panose="02010609060101010101" pitchFamily="49" charset="-122"/>
              </a:rPr>
              <a:t>探测器的</a:t>
            </a:r>
            <a:r>
              <a:rPr lang="zh-CN" altLang="en-US" sz="1500" dirty="0">
                <a:solidFill>
                  <a:srgbClr val="FF0000"/>
                </a:solidFill>
                <a:latin typeface="楷体" panose="02010609060101010101" pitchFamily="49" charset="-122"/>
                <a:ea typeface="楷体" panose="02010609060101010101" pitchFamily="49" charset="-122"/>
              </a:rPr>
              <a:t>每个采样孔的保护面积、保护半径，应符合点型感烟火灾探测器的保护面积、保护半径的要求</a:t>
            </a:r>
            <a:r>
              <a:rPr lang="zh-CN" altLang="en-US" sz="1500" dirty="0">
                <a:latin typeface="楷体" panose="02010609060101010101" pitchFamily="49" charset="-122"/>
                <a:ea typeface="楷体" panose="02010609060101010101" pitchFamily="49" charset="-122"/>
              </a:rPr>
              <a:t>。</a:t>
            </a:r>
            <a:endParaRPr lang="en-US" altLang="zh-CN" sz="1500" dirty="0" smtClean="0">
              <a:latin typeface="楷体" panose="02010609060101010101" pitchFamily="49" charset="-122"/>
              <a:ea typeface="楷体" panose="02010609060101010101" pitchFamily="49" charset="-122"/>
            </a:endParaRPr>
          </a:p>
          <a:p>
            <a:pPr indent="457200"/>
            <a:r>
              <a:rPr lang="zh-CN" altLang="en-US" sz="1500" dirty="0" smtClean="0">
                <a:latin typeface="楷体" panose="02010609060101010101" pitchFamily="49" charset="-122"/>
                <a:ea typeface="楷体" panose="02010609060101010101" pitchFamily="49" charset="-122"/>
              </a:rPr>
              <a:t>一</a:t>
            </a:r>
            <a:r>
              <a:rPr lang="zh-CN" altLang="en-US" sz="1500" dirty="0">
                <a:latin typeface="楷体" panose="02010609060101010101" pitchFamily="49" charset="-122"/>
                <a:ea typeface="楷体" panose="02010609060101010101" pitchFamily="49" charset="-122"/>
              </a:rPr>
              <a:t>个探测单元的采样管总长不宜</a:t>
            </a:r>
            <a:r>
              <a:rPr lang="zh-CN" altLang="en-US" sz="1500" dirty="0" smtClean="0">
                <a:latin typeface="楷体" panose="02010609060101010101" pitchFamily="49" charset="-122"/>
                <a:ea typeface="楷体" panose="02010609060101010101" pitchFamily="49" charset="-122"/>
              </a:rPr>
              <a:t>超过</a:t>
            </a:r>
            <a:r>
              <a:rPr lang="en-US" altLang="zh-CN" sz="1500" dirty="0" smtClean="0">
                <a:latin typeface="楷体" panose="02010609060101010101" pitchFamily="49" charset="-122"/>
                <a:ea typeface="楷体" panose="02010609060101010101" pitchFamily="49" charset="-122"/>
              </a:rPr>
              <a:t>200m </a:t>
            </a:r>
            <a:r>
              <a:rPr lang="zh-CN" altLang="en-US" sz="1500" dirty="0">
                <a:latin typeface="楷体" panose="02010609060101010101" pitchFamily="49" charset="-122"/>
                <a:ea typeface="楷体" panose="02010609060101010101" pitchFamily="49" charset="-122"/>
              </a:rPr>
              <a:t>，</a:t>
            </a:r>
            <a:r>
              <a:rPr lang="zh-CN" altLang="en-US" sz="1500" dirty="0">
                <a:solidFill>
                  <a:srgbClr val="FF0000"/>
                </a:solidFill>
                <a:latin typeface="楷体" panose="02010609060101010101" pitchFamily="49" charset="-122"/>
                <a:ea typeface="楷体" panose="02010609060101010101" pitchFamily="49" charset="-122"/>
              </a:rPr>
              <a:t>单管长度不宜</a:t>
            </a:r>
            <a:r>
              <a:rPr lang="zh-CN" altLang="en-US" sz="1500" dirty="0" smtClean="0">
                <a:solidFill>
                  <a:srgbClr val="FF0000"/>
                </a:solidFill>
                <a:latin typeface="楷体" panose="02010609060101010101" pitchFamily="49" charset="-122"/>
                <a:ea typeface="楷体" panose="02010609060101010101" pitchFamily="49" charset="-122"/>
              </a:rPr>
              <a:t>超过</a:t>
            </a:r>
            <a:r>
              <a:rPr lang="en-US" altLang="zh-CN" sz="1500" dirty="0" smtClean="0">
                <a:solidFill>
                  <a:srgbClr val="FF0000"/>
                </a:solidFill>
                <a:latin typeface="楷体" panose="02010609060101010101" pitchFamily="49" charset="-122"/>
                <a:ea typeface="楷体" panose="02010609060101010101" pitchFamily="49" charset="-122"/>
              </a:rPr>
              <a:t>100m</a:t>
            </a:r>
            <a:r>
              <a:rPr lang="zh-CN" altLang="en-US" sz="1500" dirty="0" smtClean="0">
                <a:latin typeface="楷体" panose="02010609060101010101" pitchFamily="49" charset="-122"/>
                <a:ea typeface="楷体" panose="02010609060101010101" pitchFamily="49" charset="-122"/>
              </a:rPr>
              <a:t>，</a:t>
            </a:r>
            <a:r>
              <a:rPr lang="zh-CN" altLang="en-US" sz="1500" dirty="0">
                <a:latin typeface="楷体" panose="02010609060101010101" pitchFamily="49" charset="-122"/>
                <a:ea typeface="楷体" panose="02010609060101010101" pitchFamily="49" charset="-122"/>
              </a:rPr>
              <a:t>同一根采样管不应穿越防火分区。采样孔总数不宜超过 </a:t>
            </a:r>
            <a:r>
              <a:rPr lang="en-US" altLang="zh-CN" sz="1500" dirty="0">
                <a:latin typeface="楷体" panose="02010609060101010101" pitchFamily="49" charset="-122"/>
                <a:ea typeface="楷体" panose="02010609060101010101" pitchFamily="49" charset="-122"/>
              </a:rPr>
              <a:t>100 </a:t>
            </a:r>
            <a:r>
              <a:rPr lang="zh-CN" altLang="en-US" sz="1500" dirty="0">
                <a:latin typeface="楷体" panose="02010609060101010101" pitchFamily="49" charset="-122"/>
                <a:ea typeface="楷体" panose="02010609060101010101" pitchFamily="49" charset="-122"/>
              </a:rPr>
              <a:t>个，</a:t>
            </a:r>
            <a:r>
              <a:rPr lang="zh-CN" altLang="en-US" sz="1500" dirty="0">
                <a:solidFill>
                  <a:srgbClr val="FF0000"/>
                </a:solidFill>
                <a:latin typeface="楷体" panose="02010609060101010101" pitchFamily="49" charset="-122"/>
                <a:ea typeface="楷体" panose="02010609060101010101" pitchFamily="49" charset="-122"/>
              </a:rPr>
              <a:t>单管上的采样孔数量不宜</a:t>
            </a:r>
            <a:r>
              <a:rPr lang="zh-CN" altLang="en-US" sz="1500" dirty="0" smtClean="0">
                <a:solidFill>
                  <a:srgbClr val="FF0000"/>
                </a:solidFill>
                <a:latin typeface="楷体" panose="02010609060101010101" pitchFamily="49" charset="-122"/>
                <a:ea typeface="楷体" panose="02010609060101010101" pitchFamily="49" charset="-122"/>
              </a:rPr>
              <a:t>超过</a:t>
            </a:r>
            <a:r>
              <a:rPr lang="en-US" altLang="zh-CN" sz="1500" dirty="0" smtClean="0">
                <a:solidFill>
                  <a:srgbClr val="FF0000"/>
                </a:solidFill>
                <a:latin typeface="楷体" panose="02010609060101010101" pitchFamily="49" charset="-122"/>
                <a:ea typeface="楷体" panose="02010609060101010101" pitchFamily="49" charset="-122"/>
              </a:rPr>
              <a:t>25</a:t>
            </a:r>
            <a:r>
              <a:rPr lang="zh-CN" altLang="en-US" sz="1500" dirty="0" smtClean="0">
                <a:solidFill>
                  <a:srgbClr val="FF0000"/>
                </a:solidFill>
                <a:latin typeface="楷体" panose="02010609060101010101" pitchFamily="49" charset="-122"/>
                <a:ea typeface="楷体" panose="02010609060101010101" pitchFamily="49" charset="-122"/>
              </a:rPr>
              <a:t>个</a:t>
            </a:r>
            <a:r>
              <a:rPr lang="zh-CN" altLang="en-US" sz="1500" dirty="0" smtClean="0">
                <a:latin typeface="楷体" panose="02010609060101010101" pitchFamily="49" charset="-122"/>
                <a:ea typeface="楷体" panose="02010609060101010101" pitchFamily="49" charset="-122"/>
              </a:rPr>
              <a:t>。</a:t>
            </a:r>
            <a:endParaRPr lang="en-US" altLang="zh-CN" sz="1500" dirty="0">
              <a:latin typeface="楷体" panose="02010609060101010101" pitchFamily="49" charset="-122"/>
              <a:ea typeface="楷体" panose="02010609060101010101" pitchFamily="49" charset="-122"/>
            </a:endParaRPr>
          </a:p>
          <a:p>
            <a:pPr indent="457200" algn="r"/>
            <a:r>
              <a:rPr lang="en-US" altLang="zh-CN" sz="1500" dirty="0" smtClean="0">
                <a:latin typeface="楷体" panose="02010609060101010101" pitchFamily="49" charset="-122"/>
                <a:ea typeface="楷体" panose="02010609060101010101" pitchFamily="49" charset="-122"/>
              </a:rPr>
              <a:t>——《</a:t>
            </a:r>
            <a:r>
              <a:rPr lang="zh-CN" altLang="en-US" sz="1500" dirty="0">
                <a:latin typeface="楷体" panose="02010609060101010101" pitchFamily="49" charset="-122"/>
                <a:ea typeface="楷体" panose="02010609060101010101" pitchFamily="49" charset="-122"/>
              </a:rPr>
              <a:t>火灾自动报警系统设计规范</a:t>
            </a:r>
            <a:r>
              <a:rPr lang="en-US" altLang="zh-CN" sz="1500" dirty="0">
                <a:latin typeface="楷体" panose="02010609060101010101" pitchFamily="49" charset="-122"/>
                <a:ea typeface="楷体" panose="02010609060101010101" pitchFamily="49" charset="-122"/>
              </a:rPr>
              <a:t>》 </a:t>
            </a:r>
            <a:r>
              <a:rPr lang="en-US" altLang="zh-CN" sz="1500" dirty="0" smtClean="0">
                <a:latin typeface="楷体" panose="02010609060101010101" pitchFamily="49" charset="-122"/>
                <a:ea typeface="楷体" panose="02010609060101010101" pitchFamily="49" charset="-122"/>
              </a:rPr>
              <a:t>GB50116-2013</a:t>
            </a:r>
            <a:r>
              <a:rPr lang="zh-CN" altLang="en-US" sz="1500" dirty="0" smtClean="0">
                <a:latin typeface="楷体" panose="02010609060101010101" pitchFamily="49" charset="-122"/>
                <a:ea typeface="楷体" panose="02010609060101010101" pitchFamily="49" charset="-122"/>
              </a:rPr>
              <a:t>中</a:t>
            </a:r>
            <a:r>
              <a:rPr lang="en-US" altLang="zh-CN" sz="1500" dirty="0" smtClean="0">
                <a:latin typeface="楷体" panose="02010609060101010101" pitchFamily="49" charset="-122"/>
                <a:ea typeface="楷体" panose="02010609060101010101" pitchFamily="49" charset="-122"/>
              </a:rPr>
              <a:t>6.2.17</a:t>
            </a:r>
            <a:r>
              <a:rPr lang="zh-CN" altLang="en-US" sz="1500" dirty="0" smtClean="0">
                <a:latin typeface="楷体" panose="02010609060101010101" pitchFamily="49" charset="-122"/>
                <a:ea typeface="楷体" panose="02010609060101010101" pitchFamily="49" charset="-122"/>
              </a:rPr>
              <a:t>规定</a:t>
            </a:r>
            <a:endParaRPr lang="zh-CN" altLang="en-US" sz="1500" dirty="0">
              <a:latin typeface="楷体" panose="02010609060101010101" pitchFamily="49" charset="-122"/>
              <a:ea typeface="楷体" panose="02010609060101010101" pitchFamily="49" charset="-122"/>
            </a:endParaRPr>
          </a:p>
        </p:txBody>
      </p:sp>
      <p:sp>
        <p:nvSpPr>
          <p:cNvPr id="10" name="文本框 9"/>
          <p:cNvSpPr txBox="1"/>
          <p:nvPr/>
        </p:nvSpPr>
        <p:spPr>
          <a:xfrm>
            <a:off x="3396000" y="716671"/>
            <a:ext cx="5400000" cy="830997"/>
          </a:xfrm>
          <a:prstGeom prst="rect">
            <a:avLst/>
          </a:prstGeom>
          <a:noFill/>
        </p:spPr>
        <p:txBody>
          <a:bodyPr wrap="square" rtlCol="0">
            <a:spAutoFit/>
          </a:bodyPr>
          <a:lstStyle/>
          <a:p>
            <a:pPr algn="ctr"/>
            <a:r>
              <a:rPr lang="zh-CN" altLang="en-US" sz="2400" dirty="0" smtClean="0">
                <a:latin typeface="华文新魏" panose="02010800040101010101" pitchFamily="2" charset="-122"/>
                <a:ea typeface="华文新魏" panose="02010800040101010101" pitchFamily="2" charset="-122"/>
              </a:rPr>
              <a:t>吸气</a:t>
            </a:r>
            <a:r>
              <a:rPr lang="zh-CN" altLang="en-US" sz="2400" dirty="0">
                <a:latin typeface="华文新魏" panose="02010800040101010101" pitchFamily="2" charset="-122"/>
                <a:ea typeface="华文新魏" panose="02010800040101010101" pitchFamily="2" charset="-122"/>
              </a:rPr>
              <a:t>式</a:t>
            </a:r>
            <a:r>
              <a:rPr lang="zh-CN" altLang="en-US" sz="2400" dirty="0" smtClean="0">
                <a:latin typeface="华文新魏" panose="02010800040101010101" pitchFamily="2" charset="-122"/>
                <a:ea typeface="华文新魏" panose="02010800040101010101" pitchFamily="2" charset="-122"/>
              </a:rPr>
              <a:t>感烟火灾探测器</a:t>
            </a:r>
            <a:endParaRPr lang="en-US" altLang="zh-CN" sz="2400" dirty="0" smtClean="0">
              <a:latin typeface="华文新魏" panose="02010800040101010101" pitchFamily="2" charset="-122"/>
              <a:ea typeface="华文新魏" panose="02010800040101010101" pitchFamily="2" charset="-122"/>
            </a:endParaRPr>
          </a:p>
          <a:p>
            <a:pPr algn="ctr"/>
            <a:r>
              <a:rPr lang="en-US" altLang="zh-CN" sz="2400" dirty="0" smtClean="0">
                <a:latin typeface="华文新魏" panose="02010800040101010101" pitchFamily="2" charset="-122"/>
                <a:ea typeface="华文新魏" panose="02010800040101010101" pitchFamily="2" charset="-122"/>
              </a:rPr>
              <a:t>JBF-AR10P1</a:t>
            </a:r>
            <a:endParaRPr lang="zh-CN" altLang="en-US" sz="2400" dirty="0">
              <a:latin typeface="华文新魏" panose="02010800040101010101" pitchFamily="2" charset="-122"/>
              <a:ea typeface="华文新魏" panose="02010800040101010101" pitchFamily="2" charset="-122"/>
            </a:endParaRPr>
          </a:p>
        </p:txBody>
      </p:sp>
      <p:sp>
        <p:nvSpPr>
          <p:cNvPr id="4" name="文本框 3"/>
          <p:cNvSpPr txBox="1"/>
          <p:nvPr/>
        </p:nvSpPr>
        <p:spPr>
          <a:xfrm>
            <a:off x="10181894" y="1629000"/>
            <a:ext cx="1980000" cy="2169825"/>
          </a:xfrm>
          <a:prstGeom prst="rect">
            <a:avLst/>
          </a:prstGeom>
          <a:solidFill>
            <a:srgbClr val="FFFFFF">
              <a:alpha val="50000"/>
            </a:srgbClr>
          </a:solidFill>
          <a:ln w="19050">
            <a:solidFill>
              <a:srgbClr val="88B9BB"/>
            </a:solidFill>
          </a:ln>
        </p:spPr>
        <p:txBody>
          <a:bodyPr wrap="square" rtlCol="0">
            <a:spAutoFit/>
          </a:bodyPr>
          <a:lstStyle/>
          <a:p>
            <a:r>
              <a:rPr lang="zh-CN" altLang="en-US" sz="1500" dirty="0">
                <a:latin typeface="楷体" panose="02010609060101010101" pitchFamily="49" charset="-122"/>
                <a:ea typeface="楷体" panose="02010609060101010101" pitchFamily="49" charset="-122"/>
              </a:rPr>
              <a:t>遮光</a:t>
            </a:r>
            <a:r>
              <a:rPr lang="zh-CN" altLang="en-US" sz="1500" dirty="0" smtClean="0">
                <a:latin typeface="楷体" panose="02010609060101010101" pitchFamily="49" charset="-122"/>
                <a:ea typeface="楷体" panose="02010609060101010101" pitchFamily="49" charset="-122"/>
              </a:rPr>
              <a:t>率</a:t>
            </a:r>
            <a:r>
              <a:rPr lang="en-US" altLang="zh-CN" sz="1500" dirty="0" smtClean="0">
                <a:latin typeface="楷体" panose="02010609060101010101" pitchFamily="49" charset="-122"/>
                <a:ea typeface="楷体" panose="02010609060101010101" pitchFamily="49" charset="-122"/>
              </a:rPr>
              <a:t>obscuration</a:t>
            </a:r>
            <a:r>
              <a:rPr lang="zh-CN" altLang="en-US" sz="1500" dirty="0" smtClean="0">
                <a:latin typeface="楷体" panose="02010609060101010101" pitchFamily="49" charset="-122"/>
                <a:ea typeface="楷体" panose="02010609060101010101" pitchFamily="49" charset="-122"/>
              </a:rPr>
              <a:t>：</a:t>
            </a:r>
            <a:r>
              <a:rPr lang="en-US" altLang="zh-CN" sz="1500" dirty="0" smtClean="0">
                <a:latin typeface="楷体" panose="02010609060101010101" pitchFamily="49" charset="-122"/>
                <a:ea typeface="楷体" panose="02010609060101010101" pitchFamily="49" charset="-122"/>
              </a:rPr>
              <a:t> </a:t>
            </a:r>
            <a:r>
              <a:rPr lang="en-US" altLang="zh-CN" sz="1500" dirty="0">
                <a:latin typeface="楷体" panose="02010609060101010101" pitchFamily="49" charset="-122"/>
                <a:ea typeface="楷体" panose="02010609060101010101" pitchFamily="49" charset="-122"/>
              </a:rPr>
              <a:t> </a:t>
            </a:r>
          </a:p>
          <a:p>
            <a:r>
              <a:rPr lang="en-US" altLang="zh-CN" sz="1500" dirty="0" smtClean="0">
                <a:latin typeface="楷体" panose="02010609060101010101" pitchFamily="49" charset="-122"/>
                <a:ea typeface="楷体" panose="02010609060101010101" pitchFamily="49" charset="-122"/>
              </a:rPr>
              <a:t>    </a:t>
            </a:r>
            <a:r>
              <a:rPr lang="zh-CN" altLang="en-US" sz="1500" b="1" dirty="0" smtClean="0">
                <a:latin typeface="楷体" panose="02010609060101010101" pitchFamily="49" charset="-122"/>
                <a:ea typeface="楷体" panose="02010609060101010101" pitchFamily="49" charset="-122"/>
              </a:rPr>
              <a:t>烟雾</a:t>
            </a:r>
            <a:r>
              <a:rPr lang="zh-CN" altLang="en-US" sz="1500" b="1" dirty="0">
                <a:latin typeface="楷体" panose="02010609060101010101" pitchFamily="49" charset="-122"/>
                <a:ea typeface="楷体" panose="02010609060101010101" pitchFamily="49" charset="-122"/>
              </a:rPr>
              <a:t>对光线的遮挡程度</a:t>
            </a:r>
            <a:r>
              <a:rPr lang="zh-CN" altLang="en-US" sz="1500" dirty="0">
                <a:latin typeface="楷体" panose="02010609060101010101" pitchFamily="49" charset="-122"/>
                <a:ea typeface="楷体" panose="02010609060101010101" pitchFamily="49" charset="-122"/>
              </a:rPr>
              <a:t>，计量单位为：</a:t>
            </a:r>
            <a:r>
              <a:rPr lang="en-US" altLang="zh-CN" sz="1500" dirty="0">
                <a:latin typeface="楷体" panose="02010609060101010101" pitchFamily="49" charset="-122"/>
                <a:ea typeface="楷体" panose="02010609060101010101" pitchFamily="49" charset="-122"/>
              </a:rPr>
              <a:t>%</a:t>
            </a:r>
            <a:r>
              <a:rPr lang="en-US" altLang="zh-CN" sz="1500" dirty="0" err="1">
                <a:latin typeface="楷体" panose="02010609060101010101" pitchFamily="49" charset="-122"/>
                <a:ea typeface="楷体" panose="02010609060101010101" pitchFamily="49" charset="-122"/>
              </a:rPr>
              <a:t>obs</a:t>
            </a:r>
            <a:r>
              <a:rPr lang="en-US" altLang="zh-CN" sz="1500" dirty="0">
                <a:latin typeface="楷体" panose="02010609060101010101" pitchFamily="49" charset="-122"/>
                <a:ea typeface="楷体" panose="02010609060101010101" pitchFamily="49" charset="-122"/>
              </a:rPr>
              <a:t>/m</a:t>
            </a:r>
            <a:r>
              <a:rPr lang="zh-CN" altLang="en-US" sz="1500" dirty="0">
                <a:latin typeface="楷体" panose="02010609060101010101" pitchFamily="49" charset="-122"/>
                <a:ea typeface="楷体" panose="02010609060101010101" pitchFamily="49" charset="-122"/>
              </a:rPr>
              <a:t>。遮光率又称减光率，烟雾浓度越低，遮挡的光线就越少，减光率就会越低，因此遮光率常被用来</a:t>
            </a:r>
            <a:r>
              <a:rPr lang="zh-CN" altLang="en-US" sz="1500" b="1" dirty="0">
                <a:latin typeface="楷体" panose="02010609060101010101" pitchFamily="49" charset="-122"/>
                <a:ea typeface="楷体" panose="02010609060101010101" pitchFamily="49" charset="-122"/>
              </a:rPr>
              <a:t>表示烟雾浓度的大小</a:t>
            </a:r>
            <a:r>
              <a:rPr lang="zh-CN" altLang="en-US" sz="1500" dirty="0">
                <a:latin typeface="楷体" panose="02010609060101010101" pitchFamily="49" charset="-122"/>
                <a:ea typeface="楷体" panose="02010609060101010101" pitchFamily="49" charset="-122"/>
              </a:rPr>
              <a:t>。</a:t>
            </a:r>
          </a:p>
        </p:txBody>
      </p:sp>
      <p:grpSp>
        <p:nvGrpSpPr>
          <p:cNvPr id="11" name="组合 10"/>
          <p:cNvGrpSpPr/>
          <p:nvPr/>
        </p:nvGrpSpPr>
        <p:grpSpPr>
          <a:xfrm>
            <a:off x="931739" y="449270"/>
            <a:ext cx="3220261" cy="832260"/>
            <a:chOff x="931739" y="449270"/>
            <a:chExt cx="3220261" cy="832260"/>
          </a:xfrm>
        </p:grpSpPr>
        <p:pic>
          <p:nvPicPr>
            <p:cNvPr id="12" name="图片 11"/>
            <p:cNvPicPr>
              <a:picLocks noChangeAspect="1"/>
            </p:cNvPicPr>
            <p:nvPr/>
          </p:nvPicPr>
          <p:blipFill>
            <a:blip r:embed="rId3">
              <a:clrChange>
                <a:clrFrom>
                  <a:srgbClr val="FFFFFF"/>
                </a:clrFrom>
                <a:clrTo>
                  <a:srgbClr val="FFFFFF">
                    <a:alpha val="0"/>
                  </a:srgbClr>
                </a:clrTo>
              </a:clrChange>
            </a:blip>
            <a:stretch>
              <a:fillRect/>
            </a:stretch>
          </p:blipFill>
          <p:spPr>
            <a:xfrm rot="21422848">
              <a:off x="931739" y="1016298"/>
              <a:ext cx="2930429" cy="265232"/>
            </a:xfrm>
            <a:prstGeom prst="rect">
              <a:avLst/>
            </a:prstGeom>
          </p:spPr>
        </p:pic>
        <p:sp>
          <p:nvSpPr>
            <p:cNvPr id="13" name="文本框 12"/>
            <p:cNvSpPr txBox="1"/>
            <p:nvPr/>
          </p:nvSpPr>
          <p:spPr>
            <a:xfrm>
              <a:off x="1272000" y="605839"/>
              <a:ext cx="2880000" cy="553998"/>
            </a:xfrm>
            <a:prstGeom prst="rect">
              <a:avLst/>
            </a:prstGeom>
            <a:noFill/>
          </p:spPr>
          <p:txBody>
            <a:bodyPr wrap="square" rtlCol="0">
              <a:spAutoFit/>
            </a:bodyPr>
            <a:lstStyle/>
            <a:p>
              <a:r>
                <a:rPr lang="zh-CN" altLang="en-US" sz="3000" b="1" dirty="0" smtClean="0">
                  <a:solidFill>
                    <a:srgbClr val="2E2E2E"/>
                  </a:solidFill>
                  <a:latin typeface="华文隶书" panose="02010800040101010101" pitchFamily="2" charset="-122"/>
                  <a:ea typeface="华文隶书" panose="02010800040101010101" pitchFamily="2" charset="-122"/>
                </a:rPr>
                <a:t>探测器</a:t>
              </a:r>
              <a:r>
                <a:rPr lang="zh-CN" altLang="en-US" sz="3000" b="1" dirty="0">
                  <a:solidFill>
                    <a:srgbClr val="2E2E2E"/>
                  </a:solidFill>
                  <a:latin typeface="华文隶书" panose="02010800040101010101" pitchFamily="2" charset="-122"/>
                  <a:ea typeface="华文隶书" panose="02010800040101010101" pitchFamily="2" charset="-122"/>
                </a:rPr>
                <a:t>性能</a:t>
              </a:r>
              <a:r>
                <a:rPr lang="zh-CN" altLang="en-US" sz="3000" b="1" dirty="0" smtClean="0">
                  <a:solidFill>
                    <a:srgbClr val="2E2E2E"/>
                  </a:solidFill>
                  <a:latin typeface="华文隶书" panose="02010800040101010101" pitchFamily="2" charset="-122"/>
                  <a:ea typeface="华文隶书" panose="02010800040101010101" pitchFamily="2" charset="-122"/>
                </a:rPr>
                <a:t>参数</a:t>
              </a:r>
              <a:endParaRPr lang="zh-CN" altLang="en-US" sz="3000" b="1" dirty="0">
                <a:solidFill>
                  <a:srgbClr val="2E2E2E"/>
                </a:solidFill>
                <a:latin typeface="华文隶书" panose="02010800040101010101" pitchFamily="2" charset="-122"/>
                <a:ea typeface="华文隶书" panose="02010800040101010101" pitchFamily="2" charset="-122"/>
              </a:endParaRPr>
            </a:p>
          </p:txBody>
        </p:sp>
        <p:pic>
          <p:nvPicPr>
            <p:cNvPr id="14" name="图片 13"/>
            <p:cNvPicPr>
              <a:picLocks noChangeAspect="1"/>
            </p:cNvPicPr>
            <p:nvPr/>
          </p:nvPicPr>
          <p:blipFill rotWithShape="1">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l="7559" t="21444" r="77323" b="16404"/>
            <a:stretch>
              <a:fillRect/>
            </a:stretch>
          </p:blipFill>
          <p:spPr>
            <a:xfrm rot="2694434">
              <a:off x="988082" y="449270"/>
              <a:ext cx="233513" cy="720000"/>
            </a:xfrm>
            <a:prstGeom prst="rect">
              <a:avLst/>
            </a:prstGeom>
            <a:noFill/>
            <a:ln>
              <a:noFill/>
            </a:ln>
          </p:spPr>
        </p:pic>
      </p:grpSp>
    </p:spTree>
    <p:custDataLst>
      <p:tags r:id="rId1"/>
    </p:custData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pic>
        <p:nvPicPr>
          <p:cNvPr id="42" name="图片 41" descr="阴影"/>
          <p:cNvPicPr>
            <a:picLocks noChangeAspect="1"/>
          </p:cNvPicPr>
          <p:nvPr/>
        </p:nvPicPr>
        <p:blipFill>
          <a:blip r:embed="rId3" cstate="screen"/>
          <a:stretch>
            <a:fillRect/>
          </a:stretch>
        </p:blipFill>
        <p:spPr>
          <a:xfrm>
            <a:off x="2496000" y="1485000"/>
            <a:ext cx="7200000" cy="4320000"/>
          </a:xfrm>
          <a:prstGeom prst="rect">
            <a:avLst/>
          </a:prstGeom>
        </p:spPr>
      </p:pic>
      <p:sp>
        <p:nvSpPr>
          <p:cNvPr id="2" name="文本框 1"/>
          <p:cNvSpPr txBox="1"/>
          <p:nvPr/>
        </p:nvSpPr>
        <p:spPr>
          <a:xfrm>
            <a:off x="3936000" y="2268000"/>
            <a:ext cx="4320000" cy="1015663"/>
          </a:xfrm>
          <a:prstGeom prst="rect">
            <a:avLst/>
          </a:prstGeom>
          <a:noFill/>
        </p:spPr>
        <p:txBody>
          <a:bodyPr wrap="square" rtlCol="0">
            <a:spAutoFit/>
          </a:bodyPr>
          <a:lstStyle/>
          <a:p>
            <a:pPr algn="ctr"/>
            <a:r>
              <a:rPr lang="en-US" altLang="zh-CN" sz="6000" b="1" dirty="0" smtClean="0">
                <a:solidFill>
                  <a:srgbClr val="88B9BB"/>
                </a:solidFill>
                <a:latin typeface="+mn-ea"/>
              </a:rPr>
              <a:t>Part.05</a:t>
            </a:r>
          </a:p>
        </p:txBody>
      </p:sp>
      <p:sp>
        <p:nvSpPr>
          <p:cNvPr id="3" name="文本框 2"/>
          <p:cNvSpPr txBox="1"/>
          <p:nvPr/>
        </p:nvSpPr>
        <p:spPr>
          <a:xfrm>
            <a:off x="2496000" y="3240000"/>
            <a:ext cx="7200000" cy="830997"/>
          </a:xfrm>
          <a:prstGeom prst="rect">
            <a:avLst/>
          </a:prstGeom>
          <a:noFill/>
        </p:spPr>
        <p:txBody>
          <a:bodyPr wrap="square" rtlCol="0">
            <a:spAutoFit/>
          </a:bodyPr>
          <a:lstStyle/>
          <a:p>
            <a:pPr algn="ctr"/>
            <a:r>
              <a:rPr lang="zh-CN" altLang="en-US" sz="4800" b="1" dirty="0" smtClean="0">
                <a:solidFill>
                  <a:srgbClr val="88B9BB"/>
                </a:solidFill>
                <a:latin typeface="+mn-ea"/>
              </a:rPr>
              <a:t>数量配置</a:t>
            </a:r>
            <a:endParaRPr lang="zh-CN" altLang="en-US" sz="4800" b="1" dirty="0">
              <a:solidFill>
                <a:srgbClr val="88B9BB"/>
              </a:solidFill>
              <a:latin typeface="+mn-ea"/>
            </a:endParaRPr>
          </a:p>
        </p:txBody>
      </p:sp>
    </p:spTree>
    <p:extLst>
      <p:ext uri="{BB962C8B-B14F-4D97-AF65-F5344CB8AC3E}">
        <p14:creationId xmlns:p14="http://schemas.microsoft.com/office/powerpoint/2010/main" val="4049386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500"/>
                                        <p:tgtEl>
                                          <p:spTgt spid="2"/>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Righ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文本框 36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560653" y="2140759"/>
            <a:ext cx="1467068" cy="400110"/>
          </a:xfrm>
          <a:prstGeom prst="rect">
            <a:avLst/>
          </a:prstGeom>
          <a:solidFill>
            <a:schemeClr val="bg1">
              <a:alpha val="50000"/>
            </a:schemeClr>
          </a:solidFill>
          <a:effectLst>
            <a:softEdge rad="63500"/>
          </a:effectLst>
        </p:spPr>
        <p:txBody>
          <a:bodyPr wrap="none" rtlCol="0">
            <a:spAutoFit/>
          </a:bodyPr>
          <a:lstStyle/>
          <a:p>
            <a:r>
              <a:rPr lang="zh-CN" altLang="en-US" sz="2000" dirty="0">
                <a:solidFill>
                  <a:srgbClr val="FF0000"/>
                </a:solidFill>
                <a:latin typeface="华文新魏" panose="02010800040101010101" pitchFamily="2" charset="-122"/>
                <a:ea typeface="华文新魏" panose="02010800040101010101" pitchFamily="2" charset="-122"/>
                <a:cs typeface="Kartika" panose="02020503030404060203" pitchFamily="18" charset="0"/>
              </a:rPr>
              <a:t>采样孔标识</a:t>
            </a:r>
            <a:endParaRPr lang="en-US" altLang="zh-CN" sz="2000" dirty="0">
              <a:solidFill>
                <a:srgbClr val="FF0000"/>
              </a:solidFill>
              <a:latin typeface="华文新魏" panose="02010800040101010101" pitchFamily="2" charset="-122"/>
              <a:ea typeface="华文新魏" panose="02010800040101010101" pitchFamily="2" charset="-122"/>
              <a:cs typeface="Kartika" panose="02020503030404060203" pitchFamily="18" charset="0"/>
            </a:endParaRPr>
          </a:p>
        </p:txBody>
      </p:sp>
      <p:sp>
        <p:nvSpPr>
          <p:cNvPr id="1787" name="文本框 1786"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8759920" y="4156895"/>
            <a:ext cx="2749471" cy="400110"/>
          </a:xfrm>
          <a:prstGeom prst="rect">
            <a:avLst/>
          </a:prstGeom>
          <a:solidFill>
            <a:schemeClr val="bg1">
              <a:alpha val="50000"/>
            </a:schemeClr>
          </a:solidFill>
          <a:effectLst>
            <a:softEdge rad="63500"/>
          </a:effectLst>
        </p:spPr>
        <p:txBody>
          <a:bodyPr wrap="none" rtlCol="0">
            <a:spAutoFit/>
          </a:bodyPr>
          <a:lstStyle/>
          <a:p>
            <a:r>
              <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cs typeface="Kartika" panose="02020503030404060203" pitchFamily="18" charset="0"/>
              </a:rPr>
              <a:t>空气采样毛细采样套件</a:t>
            </a:r>
            <a:endParaRPr lang="en-US" altLang="zh-CN" sz="2000" dirty="0">
              <a:solidFill>
                <a:schemeClr val="tx1">
                  <a:lumMod val="75000"/>
                  <a:lumOff val="25000"/>
                </a:schemeClr>
              </a:solidFill>
              <a:latin typeface="华文新魏" panose="02010800040101010101" pitchFamily="2" charset="-122"/>
              <a:ea typeface="华文新魏" panose="02010800040101010101" pitchFamily="2" charset="-122"/>
              <a:cs typeface="Kartika" panose="02020503030404060203" pitchFamily="18" charset="0"/>
            </a:endParaRPr>
          </a:p>
        </p:txBody>
      </p:sp>
      <p:sp>
        <p:nvSpPr>
          <p:cNvPr id="2141" name="文本框 2140"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036000" y="5144235"/>
            <a:ext cx="1938351" cy="400110"/>
          </a:xfrm>
          <a:prstGeom prst="rect">
            <a:avLst/>
          </a:prstGeom>
          <a:solidFill>
            <a:schemeClr val="bg1">
              <a:alpha val="50000"/>
            </a:schemeClr>
          </a:solidFill>
          <a:effectLst>
            <a:softEdge rad="63500"/>
          </a:effectLst>
        </p:spPr>
        <p:txBody>
          <a:bodyPr wrap="none" rtlCol="0">
            <a:spAutoFit/>
          </a:bodyPr>
          <a:lstStyle/>
          <a:p>
            <a:r>
              <a:rPr lang="en-US" altLang="zh-CN" sz="2000" dirty="0" smtClean="0">
                <a:solidFill>
                  <a:srgbClr val="FF0000"/>
                </a:solidFill>
                <a:latin typeface="华文新魏" panose="02010800040101010101" pitchFamily="2" charset="-122"/>
                <a:ea typeface="华文新魏" panose="02010800040101010101" pitchFamily="2" charset="-122"/>
                <a:cs typeface="Kartika" panose="02020503030404060203" pitchFamily="18" charset="0"/>
              </a:rPr>
              <a:t>25mm</a:t>
            </a:r>
            <a:r>
              <a:rPr lang="zh-CN" altLang="en-US" sz="2000" dirty="0">
                <a:solidFill>
                  <a:srgbClr val="FF0000"/>
                </a:solidFill>
                <a:latin typeface="华文新魏" panose="02010800040101010101" pitchFamily="2" charset="-122"/>
                <a:ea typeface="华文新魏" panose="02010800040101010101" pitchFamily="2" charset="-122"/>
                <a:cs typeface="Kartika" panose="02020503030404060203" pitchFamily="18" charset="0"/>
              </a:rPr>
              <a:t>球阀</a:t>
            </a:r>
            <a:r>
              <a:rPr lang="zh-CN" altLang="en-US" sz="2000" dirty="0" smtClean="0">
                <a:solidFill>
                  <a:srgbClr val="FF0000"/>
                </a:solidFill>
                <a:latin typeface="华文新魏" panose="02010800040101010101" pitchFamily="2" charset="-122"/>
                <a:ea typeface="华文新魏" panose="02010800040101010101" pitchFamily="2" charset="-122"/>
                <a:cs typeface="Kartika" panose="02020503030404060203" pitchFamily="18" charset="0"/>
              </a:rPr>
              <a:t>开关</a:t>
            </a:r>
            <a:endParaRPr lang="en-US" altLang="zh-CN" sz="2000" dirty="0" smtClean="0">
              <a:solidFill>
                <a:srgbClr val="FF0000"/>
              </a:solidFill>
              <a:latin typeface="华文新魏" panose="02010800040101010101" pitchFamily="2" charset="-122"/>
              <a:ea typeface="华文新魏" panose="02010800040101010101" pitchFamily="2" charset="-122"/>
              <a:cs typeface="Kartika" panose="02020503030404060203" pitchFamily="18" charset="0"/>
            </a:endParaRPr>
          </a:p>
        </p:txBody>
      </p:sp>
      <p:sp>
        <p:nvSpPr>
          <p:cNvPr id="2495" name="文本框 2494"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560653" y="3135233"/>
            <a:ext cx="1723549" cy="400110"/>
          </a:xfrm>
          <a:prstGeom prst="rect">
            <a:avLst/>
          </a:prstGeom>
          <a:solidFill>
            <a:schemeClr val="bg1">
              <a:alpha val="50000"/>
            </a:schemeClr>
          </a:solidFill>
          <a:effectLst>
            <a:softEdge rad="63500"/>
          </a:effectLst>
        </p:spPr>
        <p:txBody>
          <a:bodyPr wrap="none" rtlCol="0">
            <a:spAutoFit/>
          </a:bodyPr>
          <a:lstStyle/>
          <a:p>
            <a:r>
              <a:rPr lang="zh-CN" altLang="en-US" sz="2000" dirty="0">
                <a:solidFill>
                  <a:srgbClr val="FF0000"/>
                </a:solidFill>
                <a:latin typeface="华文新魏" panose="02010800040101010101" pitchFamily="2" charset="-122"/>
                <a:ea typeface="华文新魏" panose="02010800040101010101" pitchFamily="2" charset="-122"/>
                <a:cs typeface="Kartika" panose="02020503030404060203" pitchFamily="18" charset="0"/>
              </a:rPr>
              <a:t>采样管道标识</a:t>
            </a:r>
            <a:endParaRPr lang="en-US" altLang="zh-CN" sz="2000" dirty="0">
              <a:solidFill>
                <a:srgbClr val="FF0000"/>
              </a:solidFill>
              <a:latin typeface="华文新魏" panose="02010800040101010101" pitchFamily="2" charset="-122"/>
              <a:ea typeface="华文新魏" panose="02010800040101010101" pitchFamily="2" charset="-122"/>
              <a:cs typeface="Kartika" panose="02020503030404060203" pitchFamily="18" charset="0"/>
            </a:endParaRPr>
          </a:p>
        </p:txBody>
      </p:sp>
      <p:sp>
        <p:nvSpPr>
          <p:cNvPr id="2849" name="文本框 2848"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036000" y="4153774"/>
            <a:ext cx="2117887" cy="400110"/>
          </a:xfrm>
          <a:prstGeom prst="rect">
            <a:avLst/>
          </a:prstGeom>
          <a:solidFill>
            <a:schemeClr val="bg1">
              <a:alpha val="50000"/>
            </a:schemeClr>
          </a:solidFill>
          <a:effectLst>
            <a:softEdge rad="63500"/>
          </a:effectLst>
        </p:spPr>
        <p:txBody>
          <a:bodyPr wrap="none" rtlCol="0">
            <a:spAutoFit/>
          </a:bodyPr>
          <a:lstStyle/>
          <a:p>
            <a:r>
              <a:rPr lang="zh-CN" altLang="en-US" sz="2000" dirty="0">
                <a:solidFill>
                  <a:srgbClr val="FF0000"/>
                </a:solidFill>
                <a:latin typeface="华文新魏" panose="02010800040101010101" pitchFamily="2" charset="-122"/>
                <a:ea typeface="华文新魏" panose="02010800040101010101" pitchFamily="2" charset="-122"/>
                <a:cs typeface="Kartika" panose="02020503030404060203" pitchFamily="18" charset="0"/>
              </a:rPr>
              <a:t>采样管卡</a:t>
            </a:r>
            <a:r>
              <a:rPr lang="en-US" altLang="zh-CN" sz="2000" dirty="0">
                <a:solidFill>
                  <a:srgbClr val="FF0000"/>
                </a:solidFill>
                <a:latin typeface="华文新魏" panose="02010800040101010101" pitchFamily="2" charset="-122"/>
                <a:ea typeface="华文新魏" panose="02010800040101010101" pitchFamily="2" charset="-122"/>
                <a:cs typeface="Kartika" panose="02020503030404060203" pitchFamily="18" charset="0"/>
              </a:rPr>
              <a:t>(25mm)</a:t>
            </a:r>
          </a:p>
        </p:txBody>
      </p:sp>
      <p:sp>
        <p:nvSpPr>
          <p:cNvPr id="3203" name="文本框 3202"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1109973" y="4154314"/>
            <a:ext cx="1507144" cy="400110"/>
          </a:xfrm>
          <a:prstGeom prst="rect">
            <a:avLst/>
          </a:prstGeom>
          <a:solidFill>
            <a:schemeClr val="bg1">
              <a:alpha val="50000"/>
            </a:schemeClr>
          </a:solidFill>
          <a:effectLst>
            <a:softEdge rad="63500"/>
          </a:effectLst>
        </p:spPr>
        <p:txBody>
          <a:bodyPr wrap="none" rtlCol="0">
            <a:spAutoFit/>
          </a:bodyPr>
          <a:lstStyle/>
          <a:p>
            <a:r>
              <a:rPr lang="en-US" altLang="zh-CN" sz="2000" dirty="0">
                <a:solidFill>
                  <a:srgbClr val="FF0000"/>
                </a:solidFill>
                <a:latin typeface="华文新魏" panose="02010800040101010101" pitchFamily="2" charset="-122"/>
                <a:ea typeface="华文新魏" panose="02010800040101010101" pitchFamily="2" charset="-122"/>
                <a:cs typeface="Kartika" panose="02020503030404060203" pitchFamily="18" charset="0"/>
              </a:rPr>
              <a:t>90</a:t>
            </a:r>
            <a:r>
              <a:rPr lang="zh-CN" altLang="en-US" sz="2000" dirty="0">
                <a:solidFill>
                  <a:srgbClr val="FF0000"/>
                </a:solidFill>
                <a:latin typeface="华文新魏" panose="02010800040101010101" pitchFamily="2" charset="-122"/>
                <a:ea typeface="华文新魏" panose="02010800040101010101" pitchFamily="2" charset="-122"/>
                <a:cs typeface="Kartika" panose="02020503030404060203" pitchFamily="18" charset="0"/>
              </a:rPr>
              <a:t>度大弯头</a:t>
            </a:r>
            <a:endParaRPr lang="en-US" altLang="zh-CN" sz="2000" dirty="0">
              <a:solidFill>
                <a:srgbClr val="FF0000"/>
              </a:solidFill>
              <a:latin typeface="华文新魏" panose="02010800040101010101" pitchFamily="2" charset="-122"/>
              <a:ea typeface="华文新魏" panose="02010800040101010101" pitchFamily="2" charset="-122"/>
              <a:cs typeface="Kartika" panose="02020503030404060203" pitchFamily="18" charset="0"/>
            </a:endParaRPr>
          </a:p>
        </p:txBody>
      </p:sp>
      <p:sp>
        <p:nvSpPr>
          <p:cNvPr id="3557" name="文本框 3556"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1109973" y="3163583"/>
            <a:ext cx="1531188" cy="584775"/>
          </a:xfrm>
          <a:prstGeom prst="rect">
            <a:avLst/>
          </a:prstGeom>
          <a:solidFill>
            <a:schemeClr val="bg1">
              <a:alpha val="50000"/>
            </a:schemeClr>
          </a:solidFill>
          <a:effectLst>
            <a:softEdge rad="63500"/>
          </a:effectLst>
        </p:spPr>
        <p:txBody>
          <a:bodyPr wrap="none" rtlCol="0">
            <a:spAutoFit/>
          </a:bodyPr>
          <a:lstStyle/>
          <a:p>
            <a:r>
              <a:rPr lang="en-US" altLang="zh-CN" sz="2000" dirty="0">
                <a:solidFill>
                  <a:schemeClr val="tx1">
                    <a:lumMod val="75000"/>
                    <a:lumOff val="25000"/>
                  </a:schemeClr>
                </a:solidFill>
                <a:latin typeface="华文新魏" panose="02010800040101010101" pitchFamily="2" charset="-122"/>
                <a:ea typeface="华文新魏" panose="02010800040101010101" pitchFamily="2" charset="-122"/>
                <a:cs typeface="Kartika" panose="02020503030404060203" pitchFamily="18" charset="0"/>
              </a:rPr>
              <a:t>45</a:t>
            </a:r>
            <a:r>
              <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cs typeface="Kartika" panose="02020503030404060203" pitchFamily="18" charset="0"/>
              </a:rPr>
              <a:t>度</a:t>
            </a:r>
            <a:r>
              <a:rPr lang="zh-CN" altLang="en-US" sz="2000" dirty="0" smtClean="0">
                <a:solidFill>
                  <a:schemeClr val="tx1">
                    <a:lumMod val="75000"/>
                    <a:lumOff val="25000"/>
                  </a:schemeClr>
                </a:solidFill>
                <a:latin typeface="华文新魏" panose="02010800040101010101" pitchFamily="2" charset="-122"/>
                <a:ea typeface="华文新魏" panose="02010800040101010101" pitchFamily="2" charset="-122"/>
                <a:cs typeface="Kartika" panose="02020503030404060203" pitchFamily="18" charset="0"/>
              </a:rPr>
              <a:t>弯头</a:t>
            </a:r>
            <a:endParaRPr lang="en-US" altLang="zh-CN" sz="2000" dirty="0" smtClean="0">
              <a:solidFill>
                <a:schemeClr val="tx1">
                  <a:lumMod val="75000"/>
                  <a:lumOff val="25000"/>
                </a:schemeClr>
              </a:solidFill>
              <a:latin typeface="华文新魏" panose="02010800040101010101" pitchFamily="2" charset="-122"/>
              <a:ea typeface="华文新魏" panose="02010800040101010101" pitchFamily="2" charset="-122"/>
              <a:cs typeface="Kartika" panose="02020503030404060203" pitchFamily="18" charset="0"/>
            </a:endParaRPr>
          </a:p>
          <a:p>
            <a:r>
              <a:rPr lang="zh-CN" altLang="en-US" sz="1200" spc="-150" dirty="0" smtClean="0">
                <a:solidFill>
                  <a:schemeClr val="tx1">
                    <a:lumMod val="75000"/>
                    <a:lumOff val="25000"/>
                  </a:schemeClr>
                </a:solidFill>
                <a:latin typeface="华文新魏" panose="02010800040101010101" pitchFamily="2" charset="-122"/>
                <a:ea typeface="华文新魏" panose="02010800040101010101" pitchFamily="2" charset="-122"/>
                <a:cs typeface="Kartika" panose="02020503030404060203" pitchFamily="18" charset="0"/>
              </a:rPr>
              <a:t>（根据现场情况配置）</a:t>
            </a:r>
            <a:endParaRPr lang="en-US" altLang="zh-CN" sz="1200" spc="-150" dirty="0">
              <a:solidFill>
                <a:schemeClr val="tx1">
                  <a:lumMod val="75000"/>
                  <a:lumOff val="25000"/>
                </a:schemeClr>
              </a:solidFill>
              <a:latin typeface="华文新魏" panose="02010800040101010101" pitchFamily="2" charset="-122"/>
              <a:ea typeface="华文新魏" panose="02010800040101010101" pitchFamily="2" charset="-122"/>
              <a:cs typeface="Kartika" panose="02020503030404060203" pitchFamily="18" charset="0"/>
            </a:endParaRPr>
          </a:p>
        </p:txBody>
      </p:sp>
      <p:sp>
        <p:nvSpPr>
          <p:cNvPr id="3911" name="文本框 3910"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036000" y="2172852"/>
            <a:ext cx="1467068" cy="400110"/>
          </a:xfrm>
          <a:prstGeom prst="rect">
            <a:avLst/>
          </a:prstGeom>
          <a:solidFill>
            <a:schemeClr val="bg1">
              <a:alpha val="50000"/>
            </a:schemeClr>
          </a:solidFill>
          <a:effectLst>
            <a:softEdge rad="63500"/>
          </a:effectLst>
        </p:spPr>
        <p:txBody>
          <a:bodyPr wrap="none" rtlCol="0">
            <a:spAutoFit/>
          </a:bodyPr>
          <a:lstStyle/>
          <a:p>
            <a:r>
              <a:rPr lang="zh-CN" altLang="en-US" sz="2000" dirty="0">
                <a:solidFill>
                  <a:srgbClr val="FF0000"/>
                </a:solidFill>
                <a:latin typeface="华文新魏" panose="02010800040101010101" pitchFamily="2" charset="-122"/>
                <a:ea typeface="华文新魏" panose="02010800040101010101" pitchFamily="2" charset="-122"/>
                <a:cs typeface="Kartika" panose="02020503030404060203" pitchFamily="18" charset="0"/>
              </a:rPr>
              <a:t>采样管堵头</a:t>
            </a:r>
            <a:endParaRPr lang="en-US" altLang="zh-CN" sz="2000" dirty="0">
              <a:solidFill>
                <a:srgbClr val="FF0000"/>
              </a:solidFill>
              <a:latin typeface="华文新魏" panose="02010800040101010101" pitchFamily="2" charset="-122"/>
              <a:ea typeface="华文新魏" panose="02010800040101010101" pitchFamily="2" charset="-122"/>
              <a:cs typeface="Kartika" panose="02020503030404060203" pitchFamily="18" charset="0"/>
            </a:endParaRPr>
          </a:p>
        </p:txBody>
      </p:sp>
      <p:sp>
        <p:nvSpPr>
          <p:cNvPr id="4265" name="文本框 4264"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1109973" y="5145044"/>
            <a:ext cx="1467068" cy="400110"/>
          </a:xfrm>
          <a:prstGeom prst="rect">
            <a:avLst/>
          </a:prstGeom>
          <a:solidFill>
            <a:schemeClr val="bg1">
              <a:alpha val="50000"/>
            </a:schemeClr>
          </a:solidFill>
          <a:effectLst>
            <a:softEdge rad="63500"/>
          </a:effectLst>
        </p:spPr>
        <p:txBody>
          <a:bodyPr wrap="none" rtlCol="0">
            <a:spAutoFit/>
          </a:bodyPr>
          <a:lstStyle/>
          <a:p>
            <a:r>
              <a:rPr lang="zh-CN" altLang="en-US" sz="2000" dirty="0">
                <a:solidFill>
                  <a:srgbClr val="FF0000"/>
                </a:solidFill>
                <a:latin typeface="华文新魏" panose="02010800040101010101" pitchFamily="2" charset="-122"/>
                <a:ea typeface="华文新魏" panose="02010800040101010101" pitchFamily="2" charset="-122"/>
                <a:cs typeface="Kartika" panose="02020503030404060203" pitchFamily="18" charset="0"/>
              </a:rPr>
              <a:t>正三通接头</a:t>
            </a:r>
            <a:endParaRPr lang="en-US" altLang="zh-CN" sz="2000" dirty="0">
              <a:solidFill>
                <a:srgbClr val="FF0000"/>
              </a:solidFill>
              <a:latin typeface="华文新魏" panose="02010800040101010101" pitchFamily="2" charset="-122"/>
              <a:ea typeface="华文新魏" panose="02010800040101010101" pitchFamily="2" charset="-122"/>
              <a:cs typeface="Kartika" panose="02020503030404060203" pitchFamily="18" charset="0"/>
            </a:endParaRPr>
          </a:p>
        </p:txBody>
      </p:sp>
      <p:sp>
        <p:nvSpPr>
          <p:cNvPr id="4619" name="文本框 4618"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036000" y="3163313"/>
            <a:ext cx="954107" cy="400110"/>
          </a:xfrm>
          <a:prstGeom prst="rect">
            <a:avLst/>
          </a:prstGeom>
          <a:solidFill>
            <a:schemeClr val="bg1">
              <a:alpha val="50000"/>
            </a:schemeClr>
          </a:solidFill>
          <a:effectLst>
            <a:softEdge rad="63500"/>
          </a:effectLst>
        </p:spPr>
        <p:txBody>
          <a:bodyPr wrap="none" rtlCol="0">
            <a:spAutoFit/>
          </a:bodyPr>
          <a:lstStyle/>
          <a:p>
            <a:r>
              <a:rPr lang="zh-CN" altLang="en-US" sz="2000" dirty="0">
                <a:solidFill>
                  <a:srgbClr val="FF0000"/>
                </a:solidFill>
                <a:latin typeface="华文新魏" panose="02010800040101010101" pitchFamily="2" charset="-122"/>
                <a:ea typeface="华文新魏" panose="02010800040101010101" pitchFamily="2" charset="-122"/>
                <a:cs typeface="Kartika" panose="02020503030404060203" pitchFamily="18" charset="0"/>
              </a:rPr>
              <a:t>直接头</a:t>
            </a:r>
            <a:endParaRPr lang="en-US" altLang="zh-CN" sz="2000" dirty="0">
              <a:solidFill>
                <a:srgbClr val="FF0000"/>
              </a:solidFill>
              <a:latin typeface="华文新魏" panose="02010800040101010101" pitchFamily="2" charset="-122"/>
              <a:ea typeface="华文新魏" panose="02010800040101010101" pitchFamily="2" charset="-122"/>
              <a:cs typeface="Kartika" panose="02020503030404060203" pitchFamily="18" charset="0"/>
            </a:endParaRPr>
          </a:p>
        </p:txBody>
      </p:sp>
      <p:sp>
        <p:nvSpPr>
          <p:cNvPr id="6743" name="文本框 6742"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560653" y="5124180"/>
            <a:ext cx="2707793" cy="400110"/>
          </a:xfrm>
          <a:prstGeom prst="rect">
            <a:avLst/>
          </a:prstGeom>
          <a:solidFill>
            <a:schemeClr val="bg1">
              <a:alpha val="50000"/>
            </a:schemeClr>
          </a:solidFill>
          <a:effectLst>
            <a:softEdge rad="63500"/>
          </a:effectLst>
        </p:spPr>
        <p:txBody>
          <a:bodyPr wrap="none" rtlCol="0">
            <a:spAutoFit/>
          </a:bodyPr>
          <a:lstStyle/>
          <a:p>
            <a:r>
              <a:rPr lang="en-US" altLang="zh-CN" sz="2000" dirty="0">
                <a:solidFill>
                  <a:schemeClr val="tx1">
                    <a:lumMod val="75000"/>
                    <a:lumOff val="25000"/>
                  </a:schemeClr>
                </a:solidFill>
                <a:latin typeface="华文新魏" panose="02010800040101010101" pitchFamily="2" charset="-122"/>
                <a:ea typeface="华文新魏" panose="02010800040101010101" pitchFamily="2" charset="-122"/>
                <a:cs typeface="Kartika" panose="02020503030404060203" pitchFamily="18" charset="0"/>
              </a:rPr>
              <a:t>25mm</a:t>
            </a:r>
            <a:r>
              <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cs typeface="Kartika" panose="02020503030404060203" pitchFamily="18" charset="0"/>
              </a:rPr>
              <a:t>管道</a:t>
            </a:r>
            <a:r>
              <a:rPr lang="zh-CN" altLang="en-US" sz="2000" dirty="0" smtClean="0">
                <a:solidFill>
                  <a:schemeClr val="tx1">
                    <a:lumMod val="75000"/>
                    <a:lumOff val="25000"/>
                  </a:schemeClr>
                </a:solidFill>
                <a:latin typeface="华文新魏" panose="02010800040101010101" pitchFamily="2" charset="-122"/>
                <a:ea typeface="华文新魏" panose="02010800040101010101" pitchFamily="2" charset="-122"/>
                <a:cs typeface="Kartika" panose="02020503030404060203" pitchFamily="18" charset="0"/>
              </a:rPr>
              <a:t>接头外螺纹</a:t>
            </a:r>
            <a:endParaRPr lang="en-US" altLang="zh-CN" sz="2000" dirty="0">
              <a:solidFill>
                <a:schemeClr val="tx1">
                  <a:lumMod val="75000"/>
                  <a:lumOff val="25000"/>
                </a:schemeClr>
              </a:solidFill>
              <a:latin typeface="华文新魏" panose="02010800040101010101" pitchFamily="2" charset="-122"/>
              <a:ea typeface="华文新魏" panose="02010800040101010101" pitchFamily="2" charset="-122"/>
              <a:cs typeface="Kartika" panose="02020503030404060203" pitchFamily="18" charset="0"/>
            </a:endParaRPr>
          </a:p>
        </p:txBody>
      </p:sp>
      <p:sp>
        <p:nvSpPr>
          <p:cNvPr id="7097" name="文本框 7096"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560653" y="4129707"/>
            <a:ext cx="1980029" cy="400110"/>
          </a:xfrm>
          <a:prstGeom prst="rect">
            <a:avLst/>
          </a:prstGeom>
          <a:solidFill>
            <a:schemeClr val="bg1">
              <a:alpha val="50000"/>
            </a:schemeClr>
          </a:solidFill>
          <a:effectLst>
            <a:softEdge rad="63500"/>
          </a:effectLst>
        </p:spPr>
        <p:txBody>
          <a:bodyPr wrap="none" rtlCol="0">
            <a:spAutoFit/>
          </a:bodyPr>
          <a:lstStyle/>
          <a:p>
            <a:r>
              <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cs typeface="Kartika" panose="02020503030404060203" pitchFamily="18" charset="0"/>
              </a:rPr>
              <a:t>吸气式除湿装置</a:t>
            </a:r>
            <a:endParaRPr lang="en-US" altLang="zh-CN" sz="2000" dirty="0">
              <a:solidFill>
                <a:schemeClr val="tx1">
                  <a:lumMod val="75000"/>
                  <a:lumOff val="25000"/>
                </a:schemeClr>
              </a:solidFill>
              <a:latin typeface="华文新魏" panose="02010800040101010101" pitchFamily="2" charset="-122"/>
              <a:ea typeface="华文新魏" panose="02010800040101010101" pitchFamily="2" charset="-122"/>
              <a:cs typeface="Kartika" panose="02020503030404060203" pitchFamily="18" charset="0"/>
            </a:endParaRPr>
          </a:p>
        </p:txBody>
      </p:sp>
      <p:sp>
        <p:nvSpPr>
          <p:cNvPr id="7451" name="文本框 7450"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8759920" y="5163246"/>
            <a:ext cx="2797561" cy="400110"/>
          </a:xfrm>
          <a:prstGeom prst="rect">
            <a:avLst/>
          </a:prstGeom>
          <a:solidFill>
            <a:schemeClr val="bg1">
              <a:alpha val="50000"/>
            </a:schemeClr>
          </a:solidFill>
          <a:effectLst>
            <a:softEdge rad="63500"/>
          </a:effectLst>
        </p:spPr>
        <p:txBody>
          <a:bodyPr wrap="none" rtlCol="0">
            <a:spAutoFit/>
          </a:bodyPr>
          <a:lstStyle/>
          <a:p>
            <a:r>
              <a:rPr lang="zh-CN" altLang="en-US" sz="2000" spc="-150" dirty="0">
                <a:solidFill>
                  <a:schemeClr val="tx1">
                    <a:lumMod val="75000"/>
                    <a:lumOff val="25000"/>
                  </a:schemeClr>
                </a:solidFill>
                <a:latin typeface="华文新魏" panose="02010800040101010101" pitchFamily="2" charset="-122"/>
                <a:ea typeface="华文新魏" panose="02010800040101010101" pitchFamily="2" charset="-122"/>
                <a:cs typeface="Kartika" panose="02020503030404060203" pitchFamily="18" charset="0"/>
              </a:rPr>
              <a:t>吸气式</a:t>
            </a:r>
            <a:r>
              <a:rPr lang="en-US" altLang="zh-CN" sz="2000" spc="-150" dirty="0">
                <a:solidFill>
                  <a:schemeClr val="tx1">
                    <a:lumMod val="75000"/>
                    <a:lumOff val="25000"/>
                  </a:schemeClr>
                </a:solidFill>
                <a:latin typeface="华文新魏" panose="02010800040101010101" pitchFamily="2" charset="-122"/>
                <a:ea typeface="华文新魏" panose="02010800040101010101" pitchFamily="2" charset="-122"/>
                <a:cs typeface="Kartika" panose="02020503030404060203" pitchFamily="18" charset="0"/>
              </a:rPr>
              <a:t>AR10P1</a:t>
            </a:r>
            <a:r>
              <a:rPr lang="zh-CN" altLang="en-US" sz="2000" spc="-150" dirty="0">
                <a:solidFill>
                  <a:schemeClr val="tx1">
                    <a:lumMod val="75000"/>
                    <a:lumOff val="25000"/>
                  </a:schemeClr>
                </a:solidFill>
                <a:latin typeface="华文新魏" panose="02010800040101010101" pitchFamily="2" charset="-122"/>
                <a:ea typeface="华文新魏" panose="02010800040101010101" pitchFamily="2" charset="-122"/>
                <a:cs typeface="Kartika" panose="02020503030404060203" pitchFamily="18" charset="0"/>
              </a:rPr>
              <a:t>光室过滤棉</a:t>
            </a:r>
            <a:endParaRPr lang="en-US" altLang="zh-CN" sz="2000" spc="-150" dirty="0">
              <a:solidFill>
                <a:schemeClr val="tx1">
                  <a:lumMod val="75000"/>
                  <a:lumOff val="25000"/>
                </a:schemeClr>
              </a:solidFill>
              <a:latin typeface="华文新魏" panose="02010800040101010101" pitchFamily="2" charset="-122"/>
              <a:ea typeface="华文新魏" panose="02010800040101010101" pitchFamily="2" charset="-122"/>
              <a:cs typeface="Kartika" panose="02020503030404060203" pitchFamily="18" charset="0"/>
            </a:endParaRPr>
          </a:p>
        </p:txBody>
      </p:sp>
      <p:sp>
        <p:nvSpPr>
          <p:cNvPr id="7805" name="文本框 7804"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8759920" y="3150543"/>
            <a:ext cx="1980029" cy="400110"/>
          </a:xfrm>
          <a:prstGeom prst="rect">
            <a:avLst/>
          </a:prstGeom>
          <a:solidFill>
            <a:schemeClr val="bg1">
              <a:alpha val="50000"/>
            </a:schemeClr>
          </a:solidFill>
          <a:effectLst>
            <a:softEdge rad="63500"/>
          </a:effectLst>
        </p:spPr>
        <p:txBody>
          <a:bodyPr wrap="none" rtlCol="0">
            <a:spAutoFit/>
          </a:bodyPr>
          <a:lstStyle/>
          <a:p>
            <a:r>
              <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cs typeface="Kartika" panose="02020503030404060203" pitchFamily="18" charset="0"/>
              </a:rPr>
              <a:t>吸气式滤尘装置</a:t>
            </a:r>
            <a:endParaRPr lang="en-US" altLang="zh-CN" sz="2000" dirty="0">
              <a:solidFill>
                <a:schemeClr val="tx1">
                  <a:lumMod val="75000"/>
                  <a:lumOff val="25000"/>
                </a:schemeClr>
              </a:solidFill>
              <a:latin typeface="华文新魏" panose="02010800040101010101" pitchFamily="2" charset="-122"/>
              <a:ea typeface="华文新魏" panose="02010800040101010101" pitchFamily="2" charset="-122"/>
              <a:cs typeface="Kartika" panose="02020503030404060203" pitchFamily="18" charset="0"/>
            </a:endParaRPr>
          </a:p>
        </p:txBody>
      </p:sp>
      <p:sp>
        <p:nvSpPr>
          <p:cNvPr id="8159" name="文本框 8158"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8759920" y="2144191"/>
            <a:ext cx="1980029" cy="400110"/>
          </a:xfrm>
          <a:prstGeom prst="rect">
            <a:avLst/>
          </a:prstGeom>
          <a:solidFill>
            <a:schemeClr val="bg1">
              <a:alpha val="50000"/>
            </a:schemeClr>
          </a:solidFill>
          <a:effectLst>
            <a:softEdge rad="63500"/>
          </a:effectLst>
        </p:spPr>
        <p:txBody>
          <a:bodyPr wrap="none" rtlCol="0">
            <a:spAutoFit/>
          </a:bodyPr>
          <a:lstStyle/>
          <a:p>
            <a:r>
              <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cs typeface="Kartika" panose="02020503030404060203" pitchFamily="18" charset="0"/>
              </a:rPr>
              <a:t>吸气式清洗装置</a:t>
            </a:r>
            <a:endParaRPr lang="en-US" altLang="zh-CN" sz="2000" dirty="0">
              <a:solidFill>
                <a:schemeClr val="tx1">
                  <a:lumMod val="75000"/>
                  <a:lumOff val="25000"/>
                </a:schemeClr>
              </a:solidFill>
              <a:latin typeface="华文新魏" panose="02010800040101010101" pitchFamily="2" charset="-122"/>
              <a:ea typeface="华文新魏" panose="02010800040101010101" pitchFamily="2" charset="-122"/>
              <a:cs typeface="Kartika" panose="02020503030404060203" pitchFamily="18" charset="0"/>
            </a:endParaRPr>
          </a:p>
        </p:txBody>
      </p:sp>
      <p:pic>
        <p:nvPicPr>
          <p:cNvPr id="5315" name="图片 53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grpSp>
        <p:nvGrpSpPr>
          <p:cNvPr id="5316" name="组合 5315"/>
          <p:cNvGrpSpPr/>
          <p:nvPr/>
        </p:nvGrpSpPr>
        <p:grpSpPr>
          <a:xfrm>
            <a:off x="932251" y="449270"/>
            <a:ext cx="3219749" cy="852101"/>
            <a:chOff x="932251" y="449270"/>
            <a:chExt cx="3219749" cy="852101"/>
          </a:xfrm>
        </p:grpSpPr>
        <p:pic>
          <p:nvPicPr>
            <p:cNvPr id="5317" name="图片 5316"/>
            <p:cNvPicPr>
              <a:picLocks noChangeAspect="1"/>
            </p:cNvPicPr>
            <p:nvPr/>
          </p:nvPicPr>
          <p:blipFill>
            <a:blip r:embed="rId4">
              <a:clrChange>
                <a:clrFrom>
                  <a:srgbClr val="FFFFFF"/>
                </a:clrFrom>
                <a:clrTo>
                  <a:srgbClr val="FFFFFF">
                    <a:alpha val="0"/>
                  </a:srgbClr>
                </a:clrTo>
              </a:clrChange>
            </a:blip>
            <a:stretch>
              <a:fillRect/>
            </a:stretch>
          </p:blipFill>
          <p:spPr>
            <a:xfrm rot="21422848">
              <a:off x="932251" y="1036139"/>
              <a:ext cx="2160000" cy="265232"/>
            </a:xfrm>
            <a:prstGeom prst="rect">
              <a:avLst/>
            </a:prstGeom>
          </p:spPr>
        </p:pic>
        <p:sp>
          <p:nvSpPr>
            <p:cNvPr id="5318" name="文本框 5317"/>
            <p:cNvSpPr txBox="1"/>
            <p:nvPr/>
          </p:nvSpPr>
          <p:spPr>
            <a:xfrm>
              <a:off x="1272000" y="605839"/>
              <a:ext cx="2880000" cy="553998"/>
            </a:xfrm>
            <a:prstGeom prst="rect">
              <a:avLst/>
            </a:prstGeom>
            <a:noFill/>
          </p:spPr>
          <p:txBody>
            <a:bodyPr wrap="square" rtlCol="0">
              <a:spAutoFit/>
            </a:bodyPr>
            <a:lstStyle/>
            <a:p>
              <a:r>
                <a:rPr lang="zh-CN" altLang="en-US" sz="3000" b="1" dirty="0" smtClean="0">
                  <a:solidFill>
                    <a:srgbClr val="2E2E2E"/>
                  </a:solidFill>
                  <a:latin typeface="华文隶书" panose="02010800040101010101" pitchFamily="2" charset="-122"/>
                  <a:ea typeface="华文隶书" panose="02010800040101010101" pitchFamily="2" charset="-122"/>
                </a:rPr>
                <a:t>安装</a:t>
              </a:r>
              <a:r>
                <a:rPr lang="zh-CN" altLang="en-US" sz="3000" b="1" dirty="0">
                  <a:solidFill>
                    <a:srgbClr val="2E2E2E"/>
                  </a:solidFill>
                  <a:latin typeface="华文隶书" panose="02010800040101010101" pitchFamily="2" charset="-122"/>
                  <a:ea typeface="华文隶书" panose="02010800040101010101" pitchFamily="2" charset="-122"/>
                </a:rPr>
                <a:t>配件</a:t>
              </a:r>
            </a:p>
          </p:txBody>
        </p:sp>
        <p:pic>
          <p:nvPicPr>
            <p:cNvPr id="5319" name="图片 5318"/>
            <p:cNvPicPr>
              <a:picLocks noChangeAspect="1"/>
            </p:cNvPicPr>
            <p:nvPr/>
          </p:nvPicPr>
          <p:blipFill rotWithShape="1">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l="7559" t="21444" r="77323" b="16404"/>
            <a:stretch>
              <a:fillRect/>
            </a:stretch>
          </p:blipFill>
          <p:spPr>
            <a:xfrm rot="2694434">
              <a:off x="988082" y="449270"/>
              <a:ext cx="233513" cy="720000"/>
            </a:xfrm>
            <a:prstGeom prst="rect">
              <a:avLst/>
            </a:prstGeom>
            <a:noFill/>
            <a:ln>
              <a:noFill/>
            </a:ln>
          </p:spPr>
        </p:pic>
      </p:grpSp>
      <p:grpSp>
        <p:nvGrpSpPr>
          <p:cNvPr id="5" name="组合 4"/>
          <p:cNvGrpSpPr/>
          <p:nvPr/>
        </p:nvGrpSpPr>
        <p:grpSpPr>
          <a:xfrm>
            <a:off x="688517" y="2184808"/>
            <a:ext cx="468000" cy="372765"/>
            <a:chOff x="1272000" y="1904235"/>
            <a:chExt cx="468000" cy="372765"/>
          </a:xfrm>
        </p:grpSpPr>
        <p:sp>
          <p:nvSpPr>
            <p:cNvPr id="3" name="同心圆 2"/>
            <p:cNvSpPr/>
            <p:nvPr/>
          </p:nvSpPr>
          <p:spPr>
            <a:xfrm>
              <a:off x="1326000" y="1904235"/>
              <a:ext cx="360000" cy="360000"/>
            </a:xfrm>
            <a:prstGeom prst="donut">
              <a:avLst>
                <a:gd name="adj" fmla="val 11036"/>
              </a:avLst>
            </a:prstGeom>
            <a:solidFill>
              <a:srgbClr val="4B7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文本框 3"/>
            <p:cNvSpPr txBox="1"/>
            <p:nvPr/>
          </p:nvSpPr>
          <p:spPr>
            <a:xfrm>
              <a:off x="1272000" y="1907668"/>
              <a:ext cx="468000" cy="369332"/>
            </a:xfrm>
            <a:prstGeom prst="rect">
              <a:avLst/>
            </a:prstGeom>
            <a:noFill/>
          </p:spPr>
          <p:txBody>
            <a:bodyPr wrap="square" rtlCol="0">
              <a:spAutoFit/>
            </a:bodyPr>
            <a:lstStyle/>
            <a:p>
              <a:pPr algn="ctr"/>
              <a:r>
                <a:rPr lang="en-US" altLang="zh-CN" dirty="0" smtClean="0">
                  <a:solidFill>
                    <a:srgbClr val="234291"/>
                  </a:solidFill>
                  <a:latin typeface="华文新魏" panose="02010800040101010101" pitchFamily="2" charset="-122"/>
                  <a:ea typeface="华文新魏" panose="02010800040101010101" pitchFamily="2" charset="-122"/>
                </a:rPr>
                <a:t>1</a:t>
              </a:r>
              <a:endParaRPr lang="zh-CN" altLang="en-US" dirty="0">
                <a:solidFill>
                  <a:srgbClr val="234291"/>
                </a:solidFill>
                <a:latin typeface="华文新魏" panose="02010800040101010101" pitchFamily="2" charset="-122"/>
                <a:ea typeface="华文新魏" panose="02010800040101010101" pitchFamily="2" charset="-122"/>
              </a:endParaRPr>
            </a:p>
          </p:txBody>
        </p:sp>
      </p:grpSp>
      <p:grpSp>
        <p:nvGrpSpPr>
          <p:cNvPr id="5324" name="组合 5323"/>
          <p:cNvGrpSpPr/>
          <p:nvPr/>
        </p:nvGrpSpPr>
        <p:grpSpPr>
          <a:xfrm>
            <a:off x="688517" y="3175539"/>
            <a:ext cx="468000" cy="372765"/>
            <a:chOff x="1272000" y="1904235"/>
            <a:chExt cx="468000" cy="372765"/>
          </a:xfrm>
        </p:grpSpPr>
        <p:sp>
          <p:nvSpPr>
            <p:cNvPr id="5325" name="同心圆 5324"/>
            <p:cNvSpPr/>
            <p:nvPr/>
          </p:nvSpPr>
          <p:spPr>
            <a:xfrm>
              <a:off x="1326000" y="1904235"/>
              <a:ext cx="360000" cy="360000"/>
            </a:xfrm>
            <a:prstGeom prst="donut">
              <a:avLst>
                <a:gd name="adj" fmla="val 11036"/>
              </a:avLst>
            </a:prstGeom>
            <a:solidFill>
              <a:srgbClr val="4B7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26" name="文本框 5325"/>
            <p:cNvSpPr txBox="1"/>
            <p:nvPr/>
          </p:nvSpPr>
          <p:spPr>
            <a:xfrm>
              <a:off x="1272000" y="1907668"/>
              <a:ext cx="468000" cy="369332"/>
            </a:xfrm>
            <a:prstGeom prst="rect">
              <a:avLst/>
            </a:prstGeom>
            <a:noFill/>
          </p:spPr>
          <p:txBody>
            <a:bodyPr wrap="square" rtlCol="0">
              <a:spAutoFit/>
            </a:bodyPr>
            <a:lstStyle/>
            <a:p>
              <a:pPr algn="ctr"/>
              <a:r>
                <a:rPr lang="en-US" altLang="zh-CN" dirty="0" smtClean="0">
                  <a:solidFill>
                    <a:srgbClr val="234291"/>
                  </a:solidFill>
                  <a:latin typeface="华文新魏" panose="02010800040101010101" pitchFamily="2" charset="-122"/>
                  <a:ea typeface="华文新魏" panose="02010800040101010101" pitchFamily="2" charset="-122"/>
                </a:rPr>
                <a:t>2</a:t>
              </a:r>
              <a:endParaRPr lang="zh-CN" altLang="en-US" dirty="0">
                <a:solidFill>
                  <a:srgbClr val="234291"/>
                </a:solidFill>
                <a:latin typeface="华文新魏" panose="02010800040101010101" pitchFamily="2" charset="-122"/>
                <a:ea typeface="华文新魏" panose="02010800040101010101" pitchFamily="2" charset="-122"/>
              </a:endParaRPr>
            </a:p>
          </p:txBody>
        </p:sp>
      </p:grpSp>
      <p:grpSp>
        <p:nvGrpSpPr>
          <p:cNvPr id="5327" name="组合 5326"/>
          <p:cNvGrpSpPr/>
          <p:nvPr/>
        </p:nvGrpSpPr>
        <p:grpSpPr>
          <a:xfrm>
            <a:off x="688517" y="4166270"/>
            <a:ext cx="468000" cy="372765"/>
            <a:chOff x="1272000" y="1904235"/>
            <a:chExt cx="468000" cy="372765"/>
          </a:xfrm>
        </p:grpSpPr>
        <p:sp>
          <p:nvSpPr>
            <p:cNvPr id="5328" name="同心圆 5327"/>
            <p:cNvSpPr/>
            <p:nvPr/>
          </p:nvSpPr>
          <p:spPr>
            <a:xfrm>
              <a:off x="1326000" y="1904235"/>
              <a:ext cx="360000" cy="360000"/>
            </a:xfrm>
            <a:prstGeom prst="donut">
              <a:avLst>
                <a:gd name="adj" fmla="val 11036"/>
              </a:avLst>
            </a:prstGeom>
            <a:solidFill>
              <a:srgbClr val="4B7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29" name="文本框 5328"/>
            <p:cNvSpPr txBox="1"/>
            <p:nvPr/>
          </p:nvSpPr>
          <p:spPr>
            <a:xfrm>
              <a:off x="1272000" y="1907668"/>
              <a:ext cx="468000" cy="369332"/>
            </a:xfrm>
            <a:prstGeom prst="rect">
              <a:avLst/>
            </a:prstGeom>
            <a:noFill/>
          </p:spPr>
          <p:txBody>
            <a:bodyPr wrap="square" rtlCol="0">
              <a:spAutoFit/>
            </a:bodyPr>
            <a:lstStyle/>
            <a:p>
              <a:pPr algn="ctr"/>
              <a:r>
                <a:rPr lang="en-US" altLang="zh-CN" dirty="0">
                  <a:solidFill>
                    <a:srgbClr val="234291"/>
                  </a:solidFill>
                  <a:latin typeface="华文新魏" panose="02010800040101010101" pitchFamily="2" charset="-122"/>
                  <a:ea typeface="华文新魏" panose="02010800040101010101" pitchFamily="2" charset="-122"/>
                </a:rPr>
                <a:t>3</a:t>
              </a:r>
              <a:endParaRPr lang="zh-CN" altLang="en-US" dirty="0">
                <a:solidFill>
                  <a:srgbClr val="234291"/>
                </a:solidFill>
                <a:latin typeface="华文新魏" panose="02010800040101010101" pitchFamily="2" charset="-122"/>
                <a:ea typeface="华文新魏" panose="02010800040101010101" pitchFamily="2" charset="-122"/>
              </a:endParaRPr>
            </a:p>
          </p:txBody>
        </p:sp>
      </p:grpSp>
      <p:grpSp>
        <p:nvGrpSpPr>
          <p:cNvPr id="5330" name="组合 5329"/>
          <p:cNvGrpSpPr/>
          <p:nvPr/>
        </p:nvGrpSpPr>
        <p:grpSpPr>
          <a:xfrm>
            <a:off x="688517" y="5157000"/>
            <a:ext cx="468000" cy="372765"/>
            <a:chOff x="1272000" y="1904235"/>
            <a:chExt cx="468000" cy="372765"/>
          </a:xfrm>
        </p:grpSpPr>
        <p:sp>
          <p:nvSpPr>
            <p:cNvPr id="5331" name="同心圆 5330"/>
            <p:cNvSpPr/>
            <p:nvPr/>
          </p:nvSpPr>
          <p:spPr>
            <a:xfrm>
              <a:off x="1326000" y="1904235"/>
              <a:ext cx="360000" cy="360000"/>
            </a:xfrm>
            <a:prstGeom prst="donut">
              <a:avLst>
                <a:gd name="adj" fmla="val 11036"/>
              </a:avLst>
            </a:prstGeom>
            <a:solidFill>
              <a:srgbClr val="4B7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32" name="文本框 5331"/>
            <p:cNvSpPr txBox="1"/>
            <p:nvPr/>
          </p:nvSpPr>
          <p:spPr>
            <a:xfrm>
              <a:off x="1272000" y="1907668"/>
              <a:ext cx="468000" cy="369332"/>
            </a:xfrm>
            <a:prstGeom prst="rect">
              <a:avLst/>
            </a:prstGeom>
            <a:noFill/>
          </p:spPr>
          <p:txBody>
            <a:bodyPr wrap="square" rtlCol="0">
              <a:spAutoFit/>
            </a:bodyPr>
            <a:lstStyle/>
            <a:p>
              <a:pPr algn="ctr"/>
              <a:r>
                <a:rPr lang="en-US" altLang="zh-CN" dirty="0" smtClean="0">
                  <a:solidFill>
                    <a:srgbClr val="234291"/>
                  </a:solidFill>
                  <a:latin typeface="华文新魏" panose="02010800040101010101" pitchFamily="2" charset="-122"/>
                  <a:ea typeface="华文新魏" panose="02010800040101010101" pitchFamily="2" charset="-122"/>
                </a:rPr>
                <a:t>4</a:t>
              </a:r>
              <a:endParaRPr lang="zh-CN" altLang="en-US" dirty="0">
                <a:solidFill>
                  <a:srgbClr val="234291"/>
                </a:solidFill>
                <a:latin typeface="华文新魏" panose="02010800040101010101" pitchFamily="2" charset="-122"/>
                <a:ea typeface="华文新魏" panose="02010800040101010101" pitchFamily="2" charset="-122"/>
              </a:endParaRPr>
            </a:p>
          </p:txBody>
        </p:sp>
      </p:grpSp>
      <p:grpSp>
        <p:nvGrpSpPr>
          <p:cNvPr id="5333" name="组合 5332"/>
          <p:cNvGrpSpPr/>
          <p:nvPr/>
        </p:nvGrpSpPr>
        <p:grpSpPr>
          <a:xfrm>
            <a:off x="2640000" y="2172043"/>
            <a:ext cx="468000" cy="372765"/>
            <a:chOff x="1272000" y="1904235"/>
            <a:chExt cx="468000" cy="372765"/>
          </a:xfrm>
        </p:grpSpPr>
        <p:sp>
          <p:nvSpPr>
            <p:cNvPr id="5334" name="同心圆 5333"/>
            <p:cNvSpPr/>
            <p:nvPr/>
          </p:nvSpPr>
          <p:spPr>
            <a:xfrm>
              <a:off x="1326000" y="1904235"/>
              <a:ext cx="360000" cy="360000"/>
            </a:xfrm>
            <a:prstGeom prst="donut">
              <a:avLst>
                <a:gd name="adj" fmla="val 11036"/>
              </a:avLst>
            </a:prstGeom>
            <a:solidFill>
              <a:srgbClr val="4B7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35" name="文本框 5334"/>
            <p:cNvSpPr txBox="1"/>
            <p:nvPr/>
          </p:nvSpPr>
          <p:spPr>
            <a:xfrm>
              <a:off x="1272000" y="1907668"/>
              <a:ext cx="468000" cy="369332"/>
            </a:xfrm>
            <a:prstGeom prst="rect">
              <a:avLst/>
            </a:prstGeom>
            <a:noFill/>
          </p:spPr>
          <p:txBody>
            <a:bodyPr wrap="square" rtlCol="0">
              <a:spAutoFit/>
            </a:bodyPr>
            <a:lstStyle/>
            <a:p>
              <a:pPr algn="ctr"/>
              <a:r>
                <a:rPr lang="en-US" altLang="zh-CN" dirty="0" smtClean="0">
                  <a:solidFill>
                    <a:srgbClr val="234291"/>
                  </a:solidFill>
                  <a:latin typeface="华文新魏" panose="02010800040101010101" pitchFamily="2" charset="-122"/>
                  <a:ea typeface="华文新魏" panose="02010800040101010101" pitchFamily="2" charset="-122"/>
                </a:rPr>
                <a:t>5</a:t>
              </a:r>
              <a:endParaRPr lang="zh-CN" altLang="en-US" dirty="0">
                <a:solidFill>
                  <a:srgbClr val="234291"/>
                </a:solidFill>
                <a:latin typeface="华文新魏" panose="02010800040101010101" pitchFamily="2" charset="-122"/>
                <a:ea typeface="华文新魏" panose="02010800040101010101" pitchFamily="2" charset="-122"/>
              </a:endParaRPr>
            </a:p>
          </p:txBody>
        </p:sp>
      </p:grpSp>
      <p:grpSp>
        <p:nvGrpSpPr>
          <p:cNvPr id="5336" name="组合 5335"/>
          <p:cNvGrpSpPr/>
          <p:nvPr/>
        </p:nvGrpSpPr>
        <p:grpSpPr>
          <a:xfrm>
            <a:off x="2640000" y="3162774"/>
            <a:ext cx="468000" cy="372765"/>
            <a:chOff x="1272000" y="1904235"/>
            <a:chExt cx="468000" cy="372765"/>
          </a:xfrm>
        </p:grpSpPr>
        <p:sp>
          <p:nvSpPr>
            <p:cNvPr id="5337" name="同心圆 5336"/>
            <p:cNvSpPr/>
            <p:nvPr/>
          </p:nvSpPr>
          <p:spPr>
            <a:xfrm>
              <a:off x="1326000" y="1904235"/>
              <a:ext cx="360000" cy="360000"/>
            </a:xfrm>
            <a:prstGeom prst="donut">
              <a:avLst>
                <a:gd name="adj" fmla="val 11036"/>
              </a:avLst>
            </a:prstGeom>
            <a:solidFill>
              <a:srgbClr val="4B7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38" name="文本框 5337"/>
            <p:cNvSpPr txBox="1"/>
            <p:nvPr/>
          </p:nvSpPr>
          <p:spPr>
            <a:xfrm>
              <a:off x="1272000" y="1907668"/>
              <a:ext cx="468000" cy="369332"/>
            </a:xfrm>
            <a:prstGeom prst="rect">
              <a:avLst/>
            </a:prstGeom>
            <a:noFill/>
          </p:spPr>
          <p:txBody>
            <a:bodyPr wrap="square" rtlCol="0">
              <a:spAutoFit/>
            </a:bodyPr>
            <a:lstStyle/>
            <a:p>
              <a:pPr algn="ctr"/>
              <a:r>
                <a:rPr lang="en-US" altLang="zh-CN" dirty="0">
                  <a:solidFill>
                    <a:srgbClr val="234291"/>
                  </a:solidFill>
                  <a:latin typeface="华文新魏" panose="02010800040101010101" pitchFamily="2" charset="-122"/>
                  <a:ea typeface="华文新魏" panose="02010800040101010101" pitchFamily="2" charset="-122"/>
                </a:rPr>
                <a:t>6</a:t>
              </a:r>
              <a:endParaRPr lang="zh-CN" altLang="en-US" dirty="0">
                <a:solidFill>
                  <a:srgbClr val="234291"/>
                </a:solidFill>
                <a:latin typeface="华文新魏" panose="02010800040101010101" pitchFamily="2" charset="-122"/>
                <a:ea typeface="华文新魏" panose="02010800040101010101" pitchFamily="2" charset="-122"/>
              </a:endParaRPr>
            </a:p>
          </p:txBody>
        </p:sp>
      </p:grpSp>
      <p:grpSp>
        <p:nvGrpSpPr>
          <p:cNvPr id="5339" name="组合 5338"/>
          <p:cNvGrpSpPr/>
          <p:nvPr/>
        </p:nvGrpSpPr>
        <p:grpSpPr>
          <a:xfrm>
            <a:off x="2640000" y="4153505"/>
            <a:ext cx="468000" cy="372765"/>
            <a:chOff x="1272000" y="1904235"/>
            <a:chExt cx="468000" cy="372765"/>
          </a:xfrm>
        </p:grpSpPr>
        <p:sp>
          <p:nvSpPr>
            <p:cNvPr id="5340" name="同心圆 5339"/>
            <p:cNvSpPr/>
            <p:nvPr/>
          </p:nvSpPr>
          <p:spPr>
            <a:xfrm>
              <a:off x="1326000" y="1904235"/>
              <a:ext cx="360000" cy="360000"/>
            </a:xfrm>
            <a:prstGeom prst="donut">
              <a:avLst>
                <a:gd name="adj" fmla="val 11036"/>
              </a:avLst>
            </a:prstGeom>
            <a:solidFill>
              <a:srgbClr val="4B7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41" name="文本框 5340"/>
            <p:cNvSpPr txBox="1"/>
            <p:nvPr/>
          </p:nvSpPr>
          <p:spPr>
            <a:xfrm>
              <a:off x="1272000" y="1907668"/>
              <a:ext cx="468000" cy="369332"/>
            </a:xfrm>
            <a:prstGeom prst="rect">
              <a:avLst/>
            </a:prstGeom>
            <a:noFill/>
          </p:spPr>
          <p:txBody>
            <a:bodyPr wrap="square" rtlCol="0">
              <a:spAutoFit/>
            </a:bodyPr>
            <a:lstStyle/>
            <a:p>
              <a:pPr algn="ctr"/>
              <a:r>
                <a:rPr lang="en-US" altLang="zh-CN" dirty="0" smtClean="0">
                  <a:solidFill>
                    <a:srgbClr val="234291"/>
                  </a:solidFill>
                  <a:latin typeface="华文新魏" panose="02010800040101010101" pitchFamily="2" charset="-122"/>
                  <a:ea typeface="华文新魏" panose="02010800040101010101" pitchFamily="2" charset="-122"/>
                </a:rPr>
                <a:t>7</a:t>
              </a:r>
              <a:endParaRPr lang="zh-CN" altLang="en-US" dirty="0">
                <a:solidFill>
                  <a:srgbClr val="234291"/>
                </a:solidFill>
                <a:latin typeface="华文新魏" panose="02010800040101010101" pitchFamily="2" charset="-122"/>
                <a:ea typeface="华文新魏" panose="02010800040101010101" pitchFamily="2" charset="-122"/>
              </a:endParaRPr>
            </a:p>
          </p:txBody>
        </p:sp>
      </p:grpSp>
      <p:grpSp>
        <p:nvGrpSpPr>
          <p:cNvPr id="5342" name="组合 5341"/>
          <p:cNvGrpSpPr/>
          <p:nvPr/>
        </p:nvGrpSpPr>
        <p:grpSpPr>
          <a:xfrm>
            <a:off x="2640000" y="5144235"/>
            <a:ext cx="468000" cy="372765"/>
            <a:chOff x="1272000" y="1904235"/>
            <a:chExt cx="468000" cy="372765"/>
          </a:xfrm>
        </p:grpSpPr>
        <p:sp>
          <p:nvSpPr>
            <p:cNvPr id="5343" name="同心圆 5342"/>
            <p:cNvSpPr/>
            <p:nvPr/>
          </p:nvSpPr>
          <p:spPr>
            <a:xfrm>
              <a:off x="1326000" y="1904235"/>
              <a:ext cx="360000" cy="360000"/>
            </a:xfrm>
            <a:prstGeom prst="donut">
              <a:avLst>
                <a:gd name="adj" fmla="val 11036"/>
              </a:avLst>
            </a:prstGeom>
            <a:solidFill>
              <a:srgbClr val="4B7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44" name="文本框 5343"/>
            <p:cNvSpPr txBox="1"/>
            <p:nvPr/>
          </p:nvSpPr>
          <p:spPr>
            <a:xfrm>
              <a:off x="1272000" y="1907668"/>
              <a:ext cx="468000" cy="369332"/>
            </a:xfrm>
            <a:prstGeom prst="rect">
              <a:avLst/>
            </a:prstGeom>
            <a:noFill/>
          </p:spPr>
          <p:txBody>
            <a:bodyPr wrap="square" rtlCol="0">
              <a:spAutoFit/>
            </a:bodyPr>
            <a:lstStyle/>
            <a:p>
              <a:pPr algn="ctr"/>
              <a:r>
                <a:rPr lang="en-US" altLang="zh-CN" dirty="0" smtClean="0">
                  <a:solidFill>
                    <a:srgbClr val="234291"/>
                  </a:solidFill>
                  <a:latin typeface="华文新魏" panose="02010800040101010101" pitchFamily="2" charset="-122"/>
                  <a:ea typeface="华文新魏" panose="02010800040101010101" pitchFamily="2" charset="-122"/>
                </a:rPr>
                <a:t>8</a:t>
              </a:r>
              <a:endParaRPr lang="zh-CN" altLang="en-US" dirty="0">
                <a:solidFill>
                  <a:srgbClr val="234291"/>
                </a:solidFill>
                <a:latin typeface="华文新魏" panose="02010800040101010101" pitchFamily="2" charset="-122"/>
                <a:ea typeface="华文新魏" panose="02010800040101010101" pitchFamily="2" charset="-122"/>
              </a:endParaRPr>
            </a:p>
          </p:txBody>
        </p:sp>
      </p:grpSp>
      <p:grpSp>
        <p:nvGrpSpPr>
          <p:cNvPr id="5345" name="组合 5344"/>
          <p:cNvGrpSpPr/>
          <p:nvPr/>
        </p:nvGrpSpPr>
        <p:grpSpPr>
          <a:xfrm>
            <a:off x="5160000" y="2159278"/>
            <a:ext cx="468000" cy="372765"/>
            <a:chOff x="1272000" y="1904235"/>
            <a:chExt cx="468000" cy="372765"/>
          </a:xfrm>
        </p:grpSpPr>
        <p:sp>
          <p:nvSpPr>
            <p:cNvPr id="5346" name="同心圆 5345"/>
            <p:cNvSpPr/>
            <p:nvPr/>
          </p:nvSpPr>
          <p:spPr>
            <a:xfrm>
              <a:off x="1326000" y="1904235"/>
              <a:ext cx="360000" cy="360000"/>
            </a:xfrm>
            <a:prstGeom prst="donut">
              <a:avLst>
                <a:gd name="adj" fmla="val 11036"/>
              </a:avLst>
            </a:prstGeom>
            <a:solidFill>
              <a:srgbClr val="4B7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47" name="文本框 5346"/>
            <p:cNvSpPr txBox="1"/>
            <p:nvPr/>
          </p:nvSpPr>
          <p:spPr>
            <a:xfrm>
              <a:off x="1272000" y="1907668"/>
              <a:ext cx="468000" cy="369332"/>
            </a:xfrm>
            <a:prstGeom prst="rect">
              <a:avLst/>
            </a:prstGeom>
            <a:noFill/>
          </p:spPr>
          <p:txBody>
            <a:bodyPr wrap="square" rtlCol="0">
              <a:spAutoFit/>
            </a:bodyPr>
            <a:lstStyle/>
            <a:p>
              <a:pPr algn="ctr"/>
              <a:r>
                <a:rPr lang="en-US" altLang="zh-CN" dirty="0" smtClean="0">
                  <a:solidFill>
                    <a:srgbClr val="234291"/>
                  </a:solidFill>
                  <a:latin typeface="华文新魏" panose="02010800040101010101" pitchFamily="2" charset="-122"/>
                  <a:ea typeface="华文新魏" panose="02010800040101010101" pitchFamily="2" charset="-122"/>
                </a:rPr>
                <a:t>9</a:t>
              </a:r>
              <a:endParaRPr lang="zh-CN" altLang="en-US" dirty="0">
                <a:solidFill>
                  <a:srgbClr val="234291"/>
                </a:solidFill>
                <a:latin typeface="华文新魏" panose="02010800040101010101" pitchFamily="2" charset="-122"/>
                <a:ea typeface="华文新魏" panose="02010800040101010101" pitchFamily="2" charset="-122"/>
              </a:endParaRPr>
            </a:p>
          </p:txBody>
        </p:sp>
      </p:grpSp>
      <p:grpSp>
        <p:nvGrpSpPr>
          <p:cNvPr id="5348" name="组合 5347"/>
          <p:cNvGrpSpPr/>
          <p:nvPr/>
        </p:nvGrpSpPr>
        <p:grpSpPr>
          <a:xfrm>
            <a:off x="5160000" y="3152136"/>
            <a:ext cx="468000" cy="372765"/>
            <a:chOff x="1272000" y="1904235"/>
            <a:chExt cx="468000" cy="372765"/>
          </a:xfrm>
        </p:grpSpPr>
        <p:sp>
          <p:nvSpPr>
            <p:cNvPr id="5349" name="同心圆 5348"/>
            <p:cNvSpPr/>
            <p:nvPr/>
          </p:nvSpPr>
          <p:spPr>
            <a:xfrm>
              <a:off x="1326000" y="1904235"/>
              <a:ext cx="360000" cy="360000"/>
            </a:xfrm>
            <a:prstGeom prst="donut">
              <a:avLst>
                <a:gd name="adj" fmla="val 11036"/>
              </a:avLst>
            </a:prstGeom>
            <a:solidFill>
              <a:srgbClr val="4B7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50" name="文本框 5349"/>
            <p:cNvSpPr txBox="1"/>
            <p:nvPr/>
          </p:nvSpPr>
          <p:spPr>
            <a:xfrm>
              <a:off x="1272000" y="1907668"/>
              <a:ext cx="468000" cy="369332"/>
            </a:xfrm>
            <a:prstGeom prst="rect">
              <a:avLst/>
            </a:prstGeom>
            <a:noFill/>
          </p:spPr>
          <p:txBody>
            <a:bodyPr wrap="square" rtlCol="0">
              <a:spAutoFit/>
            </a:bodyPr>
            <a:lstStyle/>
            <a:p>
              <a:pPr algn="ctr"/>
              <a:r>
                <a:rPr lang="en-US" altLang="zh-CN" dirty="0" smtClean="0">
                  <a:solidFill>
                    <a:srgbClr val="234291"/>
                  </a:solidFill>
                  <a:latin typeface="华文新魏" panose="02010800040101010101" pitchFamily="2" charset="-122"/>
                  <a:ea typeface="华文新魏" panose="02010800040101010101" pitchFamily="2" charset="-122"/>
                </a:rPr>
                <a:t>10</a:t>
              </a:r>
              <a:endParaRPr lang="zh-CN" altLang="en-US" dirty="0">
                <a:solidFill>
                  <a:srgbClr val="234291"/>
                </a:solidFill>
                <a:latin typeface="华文新魏" panose="02010800040101010101" pitchFamily="2" charset="-122"/>
                <a:ea typeface="华文新魏" panose="02010800040101010101" pitchFamily="2" charset="-122"/>
              </a:endParaRPr>
            </a:p>
          </p:txBody>
        </p:sp>
      </p:grpSp>
      <p:grpSp>
        <p:nvGrpSpPr>
          <p:cNvPr id="5351" name="组合 5350"/>
          <p:cNvGrpSpPr/>
          <p:nvPr/>
        </p:nvGrpSpPr>
        <p:grpSpPr>
          <a:xfrm>
            <a:off x="5160000" y="4144994"/>
            <a:ext cx="468000" cy="372765"/>
            <a:chOff x="1272000" y="1904235"/>
            <a:chExt cx="468000" cy="372765"/>
          </a:xfrm>
        </p:grpSpPr>
        <p:sp>
          <p:nvSpPr>
            <p:cNvPr id="5352" name="同心圆 5351"/>
            <p:cNvSpPr/>
            <p:nvPr/>
          </p:nvSpPr>
          <p:spPr>
            <a:xfrm>
              <a:off x="1326000" y="1904235"/>
              <a:ext cx="360000" cy="360000"/>
            </a:xfrm>
            <a:prstGeom prst="donut">
              <a:avLst>
                <a:gd name="adj" fmla="val 11036"/>
              </a:avLst>
            </a:prstGeom>
            <a:solidFill>
              <a:srgbClr val="4B7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53" name="文本框 5352"/>
            <p:cNvSpPr txBox="1"/>
            <p:nvPr/>
          </p:nvSpPr>
          <p:spPr>
            <a:xfrm>
              <a:off x="1272000" y="1907668"/>
              <a:ext cx="468000" cy="369332"/>
            </a:xfrm>
            <a:prstGeom prst="rect">
              <a:avLst/>
            </a:prstGeom>
            <a:noFill/>
          </p:spPr>
          <p:txBody>
            <a:bodyPr wrap="square" rtlCol="0">
              <a:spAutoFit/>
            </a:bodyPr>
            <a:lstStyle/>
            <a:p>
              <a:pPr algn="ctr"/>
              <a:r>
                <a:rPr lang="en-US" altLang="zh-CN" dirty="0" smtClean="0">
                  <a:solidFill>
                    <a:srgbClr val="234291"/>
                  </a:solidFill>
                  <a:latin typeface="华文新魏" panose="02010800040101010101" pitchFamily="2" charset="-122"/>
                  <a:ea typeface="华文新魏" panose="02010800040101010101" pitchFamily="2" charset="-122"/>
                </a:rPr>
                <a:t>11</a:t>
              </a:r>
              <a:endParaRPr lang="zh-CN" altLang="en-US" dirty="0">
                <a:solidFill>
                  <a:srgbClr val="234291"/>
                </a:solidFill>
                <a:latin typeface="华文新魏" panose="02010800040101010101" pitchFamily="2" charset="-122"/>
                <a:ea typeface="华文新魏" panose="02010800040101010101" pitchFamily="2" charset="-122"/>
              </a:endParaRPr>
            </a:p>
          </p:txBody>
        </p:sp>
      </p:grpSp>
      <p:grpSp>
        <p:nvGrpSpPr>
          <p:cNvPr id="5354" name="组合 5353"/>
          <p:cNvGrpSpPr/>
          <p:nvPr/>
        </p:nvGrpSpPr>
        <p:grpSpPr>
          <a:xfrm>
            <a:off x="5160000" y="5137852"/>
            <a:ext cx="468000" cy="372765"/>
            <a:chOff x="1272000" y="1904235"/>
            <a:chExt cx="468000" cy="372765"/>
          </a:xfrm>
        </p:grpSpPr>
        <p:sp>
          <p:nvSpPr>
            <p:cNvPr id="5355" name="同心圆 5354"/>
            <p:cNvSpPr/>
            <p:nvPr/>
          </p:nvSpPr>
          <p:spPr>
            <a:xfrm>
              <a:off x="1326000" y="1904235"/>
              <a:ext cx="360000" cy="360000"/>
            </a:xfrm>
            <a:prstGeom prst="donut">
              <a:avLst>
                <a:gd name="adj" fmla="val 11036"/>
              </a:avLst>
            </a:prstGeom>
            <a:solidFill>
              <a:srgbClr val="4B7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56" name="文本框 5355"/>
            <p:cNvSpPr txBox="1"/>
            <p:nvPr/>
          </p:nvSpPr>
          <p:spPr>
            <a:xfrm>
              <a:off x="1272000" y="1907668"/>
              <a:ext cx="468000" cy="369332"/>
            </a:xfrm>
            <a:prstGeom prst="rect">
              <a:avLst/>
            </a:prstGeom>
            <a:noFill/>
          </p:spPr>
          <p:txBody>
            <a:bodyPr wrap="square" rtlCol="0">
              <a:spAutoFit/>
            </a:bodyPr>
            <a:lstStyle/>
            <a:p>
              <a:pPr algn="ctr"/>
              <a:r>
                <a:rPr lang="en-US" altLang="zh-CN" dirty="0" smtClean="0">
                  <a:solidFill>
                    <a:srgbClr val="234291"/>
                  </a:solidFill>
                  <a:latin typeface="华文新魏" panose="02010800040101010101" pitchFamily="2" charset="-122"/>
                  <a:ea typeface="华文新魏" panose="02010800040101010101" pitchFamily="2" charset="-122"/>
                </a:rPr>
                <a:t>12</a:t>
              </a:r>
              <a:endParaRPr lang="zh-CN" altLang="en-US" dirty="0">
                <a:solidFill>
                  <a:srgbClr val="234291"/>
                </a:solidFill>
                <a:latin typeface="华文新魏" panose="02010800040101010101" pitchFamily="2" charset="-122"/>
                <a:ea typeface="华文新魏" panose="02010800040101010101" pitchFamily="2" charset="-122"/>
              </a:endParaRPr>
            </a:p>
          </p:txBody>
        </p:sp>
      </p:grpSp>
      <p:grpSp>
        <p:nvGrpSpPr>
          <p:cNvPr id="5357" name="组合 5356"/>
          <p:cNvGrpSpPr/>
          <p:nvPr/>
        </p:nvGrpSpPr>
        <p:grpSpPr>
          <a:xfrm>
            <a:off x="8345920" y="2168104"/>
            <a:ext cx="468000" cy="372765"/>
            <a:chOff x="1272000" y="1904235"/>
            <a:chExt cx="468000" cy="372765"/>
          </a:xfrm>
        </p:grpSpPr>
        <p:sp>
          <p:nvSpPr>
            <p:cNvPr id="5358" name="同心圆 5357"/>
            <p:cNvSpPr/>
            <p:nvPr/>
          </p:nvSpPr>
          <p:spPr>
            <a:xfrm>
              <a:off x="1326000" y="1904235"/>
              <a:ext cx="360000" cy="360000"/>
            </a:xfrm>
            <a:prstGeom prst="donut">
              <a:avLst>
                <a:gd name="adj" fmla="val 11036"/>
              </a:avLst>
            </a:prstGeom>
            <a:solidFill>
              <a:srgbClr val="4B7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59" name="文本框 5358"/>
            <p:cNvSpPr txBox="1"/>
            <p:nvPr/>
          </p:nvSpPr>
          <p:spPr>
            <a:xfrm>
              <a:off x="1272000" y="1907668"/>
              <a:ext cx="468000" cy="369332"/>
            </a:xfrm>
            <a:prstGeom prst="rect">
              <a:avLst/>
            </a:prstGeom>
            <a:noFill/>
          </p:spPr>
          <p:txBody>
            <a:bodyPr wrap="square" rtlCol="0">
              <a:spAutoFit/>
            </a:bodyPr>
            <a:lstStyle/>
            <a:p>
              <a:pPr algn="ctr"/>
              <a:r>
                <a:rPr lang="en-US" altLang="zh-CN" dirty="0" smtClean="0">
                  <a:solidFill>
                    <a:srgbClr val="234291"/>
                  </a:solidFill>
                  <a:latin typeface="华文新魏" panose="02010800040101010101" pitchFamily="2" charset="-122"/>
                  <a:ea typeface="华文新魏" panose="02010800040101010101" pitchFamily="2" charset="-122"/>
                </a:rPr>
                <a:t>13</a:t>
              </a:r>
              <a:endParaRPr lang="zh-CN" altLang="en-US" dirty="0">
                <a:solidFill>
                  <a:srgbClr val="234291"/>
                </a:solidFill>
                <a:latin typeface="华文新魏" panose="02010800040101010101" pitchFamily="2" charset="-122"/>
                <a:ea typeface="华文新魏" panose="02010800040101010101" pitchFamily="2" charset="-122"/>
              </a:endParaRPr>
            </a:p>
          </p:txBody>
        </p:sp>
      </p:grpSp>
      <p:grpSp>
        <p:nvGrpSpPr>
          <p:cNvPr id="5360" name="组合 5359"/>
          <p:cNvGrpSpPr/>
          <p:nvPr/>
        </p:nvGrpSpPr>
        <p:grpSpPr>
          <a:xfrm>
            <a:off x="8345920" y="3155892"/>
            <a:ext cx="468000" cy="372765"/>
            <a:chOff x="1272000" y="1904235"/>
            <a:chExt cx="468000" cy="372765"/>
          </a:xfrm>
        </p:grpSpPr>
        <p:sp>
          <p:nvSpPr>
            <p:cNvPr id="5361" name="同心圆 5360"/>
            <p:cNvSpPr/>
            <p:nvPr/>
          </p:nvSpPr>
          <p:spPr>
            <a:xfrm>
              <a:off x="1326000" y="1904235"/>
              <a:ext cx="360000" cy="360000"/>
            </a:xfrm>
            <a:prstGeom prst="donut">
              <a:avLst>
                <a:gd name="adj" fmla="val 11036"/>
              </a:avLst>
            </a:prstGeom>
            <a:solidFill>
              <a:srgbClr val="4B7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62" name="文本框 5361"/>
            <p:cNvSpPr txBox="1"/>
            <p:nvPr/>
          </p:nvSpPr>
          <p:spPr>
            <a:xfrm>
              <a:off x="1272000" y="1907668"/>
              <a:ext cx="468000" cy="369332"/>
            </a:xfrm>
            <a:prstGeom prst="rect">
              <a:avLst/>
            </a:prstGeom>
            <a:noFill/>
          </p:spPr>
          <p:txBody>
            <a:bodyPr wrap="square" rtlCol="0">
              <a:spAutoFit/>
            </a:bodyPr>
            <a:lstStyle/>
            <a:p>
              <a:pPr algn="ctr"/>
              <a:r>
                <a:rPr lang="en-US" altLang="zh-CN" dirty="0" smtClean="0">
                  <a:solidFill>
                    <a:srgbClr val="234291"/>
                  </a:solidFill>
                  <a:latin typeface="华文新魏" panose="02010800040101010101" pitchFamily="2" charset="-122"/>
                  <a:ea typeface="华文新魏" panose="02010800040101010101" pitchFamily="2" charset="-122"/>
                </a:rPr>
                <a:t>14</a:t>
              </a:r>
              <a:endParaRPr lang="zh-CN" altLang="en-US" dirty="0">
                <a:solidFill>
                  <a:srgbClr val="234291"/>
                </a:solidFill>
                <a:latin typeface="华文新魏" panose="02010800040101010101" pitchFamily="2" charset="-122"/>
                <a:ea typeface="华文新魏" panose="02010800040101010101" pitchFamily="2" charset="-122"/>
              </a:endParaRPr>
            </a:p>
          </p:txBody>
        </p:sp>
      </p:grpSp>
      <p:grpSp>
        <p:nvGrpSpPr>
          <p:cNvPr id="5363" name="组合 5362"/>
          <p:cNvGrpSpPr/>
          <p:nvPr/>
        </p:nvGrpSpPr>
        <p:grpSpPr>
          <a:xfrm>
            <a:off x="8345920" y="4143680"/>
            <a:ext cx="468000" cy="372765"/>
            <a:chOff x="1272000" y="1904235"/>
            <a:chExt cx="468000" cy="372765"/>
          </a:xfrm>
        </p:grpSpPr>
        <p:sp>
          <p:nvSpPr>
            <p:cNvPr id="5364" name="同心圆 5363"/>
            <p:cNvSpPr/>
            <p:nvPr/>
          </p:nvSpPr>
          <p:spPr>
            <a:xfrm>
              <a:off x="1326000" y="1904235"/>
              <a:ext cx="360000" cy="360000"/>
            </a:xfrm>
            <a:prstGeom prst="donut">
              <a:avLst>
                <a:gd name="adj" fmla="val 11036"/>
              </a:avLst>
            </a:prstGeom>
            <a:solidFill>
              <a:srgbClr val="4B7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65" name="文本框 5364"/>
            <p:cNvSpPr txBox="1"/>
            <p:nvPr/>
          </p:nvSpPr>
          <p:spPr>
            <a:xfrm>
              <a:off x="1272000" y="1907668"/>
              <a:ext cx="468000" cy="369332"/>
            </a:xfrm>
            <a:prstGeom prst="rect">
              <a:avLst/>
            </a:prstGeom>
            <a:noFill/>
          </p:spPr>
          <p:txBody>
            <a:bodyPr wrap="square" rtlCol="0">
              <a:spAutoFit/>
            </a:bodyPr>
            <a:lstStyle/>
            <a:p>
              <a:pPr algn="ctr"/>
              <a:r>
                <a:rPr lang="en-US" altLang="zh-CN" dirty="0" smtClean="0">
                  <a:solidFill>
                    <a:srgbClr val="234291"/>
                  </a:solidFill>
                  <a:latin typeface="华文新魏" panose="02010800040101010101" pitchFamily="2" charset="-122"/>
                  <a:ea typeface="华文新魏" panose="02010800040101010101" pitchFamily="2" charset="-122"/>
                </a:rPr>
                <a:t>15</a:t>
              </a:r>
              <a:endParaRPr lang="zh-CN" altLang="en-US" dirty="0">
                <a:solidFill>
                  <a:srgbClr val="234291"/>
                </a:solidFill>
                <a:latin typeface="华文新魏" panose="02010800040101010101" pitchFamily="2" charset="-122"/>
                <a:ea typeface="华文新魏" panose="02010800040101010101" pitchFamily="2" charset="-122"/>
              </a:endParaRPr>
            </a:p>
          </p:txBody>
        </p:sp>
      </p:grpSp>
      <p:grpSp>
        <p:nvGrpSpPr>
          <p:cNvPr id="67" name="组合 66"/>
          <p:cNvGrpSpPr/>
          <p:nvPr/>
        </p:nvGrpSpPr>
        <p:grpSpPr>
          <a:xfrm>
            <a:off x="8345920" y="5131469"/>
            <a:ext cx="468000" cy="372765"/>
            <a:chOff x="1272000" y="1904235"/>
            <a:chExt cx="468000" cy="372765"/>
          </a:xfrm>
        </p:grpSpPr>
        <p:sp>
          <p:nvSpPr>
            <p:cNvPr id="68" name="同心圆 67"/>
            <p:cNvSpPr/>
            <p:nvPr/>
          </p:nvSpPr>
          <p:spPr>
            <a:xfrm>
              <a:off x="1326000" y="1904235"/>
              <a:ext cx="360000" cy="360000"/>
            </a:xfrm>
            <a:prstGeom prst="donut">
              <a:avLst>
                <a:gd name="adj" fmla="val 11036"/>
              </a:avLst>
            </a:prstGeom>
            <a:solidFill>
              <a:srgbClr val="4B7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9" name="文本框 68"/>
            <p:cNvSpPr txBox="1"/>
            <p:nvPr/>
          </p:nvSpPr>
          <p:spPr>
            <a:xfrm>
              <a:off x="1272000" y="1907668"/>
              <a:ext cx="468000" cy="369332"/>
            </a:xfrm>
            <a:prstGeom prst="rect">
              <a:avLst/>
            </a:prstGeom>
            <a:noFill/>
          </p:spPr>
          <p:txBody>
            <a:bodyPr wrap="square" rtlCol="0">
              <a:spAutoFit/>
            </a:bodyPr>
            <a:lstStyle/>
            <a:p>
              <a:pPr algn="ctr"/>
              <a:r>
                <a:rPr lang="en-US" altLang="zh-CN" dirty="0" smtClean="0">
                  <a:solidFill>
                    <a:srgbClr val="234291"/>
                  </a:solidFill>
                  <a:latin typeface="华文新魏" panose="02010800040101010101" pitchFamily="2" charset="-122"/>
                  <a:ea typeface="华文新魏" panose="02010800040101010101" pitchFamily="2" charset="-122"/>
                </a:rPr>
                <a:t>16</a:t>
              </a:r>
              <a:endParaRPr lang="zh-CN" altLang="en-US" dirty="0">
                <a:solidFill>
                  <a:srgbClr val="234291"/>
                </a:solidFill>
                <a:latin typeface="华文新魏" panose="02010800040101010101" pitchFamily="2" charset="-122"/>
                <a:ea typeface="华文新魏" panose="02010800040101010101" pitchFamily="2" charset="-122"/>
              </a:endParaRPr>
            </a:p>
          </p:txBody>
        </p:sp>
      </p:grpSp>
      <p:sp>
        <p:nvSpPr>
          <p:cNvPr id="70" name="文本框 6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1109973" y="2172852"/>
            <a:ext cx="954107" cy="400110"/>
          </a:xfrm>
          <a:prstGeom prst="rect">
            <a:avLst/>
          </a:prstGeom>
          <a:solidFill>
            <a:schemeClr val="bg1">
              <a:alpha val="50000"/>
            </a:schemeClr>
          </a:solidFill>
          <a:effectLst>
            <a:softEdge rad="63500"/>
          </a:effectLst>
        </p:spPr>
        <p:txBody>
          <a:bodyPr wrap="none" rtlCol="0">
            <a:spAutoFit/>
          </a:bodyPr>
          <a:lstStyle/>
          <a:p>
            <a:r>
              <a:rPr lang="zh-CN" altLang="en-US" sz="2000" dirty="0" smtClean="0">
                <a:solidFill>
                  <a:srgbClr val="FF0000"/>
                </a:solidFill>
                <a:latin typeface="华文新魏" panose="02010800040101010101" pitchFamily="2" charset="-122"/>
                <a:ea typeface="华文新魏" panose="02010800040101010101" pitchFamily="2" charset="-122"/>
                <a:cs typeface="Kartika" panose="02020503030404060203" pitchFamily="18" charset="0"/>
              </a:rPr>
              <a:t>采样管</a:t>
            </a:r>
            <a:endParaRPr lang="en-US" altLang="zh-CN" sz="2000" dirty="0">
              <a:solidFill>
                <a:srgbClr val="FF0000"/>
              </a:solidFill>
              <a:latin typeface="华文新魏" panose="02010800040101010101" pitchFamily="2" charset="-122"/>
              <a:ea typeface="华文新魏" panose="02010800040101010101" pitchFamily="2" charset="-122"/>
              <a:cs typeface="Kartika" panose="02020503030404060203" pitchFamily="18" charset="0"/>
            </a:endParaRPr>
          </a:p>
        </p:txBody>
      </p:sp>
      <p:sp>
        <p:nvSpPr>
          <p:cNvPr id="2" name="文本框 1"/>
          <p:cNvSpPr txBox="1"/>
          <p:nvPr/>
        </p:nvSpPr>
        <p:spPr>
          <a:xfrm>
            <a:off x="839191" y="1357263"/>
            <a:ext cx="5544000" cy="645160"/>
          </a:xfrm>
          <a:prstGeom prst="rect">
            <a:avLst/>
          </a:prstGeom>
          <a:noFill/>
        </p:spPr>
        <p:txBody>
          <a:bodyPr wrap="square" rtlCol="0">
            <a:spAutoFit/>
          </a:bodyPr>
          <a:lstStyle/>
          <a:p>
            <a:r>
              <a:rPr lang="zh-CN" altLang="en-US" dirty="0" smtClean="0">
                <a:solidFill>
                  <a:srgbClr val="FF0000"/>
                </a:solidFill>
                <a:latin typeface="华文新魏" panose="02010800040101010101" pitchFamily="2" charset="-122"/>
                <a:ea typeface="华文新魏" panose="02010800040101010101" pitchFamily="2" charset="-122"/>
              </a:rPr>
              <a:t>注：红色标注的配件均为必选配件！</a:t>
            </a:r>
          </a:p>
          <a:p>
            <a:r>
              <a:rPr lang="zh-CN" altLang="en-US" dirty="0" smtClean="0">
                <a:solidFill>
                  <a:srgbClr val="FF0000"/>
                </a:solidFill>
                <a:latin typeface="华文新魏" panose="02010800040101010101" pitchFamily="2" charset="-122"/>
                <a:ea typeface="华文新魏" panose="02010800040101010101" pitchFamily="2" charset="-122"/>
              </a:rPr>
              <a:t>        所有</a:t>
            </a:r>
            <a:r>
              <a:rPr lang="zh-CN" altLang="en-US" dirty="0">
                <a:solidFill>
                  <a:srgbClr val="FF0000"/>
                </a:solidFill>
                <a:latin typeface="华文新魏" panose="02010800040101010101" pitchFamily="2" charset="-122"/>
                <a:ea typeface="华文新魏" panose="02010800040101010101" pitchFamily="2" charset="-122"/>
              </a:rPr>
              <a:t>安装配件均可按规格外采！</a:t>
            </a:r>
          </a:p>
        </p:txBody>
      </p:sp>
    </p:spTree>
    <p:custDataLst>
      <p:tags r:id="rId1"/>
    </p:custData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0"/>
                                        </p:tgtEl>
                                        <p:attrNameLst>
                                          <p:attrName>style.visibility</p:attrName>
                                        </p:attrNameLst>
                                      </p:cBhvr>
                                      <p:to>
                                        <p:strVal val="visible"/>
                                      </p:to>
                                    </p:set>
                                    <p:animEffect transition="in" filter="fade">
                                      <p:cBhvr>
                                        <p:cTn id="7" dur="500"/>
                                        <p:tgtEl>
                                          <p:spTgt spid="3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87"/>
                                        </p:tgtEl>
                                        <p:attrNameLst>
                                          <p:attrName>style.visibility</p:attrName>
                                        </p:attrNameLst>
                                      </p:cBhvr>
                                      <p:to>
                                        <p:strVal val="visible"/>
                                      </p:to>
                                    </p:set>
                                    <p:animEffect transition="in" filter="fade">
                                      <p:cBhvr>
                                        <p:cTn id="10" dur="500"/>
                                        <p:tgtEl>
                                          <p:spTgt spid="178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41"/>
                                        </p:tgtEl>
                                        <p:attrNameLst>
                                          <p:attrName>style.visibility</p:attrName>
                                        </p:attrNameLst>
                                      </p:cBhvr>
                                      <p:to>
                                        <p:strVal val="visible"/>
                                      </p:to>
                                    </p:set>
                                    <p:animEffect transition="in" filter="fade">
                                      <p:cBhvr>
                                        <p:cTn id="13" dur="500"/>
                                        <p:tgtEl>
                                          <p:spTgt spid="21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95"/>
                                        </p:tgtEl>
                                        <p:attrNameLst>
                                          <p:attrName>style.visibility</p:attrName>
                                        </p:attrNameLst>
                                      </p:cBhvr>
                                      <p:to>
                                        <p:strVal val="visible"/>
                                      </p:to>
                                    </p:set>
                                    <p:animEffect transition="in" filter="fade">
                                      <p:cBhvr>
                                        <p:cTn id="16" dur="500"/>
                                        <p:tgtEl>
                                          <p:spTgt spid="249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49"/>
                                        </p:tgtEl>
                                        <p:attrNameLst>
                                          <p:attrName>style.visibility</p:attrName>
                                        </p:attrNameLst>
                                      </p:cBhvr>
                                      <p:to>
                                        <p:strVal val="visible"/>
                                      </p:to>
                                    </p:set>
                                    <p:animEffect transition="in" filter="fade">
                                      <p:cBhvr>
                                        <p:cTn id="19" dur="500"/>
                                        <p:tgtEl>
                                          <p:spTgt spid="284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03"/>
                                        </p:tgtEl>
                                        <p:attrNameLst>
                                          <p:attrName>style.visibility</p:attrName>
                                        </p:attrNameLst>
                                      </p:cBhvr>
                                      <p:to>
                                        <p:strVal val="visible"/>
                                      </p:to>
                                    </p:set>
                                    <p:animEffect transition="in" filter="fade">
                                      <p:cBhvr>
                                        <p:cTn id="22" dur="500"/>
                                        <p:tgtEl>
                                          <p:spTgt spid="320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57"/>
                                        </p:tgtEl>
                                        <p:attrNameLst>
                                          <p:attrName>style.visibility</p:attrName>
                                        </p:attrNameLst>
                                      </p:cBhvr>
                                      <p:to>
                                        <p:strVal val="visible"/>
                                      </p:to>
                                    </p:set>
                                    <p:animEffect transition="in" filter="fade">
                                      <p:cBhvr>
                                        <p:cTn id="25" dur="500"/>
                                        <p:tgtEl>
                                          <p:spTgt spid="35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11"/>
                                        </p:tgtEl>
                                        <p:attrNameLst>
                                          <p:attrName>style.visibility</p:attrName>
                                        </p:attrNameLst>
                                      </p:cBhvr>
                                      <p:to>
                                        <p:strVal val="visible"/>
                                      </p:to>
                                    </p:set>
                                    <p:animEffect transition="in" filter="fade">
                                      <p:cBhvr>
                                        <p:cTn id="28" dur="500"/>
                                        <p:tgtEl>
                                          <p:spTgt spid="39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65"/>
                                        </p:tgtEl>
                                        <p:attrNameLst>
                                          <p:attrName>style.visibility</p:attrName>
                                        </p:attrNameLst>
                                      </p:cBhvr>
                                      <p:to>
                                        <p:strVal val="visible"/>
                                      </p:to>
                                    </p:set>
                                    <p:animEffect transition="in" filter="fade">
                                      <p:cBhvr>
                                        <p:cTn id="31" dur="500"/>
                                        <p:tgtEl>
                                          <p:spTgt spid="426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19"/>
                                        </p:tgtEl>
                                        <p:attrNameLst>
                                          <p:attrName>style.visibility</p:attrName>
                                        </p:attrNameLst>
                                      </p:cBhvr>
                                      <p:to>
                                        <p:strVal val="visible"/>
                                      </p:to>
                                    </p:set>
                                    <p:animEffect transition="in" filter="fade">
                                      <p:cBhvr>
                                        <p:cTn id="34" dur="500"/>
                                        <p:tgtEl>
                                          <p:spTgt spid="46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743"/>
                                        </p:tgtEl>
                                        <p:attrNameLst>
                                          <p:attrName>style.visibility</p:attrName>
                                        </p:attrNameLst>
                                      </p:cBhvr>
                                      <p:to>
                                        <p:strVal val="visible"/>
                                      </p:to>
                                    </p:set>
                                    <p:animEffect transition="in" filter="fade">
                                      <p:cBhvr>
                                        <p:cTn id="37" dur="500"/>
                                        <p:tgtEl>
                                          <p:spTgt spid="674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097"/>
                                        </p:tgtEl>
                                        <p:attrNameLst>
                                          <p:attrName>style.visibility</p:attrName>
                                        </p:attrNameLst>
                                      </p:cBhvr>
                                      <p:to>
                                        <p:strVal val="visible"/>
                                      </p:to>
                                    </p:set>
                                    <p:animEffect transition="in" filter="fade">
                                      <p:cBhvr>
                                        <p:cTn id="40" dur="500"/>
                                        <p:tgtEl>
                                          <p:spTgt spid="709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451"/>
                                        </p:tgtEl>
                                        <p:attrNameLst>
                                          <p:attrName>style.visibility</p:attrName>
                                        </p:attrNameLst>
                                      </p:cBhvr>
                                      <p:to>
                                        <p:strVal val="visible"/>
                                      </p:to>
                                    </p:set>
                                    <p:animEffect transition="in" filter="fade">
                                      <p:cBhvr>
                                        <p:cTn id="43" dur="500"/>
                                        <p:tgtEl>
                                          <p:spTgt spid="745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805"/>
                                        </p:tgtEl>
                                        <p:attrNameLst>
                                          <p:attrName>style.visibility</p:attrName>
                                        </p:attrNameLst>
                                      </p:cBhvr>
                                      <p:to>
                                        <p:strVal val="visible"/>
                                      </p:to>
                                    </p:set>
                                    <p:animEffect transition="in" filter="fade">
                                      <p:cBhvr>
                                        <p:cTn id="46" dur="500"/>
                                        <p:tgtEl>
                                          <p:spTgt spid="780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159"/>
                                        </p:tgtEl>
                                        <p:attrNameLst>
                                          <p:attrName>style.visibility</p:attrName>
                                        </p:attrNameLst>
                                      </p:cBhvr>
                                      <p:to>
                                        <p:strVal val="visible"/>
                                      </p:to>
                                    </p:set>
                                    <p:animEffect transition="in" filter="fade">
                                      <p:cBhvr>
                                        <p:cTn id="49" dur="500"/>
                                        <p:tgtEl>
                                          <p:spTgt spid="8159"/>
                                        </p:tgtEl>
                                      </p:cBhvr>
                                    </p:animEffect>
                                  </p:childTnLst>
                                </p:cTn>
                              </p:par>
                              <p:par>
                                <p:cTn id="50" presetID="10" presetClass="entr" presetSubtype="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par>
                                <p:cTn id="53" presetID="10" presetClass="entr" presetSubtype="0" fill="hold" nodeType="withEffect">
                                  <p:stCondLst>
                                    <p:cond delay="0"/>
                                  </p:stCondLst>
                                  <p:childTnLst>
                                    <p:set>
                                      <p:cBhvr>
                                        <p:cTn id="54" dur="1" fill="hold">
                                          <p:stCondLst>
                                            <p:cond delay="0"/>
                                          </p:stCondLst>
                                        </p:cTn>
                                        <p:tgtEl>
                                          <p:spTgt spid="5324"/>
                                        </p:tgtEl>
                                        <p:attrNameLst>
                                          <p:attrName>style.visibility</p:attrName>
                                        </p:attrNameLst>
                                      </p:cBhvr>
                                      <p:to>
                                        <p:strVal val="visible"/>
                                      </p:to>
                                    </p:set>
                                    <p:animEffect transition="in" filter="fade">
                                      <p:cBhvr>
                                        <p:cTn id="55" dur="500"/>
                                        <p:tgtEl>
                                          <p:spTgt spid="5324"/>
                                        </p:tgtEl>
                                      </p:cBhvr>
                                    </p:animEffect>
                                  </p:childTnLst>
                                </p:cTn>
                              </p:par>
                              <p:par>
                                <p:cTn id="56" presetID="10" presetClass="entr" presetSubtype="0" fill="hold" nodeType="withEffect">
                                  <p:stCondLst>
                                    <p:cond delay="0"/>
                                  </p:stCondLst>
                                  <p:childTnLst>
                                    <p:set>
                                      <p:cBhvr>
                                        <p:cTn id="57" dur="1" fill="hold">
                                          <p:stCondLst>
                                            <p:cond delay="0"/>
                                          </p:stCondLst>
                                        </p:cTn>
                                        <p:tgtEl>
                                          <p:spTgt spid="5327"/>
                                        </p:tgtEl>
                                        <p:attrNameLst>
                                          <p:attrName>style.visibility</p:attrName>
                                        </p:attrNameLst>
                                      </p:cBhvr>
                                      <p:to>
                                        <p:strVal val="visible"/>
                                      </p:to>
                                    </p:set>
                                    <p:animEffect transition="in" filter="fade">
                                      <p:cBhvr>
                                        <p:cTn id="58" dur="500"/>
                                        <p:tgtEl>
                                          <p:spTgt spid="5327"/>
                                        </p:tgtEl>
                                      </p:cBhvr>
                                    </p:animEffect>
                                  </p:childTnLst>
                                </p:cTn>
                              </p:par>
                              <p:par>
                                <p:cTn id="59" presetID="10" presetClass="entr" presetSubtype="0" fill="hold" nodeType="withEffect">
                                  <p:stCondLst>
                                    <p:cond delay="0"/>
                                  </p:stCondLst>
                                  <p:childTnLst>
                                    <p:set>
                                      <p:cBhvr>
                                        <p:cTn id="60" dur="1" fill="hold">
                                          <p:stCondLst>
                                            <p:cond delay="0"/>
                                          </p:stCondLst>
                                        </p:cTn>
                                        <p:tgtEl>
                                          <p:spTgt spid="5330"/>
                                        </p:tgtEl>
                                        <p:attrNameLst>
                                          <p:attrName>style.visibility</p:attrName>
                                        </p:attrNameLst>
                                      </p:cBhvr>
                                      <p:to>
                                        <p:strVal val="visible"/>
                                      </p:to>
                                    </p:set>
                                    <p:animEffect transition="in" filter="fade">
                                      <p:cBhvr>
                                        <p:cTn id="61" dur="500"/>
                                        <p:tgtEl>
                                          <p:spTgt spid="5330"/>
                                        </p:tgtEl>
                                      </p:cBhvr>
                                    </p:animEffect>
                                  </p:childTnLst>
                                </p:cTn>
                              </p:par>
                              <p:par>
                                <p:cTn id="62" presetID="10" presetClass="entr" presetSubtype="0" fill="hold" nodeType="withEffect">
                                  <p:stCondLst>
                                    <p:cond delay="0"/>
                                  </p:stCondLst>
                                  <p:childTnLst>
                                    <p:set>
                                      <p:cBhvr>
                                        <p:cTn id="63" dur="1" fill="hold">
                                          <p:stCondLst>
                                            <p:cond delay="0"/>
                                          </p:stCondLst>
                                        </p:cTn>
                                        <p:tgtEl>
                                          <p:spTgt spid="5333"/>
                                        </p:tgtEl>
                                        <p:attrNameLst>
                                          <p:attrName>style.visibility</p:attrName>
                                        </p:attrNameLst>
                                      </p:cBhvr>
                                      <p:to>
                                        <p:strVal val="visible"/>
                                      </p:to>
                                    </p:set>
                                    <p:animEffect transition="in" filter="fade">
                                      <p:cBhvr>
                                        <p:cTn id="64" dur="500"/>
                                        <p:tgtEl>
                                          <p:spTgt spid="5333"/>
                                        </p:tgtEl>
                                      </p:cBhvr>
                                    </p:animEffect>
                                  </p:childTnLst>
                                </p:cTn>
                              </p:par>
                              <p:par>
                                <p:cTn id="65" presetID="10" presetClass="entr" presetSubtype="0" fill="hold" nodeType="withEffect">
                                  <p:stCondLst>
                                    <p:cond delay="0"/>
                                  </p:stCondLst>
                                  <p:childTnLst>
                                    <p:set>
                                      <p:cBhvr>
                                        <p:cTn id="66" dur="1" fill="hold">
                                          <p:stCondLst>
                                            <p:cond delay="0"/>
                                          </p:stCondLst>
                                        </p:cTn>
                                        <p:tgtEl>
                                          <p:spTgt spid="5336"/>
                                        </p:tgtEl>
                                        <p:attrNameLst>
                                          <p:attrName>style.visibility</p:attrName>
                                        </p:attrNameLst>
                                      </p:cBhvr>
                                      <p:to>
                                        <p:strVal val="visible"/>
                                      </p:to>
                                    </p:set>
                                    <p:animEffect transition="in" filter="fade">
                                      <p:cBhvr>
                                        <p:cTn id="67" dur="500"/>
                                        <p:tgtEl>
                                          <p:spTgt spid="5336"/>
                                        </p:tgtEl>
                                      </p:cBhvr>
                                    </p:animEffect>
                                  </p:childTnLst>
                                </p:cTn>
                              </p:par>
                              <p:par>
                                <p:cTn id="68" presetID="10" presetClass="entr" presetSubtype="0" fill="hold" nodeType="withEffect">
                                  <p:stCondLst>
                                    <p:cond delay="0"/>
                                  </p:stCondLst>
                                  <p:childTnLst>
                                    <p:set>
                                      <p:cBhvr>
                                        <p:cTn id="69" dur="1" fill="hold">
                                          <p:stCondLst>
                                            <p:cond delay="0"/>
                                          </p:stCondLst>
                                        </p:cTn>
                                        <p:tgtEl>
                                          <p:spTgt spid="5339"/>
                                        </p:tgtEl>
                                        <p:attrNameLst>
                                          <p:attrName>style.visibility</p:attrName>
                                        </p:attrNameLst>
                                      </p:cBhvr>
                                      <p:to>
                                        <p:strVal val="visible"/>
                                      </p:to>
                                    </p:set>
                                    <p:animEffect transition="in" filter="fade">
                                      <p:cBhvr>
                                        <p:cTn id="70" dur="500"/>
                                        <p:tgtEl>
                                          <p:spTgt spid="5339"/>
                                        </p:tgtEl>
                                      </p:cBhvr>
                                    </p:animEffect>
                                  </p:childTnLst>
                                </p:cTn>
                              </p:par>
                              <p:par>
                                <p:cTn id="71" presetID="10" presetClass="entr" presetSubtype="0" fill="hold" nodeType="withEffect">
                                  <p:stCondLst>
                                    <p:cond delay="0"/>
                                  </p:stCondLst>
                                  <p:childTnLst>
                                    <p:set>
                                      <p:cBhvr>
                                        <p:cTn id="72" dur="1" fill="hold">
                                          <p:stCondLst>
                                            <p:cond delay="0"/>
                                          </p:stCondLst>
                                        </p:cTn>
                                        <p:tgtEl>
                                          <p:spTgt spid="5342"/>
                                        </p:tgtEl>
                                        <p:attrNameLst>
                                          <p:attrName>style.visibility</p:attrName>
                                        </p:attrNameLst>
                                      </p:cBhvr>
                                      <p:to>
                                        <p:strVal val="visible"/>
                                      </p:to>
                                    </p:set>
                                    <p:animEffect transition="in" filter="fade">
                                      <p:cBhvr>
                                        <p:cTn id="73" dur="500"/>
                                        <p:tgtEl>
                                          <p:spTgt spid="5342"/>
                                        </p:tgtEl>
                                      </p:cBhvr>
                                    </p:animEffect>
                                  </p:childTnLst>
                                </p:cTn>
                              </p:par>
                              <p:par>
                                <p:cTn id="74" presetID="10" presetClass="entr" presetSubtype="0" fill="hold" nodeType="withEffect">
                                  <p:stCondLst>
                                    <p:cond delay="0"/>
                                  </p:stCondLst>
                                  <p:childTnLst>
                                    <p:set>
                                      <p:cBhvr>
                                        <p:cTn id="75" dur="1" fill="hold">
                                          <p:stCondLst>
                                            <p:cond delay="0"/>
                                          </p:stCondLst>
                                        </p:cTn>
                                        <p:tgtEl>
                                          <p:spTgt spid="5345"/>
                                        </p:tgtEl>
                                        <p:attrNameLst>
                                          <p:attrName>style.visibility</p:attrName>
                                        </p:attrNameLst>
                                      </p:cBhvr>
                                      <p:to>
                                        <p:strVal val="visible"/>
                                      </p:to>
                                    </p:set>
                                    <p:animEffect transition="in" filter="fade">
                                      <p:cBhvr>
                                        <p:cTn id="76" dur="500"/>
                                        <p:tgtEl>
                                          <p:spTgt spid="5345"/>
                                        </p:tgtEl>
                                      </p:cBhvr>
                                    </p:animEffect>
                                  </p:childTnLst>
                                </p:cTn>
                              </p:par>
                              <p:par>
                                <p:cTn id="77" presetID="10" presetClass="entr" presetSubtype="0" fill="hold" nodeType="withEffect">
                                  <p:stCondLst>
                                    <p:cond delay="0"/>
                                  </p:stCondLst>
                                  <p:childTnLst>
                                    <p:set>
                                      <p:cBhvr>
                                        <p:cTn id="78" dur="1" fill="hold">
                                          <p:stCondLst>
                                            <p:cond delay="0"/>
                                          </p:stCondLst>
                                        </p:cTn>
                                        <p:tgtEl>
                                          <p:spTgt spid="5348"/>
                                        </p:tgtEl>
                                        <p:attrNameLst>
                                          <p:attrName>style.visibility</p:attrName>
                                        </p:attrNameLst>
                                      </p:cBhvr>
                                      <p:to>
                                        <p:strVal val="visible"/>
                                      </p:to>
                                    </p:set>
                                    <p:animEffect transition="in" filter="fade">
                                      <p:cBhvr>
                                        <p:cTn id="79" dur="500"/>
                                        <p:tgtEl>
                                          <p:spTgt spid="5348"/>
                                        </p:tgtEl>
                                      </p:cBhvr>
                                    </p:animEffect>
                                  </p:childTnLst>
                                </p:cTn>
                              </p:par>
                              <p:par>
                                <p:cTn id="80" presetID="10" presetClass="entr" presetSubtype="0" fill="hold" nodeType="withEffect">
                                  <p:stCondLst>
                                    <p:cond delay="0"/>
                                  </p:stCondLst>
                                  <p:childTnLst>
                                    <p:set>
                                      <p:cBhvr>
                                        <p:cTn id="81" dur="1" fill="hold">
                                          <p:stCondLst>
                                            <p:cond delay="0"/>
                                          </p:stCondLst>
                                        </p:cTn>
                                        <p:tgtEl>
                                          <p:spTgt spid="5351"/>
                                        </p:tgtEl>
                                        <p:attrNameLst>
                                          <p:attrName>style.visibility</p:attrName>
                                        </p:attrNameLst>
                                      </p:cBhvr>
                                      <p:to>
                                        <p:strVal val="visible"/>
                                      </p:to>
                                    </p:set>
                                    <p:animEffect transition="in" filter="fade">
                                      <p:cBhvr>
                                        <p:cTn id="82" dur="500"/>
                                        <p:tgtEl>
                                          <p:spTgt spid="5351"/>
                                        </p:tgtEl>
                                      </p:cBhvr>
                                    </p:animEffect>
                                  </p:childTnLst>
                                </p:cTn>
                              </p:par>
                              <p:par>
                                <p:cTn id="83" presetID="10" presetClass="entr" presetSubtype="0" fill="hold" nodeType="withEffect">
                                  <p:stCondLst>
                                    <p:cond delay="0"/>
                                  </p:stCondLst>
                                  <p:childTnLst>
                                    <p:set>
                                      <p:cBhvr>
                                        <p:cTn id="84" dur="1" fill="hold">
                                          <p:stCondLst>
                                            <p:cond delay="0"/>
                                          </p:stCondLst>
                                        </p:cTn>
                                        <p:tgtEl>
                                          <p:spTgt spid="5354"/>
                                        </p:tgtEl>
                                        <p:attrNameLst>
                                          <p:attrName>style.visibility</p:attrName>
                                        </p:attrNameLst>
                                      </p:cBhvr>
                                      <p:to>
                                        <p:strVal val="visible"/>
                                      </p:to>
                                    </p:set>
                                    <p:animEffect transition="in" filter="fade">
                                      <p:cBhvr>
                                        <p:cTn id="85" dur="500"/>
                                        <p:tgtEl>
                                          <p:spTgt spid="5354"/>
                                        </p:tgtEl>
                                      </p:cBhvr>
                                    </p:animEffect>
                                  </p:childTnLst>
                                </p:cTn>
                              </p:par>
                              <p:par>
                                <p:cTn id="86" presetID="10" presetClass="entr" presetSubtype="0" fill="hold" nodeType="withEffect">
                                  <p:stCondLst>
                                    <p:cond delay="0"/>
                                  </p:stCondLst>
                                  <p:childTnLst>
                                    <p:set>
                                      <p:cBhvr>
                                        <p:cTn id="87" dur="1" fill="hold">
                                          <p:stCondLst>
                                            <p:cond delay="0"/>
                                          </p:stCondLst>
                                        </p:cTn>
                                        <p:tgtEl>
                                          <p:spTgt spid="5357"/>
                                        </p:tgtEl>
                                        <p:attrNameLst>
                                          <p:attrName>style.visibility</p:attrName>
                                        </p:attrNameLst>
                                      </p:cBhvr>
                                      <p:to>
                                        <p:strVal val="visible"/>
                                      </p:to>
                                    </p:set>
                                    <p:animEffect transition="in" filter="fade">
                                      <p:cBhvr>
                                        <p:cTn id="88" dur="500"/>
                                        <p:tgtEl>
                                          <p:spTgt spid="5357"/>
                                        </p:tgtEl>
                                      </p:cBhvr>
                                    </p:animEffect>
                                  </p:childTnLst>
                                </p:cTn>
                              </p:par>
                              <p:par>
                                <p:cTn id="89" presetID="10" presetClass="entr" presetSubtype="0" fill="hold" nodeType="withEffect">
                                  <p:stCondLst>
                                    <p:cond delay="0"/>
                                  </p:stCondLst>
                                  <p:childTnLst>
                                    <p:set>
                                      <p:cBhvr>
                                        <p:cTn id="90" dur="1" fill="hold">
                                          <p:stCondLst>
                                            <p:cond delay="0"/>
                                          </p:stCondLst>
                                        </p:cTn>
                                        <p:tgtEl>
                                          <p:spTgt spid="5360"/>
                                        </p:tgtEl>
                                        <p:attrNameLst>
                                          <p:attrName>style.visibility</p:attrName>
                                        </p:attrNameLst>
                                      </p:cBhvr>
                                      <p:to>
                                        <p:strVal val="visible"/>
                                      </p:to>
                                    </p:set>
                                    <p:animEffect transition="in" filter="fade">
                                      <p:cBhvr>
                                        <p:cTn id="91" dur="500"/>
                                        <p:tgtEl>
                                          <p:spTgt spid="5360"/>
                                        </p:tgtEl>
                                      </p:cBhvr>
                                    </p:animEffect>
                                  </p:childTnLst>
                                </p:cTn>
                              </p:par>
                              <p:par>
                                <p:cTn id="92" presetID="10" presetClass="entr" presetSubtype="0" fill="hold" nodeType="withEffect">
                                  <p:stCondLst>
                                    <p:cond delay="0"/>
                                  </p:stCondLst>
                                  <p:childTnLst>
                                    <p:set>
                                      <p:cBhvr>
                                        <p:cTn id="93" dur="1" fill="hold">
                                          <p:stCondLst>
                                            <p:cond delay="0"/>
                                          </p:stCondLst>
                                        </p:cTn>
                                        <p:tgtEl>
                                          <p:spTgt spid="5363"/>
                                        </p:tgtEl>
                                        <p:attrNameLst>
                                          <p:attrName>style.visibility</p:attrName>
                                        </p:attrNameLst>
                                      </p:cBhvr>
                                      <p:to>
                                        <p:strVal val="visible"/>
                                      </p:to>
                                    </p:set>
                                    <p:animEffect transition="in" filter="fade">
                                      <p:cBhvr>
                                        <p:cTn id="94" dur="500"/>
                                        <p:tgtEl>
                                          <p:spTgt spid="5363"/>
                                        </p:tgtEl>
                                      </p:cBhvr>
                                    </p:animEffect>
                                  </p:childTnLst>
                                </p:cTn>
                              </p:par>
                              <p:par>
                                <p:cTn id="95" presetID="10" presetClass="entr" presetSubtype="0" fill="hold" nodeType="with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fade">
                                      <p:cBhvr>
                                        <p:cTn id="97" dur="500"/>
                                        <p:tgtEl>
                                          <p:spTgt spid="6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70"/>
                                        </p:tgtEl>
                                        <p:attrNameLst>
                                          <p:attrName>style.visibility</p:attrName>
                                        </p:attrNameLst>
                                      </p:cBhvr>
                                      <p:to>
                                        <p:strVal val="visible"/>
                                      </p:to>
                                    </p:set>
                                    <p:animEffect transition="in" filter="fade">
                                      <p:cBhvr>
                                        <p:cTn id="100" dur="500"/>
                                        <p:tgtEl>
                                          <p:spTgt spid="70"/>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
                                        </p:tgtEl>
                                        <p:attrNameLst>
                                          <p:attrName>style.visibility</p:attrName>
                                        </p:attrNameLst>
                                      </p:cBhvr>
                                      <p:to>
                                        <p:strVal val="visible"/>
                                      </p:to>
                                    </p:set>
                                    <p:animEffect transition="in" filter="fade">
                                      <p:cBhvr>
                                        <p:cTn id="10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0" animBg="1"/>
      <p:bldP spid="1787" grpId="0" animBg="1"/>
      <p:bldP spid="2141" grpId="0" animBg="1"/>
      <p:bldP spid="2495" grpId="0" animBg="1"/>
      <p:bldP spid="2849" grpId="0" animBg="1"/>
      <p:bldP spid="3203" grpId="0" animBg="1"/>
      <p:bldP spid="3557" grpId="0" animBg="1"/>
      <p:bldP spid="3911" grpId="0" animBg="1"/>
      <p:bldP spid="4265" grpId="0" animBg="1"/>
      <p:bldP spid="4619" grpId="0" animBg="1"/>
      <p:bldP spid="6743" grpId="0" animBg="1"/>
      <p:bldP spid="7097" grpId="0" animBg="1"/>
      <p:bldP spid="7451" grpId="0" animBg="1"/>
      <p:bldP spid="7805" grpId="0" animBg="1"/>
      <p:bldP spid="8159" grpId="0" animBg="1"/>
      <p:bldP spid="70"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ight Triangle 7"/>
          <p:cNvSpPr/>
          <p:nvPr/>
        </p:nvSpPr>
        <p:spPr bwMode="auto">
          <a:xfrm rot="610268">
            <a:off x="4224974" y="3695598"/>
            <a:ext cx="1187744" cy="1497020"/>
          </a:xfrm>
          <a:prstGeom prst="rtTriangle">
            <a:avLst/>
          </a:prstGeom>
          <a:solidFill>
            <a:srgbClr val="778495">
              <a:lumMod val="75000"/>
            </a:srgbClr>
          </a:solidFill>
          <a:ln w="19050">
            <a:noFill/>
            <a:round/>
          </a:ln>
        </p:spPr>
        <p:txBody>
          <a:bodyPr anchor="ctr"/>
          <a:lstStyle/>
          <a:p>
            <a:pPr algn="ctr">
              <a:defRPr/>
            </a:pPr>
            <a:endParaRPr kern="0">
              <a:solidFill>
                <a:srgbClr val="000000"/>
              </a:solidFill>
              <a:latin typeface="Arial" panose="020B0604020202020204"/>
              <a:ea typeface="微软雅黑" panose="020B0503020204020204" charset="-122"/>
              <a:cs typeface="+mn-ea"/>
              <a:sym typeface="+mn-lt"/>
            </a:endParaRPr>
          </a:p>
        </p:txBody>
      </p:sp>
      <p:sp>
        <p:nvSpPr>
          <p:cNvPr id="24" name="Isosceles Triangle 6"/>
          <p:cNvSpPr/>
          <p:nvPr/>
        </p:nvSpPr>
        <p:spPr bwMode="auto">
          <a:xfrm rot="16200000">
            <a:off x="1773146" y="1064207"/>
            <a:ext cx="1296144" cy="2052228"/>
          </a:xfrm>
          <a:prstGeom prst="triangle">
            <a:avLst/>
          </a:prstGeom>
          <a:solidFill>
            <a:srgbClr val="778495">
              <a:lumMod val="75000"/>
            </a:srgbClr>
          </a:solidFill>
          <a:ln w="19050">
            <a:noFill/>
            <a:round/>
          </a:ln>
        </p:spPr>
        <p:txBody>
          <a:bodyPr anchor="ctr"/>
          <a:lstStyle/>
          <a:p>
            <a:pPr algn="ctr">
              <a:defRPr/>
            </a:pPr>
            <a:endParaRPr kern="0">
              <a:solidFill>
                <a:srgbClr val="000000"/>
              </a:solidFill>
              <a:latin typeface="Arial" panose="020B0604020202020204"/>
              <a:ea typeface="微软雅黑" panose="020B0503020204020204" charset="-122"/>
              <a:cs typeface="+mn-ea"/>
              <a:sym typeface="+mn-lt"/>
            </a:endParaRPr>
          </a:p>
        </p:txBody>
      </p:sp>
      <p:sp>
        <p:nvSpPr>
          <p:cNvPr id="25" name="Freeform: Shape 4"/>
          <p:cNvSpPr/>
          <p:nvPr/>
        </p:nvSpPr>
        <p:spPr bwMode="auto">
          <a:xfrm rot="3712223">
            <a:off x="856787" y="1330710"/>
            <a:ext cx="4066498" cy="4482407"/>
          </a:xfrm>
          <a:custGeom>
            <a:avLst/>
            <a:gdLst>
              <a:gd name="connsiteX0" fmla="*/ 0 w 4066498"/>
              <a:gd name="connsiteY0" fmla="*/ 2863075 h 4482407"/>
              <a:gd name="connsiteX1" fmla="*/ 1937533 w 4066498"/>
              <a:gd name="connsiteY1" fmla="*/ 0 h 4482407"/>
              <a:gd name="connsiteX2" fmla="*/ 4066498 w 4066498"/>
              <a:gd name="connsiteY2" fmla="*/ 1138176 h 4482407"/>
              <a:gd name="connsiteX3" fmla="*/ 3028971 w 4066498"/>
              <a:gd name="connsiteY3" fmla="*/ 4482407 h 4482407"/>
              <a:gd name="connsiteX4" fmla="*/ 0 w 4066498"/>
              <a:gd name="connsiteY4" fmla="*/ 2863075 h 4482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6498" h="4482407">
                <a:moveTo>
                  <a:pt x="0" y="2863075"/>
                </a:moveTo>
                <a:lnTo>
                  <a:pt x="1937533" y="0"/>
                </a:lnTo>
                <a:lnTo>
                  <a:pt x="4066498" y="1138176"/>
                </a:lnTo>
                <a:lnTo>
                  <a:pt x="3028971" y="4482407"/>
                </a:lnTo>
                <a:lnTo>
                  <a:pt x="0" y="2863075"/>
                </a:lnTo>
                <a:close/>
              </a:path>
            </a:pathLst>
          </a:custGeom>
          <a:solidFill>
            <a:srgbClr val="88B9BB"/>
          </a:solidFill>
          <a:ln w="19050">
            <a:noFill/>
            <a:round/>
          </a:ln>
        </p:spPr>
        <p:txBody>
          <a:bodyPr anchor="ctr"/>
          <a:lstStyle/>
          <a:p>
            <a:pPr algn="ctr"/>
            <a:endParaRPr>
              <a:solidFill>
                <a:srgbClr val="000000"/>
              </a:solidFill>
              <a:latin typeface="Arial" panose="020B0604020202020204"/>
              <a:ea typeface="微软雅黑" panose="020B0503020204020204" charset="-122"/>
              <a:cs typeface="+mn-ea"/>
              <a:sym typeface="+mn-lt"/>
            </a:endParaRPr>
          </a:p>
        </p:txBody>
      </p:sp>
      <p:sp>
        <p:nvSpPr>
          <p:cNvPr id="26" name="Rectangle 10"/>
          <p:cNvSpPr/>
          <p:nvPr/>
        </p:nvSpPr>
        <p:spPr>
          <a:xfrm>
            <a:off x="2135560" y="2420888"/>
            <a:ext cx="1584176" cy="2412268"/>
          </a:xfrm>
          <a:prstGeom prst="rect">
            <a:avLst/>
          </a:prstGeom>
        </p:spPr>
        <p:txBody>
          <a:bodyPr vert="eaVert" wrap="square">
            <a:normAutofit/>
          </a:bodyPr>
          <a:lstStyle/>
          <a:p>
            <a:pPr algn="r"/>
            <a:r>
              <a:rPr lang="zh-CN" altLang="en-US" sz="3600" b="1" dirty="0">
                <a:solidFill>
                  <a:srgbClr val="FFFFFF"/>
                </a:solidFill>
                <a:latin typeface="Arial" panose="020B0604020202020204"/>
                <a:ea typeface="微软雅黑" panose="020B0503020204020204" charset="-122"/>
                <a:cs typeface="+mn-ea"/>
                <a:sym typeface="+mn-lt"/>
              </a:rPr>
              <a:t>目录</a:t>
            </a:r>
            <a:br>
              <a:rPr lang="zh-CN" altLang="en-US" sz="3600" b="1" dirty="0">
                <a:solidFill>
                  <a:srgbClr val="FFFFFF"/>
                </a:solidFill>
                <a:latin typeface="Arial" panose="020B0604020202020204"/>
                <a:ea typeface="微软雅黑" panose="020B0503020204020204" charset="-122"/>
                <a:cs typeface="+mn-ea"/>
                <a:sym typeface="+mn-lt"/>
              </a:rPr>
            </a:br>
            <a:r>
              <a:rPr lang="en-US" altLang="zh-CN" sz="3600" b="1" dirty="0">
                <a:solidFill>
                  <a:srgbClr val="FFFFFF"/>
                </a:solidFill>
                <a:latin typeface="Arial" panose="020B0604020202020204"/>
                <a:ea typeface="微软雅黑" panose="020B0503020204020204" charset="-122"/>
                <a:cs typeface="+mn-ea"/>
                <a:sym typeface="+mn-lt"/>
              </a:rPr>
              <a:t>CONTENT</a:t>
            </a:r>
          </a:p>
        </p:txBody>
      </p:sp>
      <p:sp>
        <p:nvSpPr>
          <p:cNvPr id="27" name="Diamond 22"/>
          <p:cNvSpPr/>
          <p:nvPr/>
        </p:nvSpPr>
        <p:spPr>
          <a:xfrm>
            <a:off x="5952000" y="5047467"/>
            <a:ext cx="624349" cy="624349"/>
          </a:xfrm>
          <a:prstGeom prst="diamond">
            <a:avLst/>
          </a:prstGeom>
          <a:solidFill>
            <a:srgbClr val="ED8B2B"/>
          </a:solidFill>
          <a:ln w="12700" cap="flat" cmpd="sng" algn="ctr">
            <a:noFill/>
            <a:prstDash val="solid"/>
            <a:miter lim="800000"/>
          </a:ln>
          <a:effectLst/>
        </p:spPr>
        <p:txBody>
          <a:bodyPr wrap="none" lIns="0" tIns="0" rIns="0" bIns="0" anchor="ctr">
            <a:noAutofit/>
          </a:bodyPr>
          <a:lstStyle/>
          <a:p>
            <a:pPr algn="ctr">
              <a:defRPr/>
            </a:pPr>
            <a:r>
              <a:rPr lang="en-US" altLang="zh-CN" sz="2400" kern="0">
                <a:solidFill>
                  <a:srgbClr val="FFFFFF"/>
                </a:solidFill>
                <a:latin typeface="华文新魏" panose="02010800040101010101" pitchFamily="2" charset="-122"/>
                <a:ea typeface="华文新魏" panose="02010800040101010101" pitchFamily="2" charset="-122"/>
                <a:cs typeface="+mn-ea"/>
                <a:sym typeface="+mn-lt"/>
              </a:rPr>
              <a:t>05</a:t>
            </a:r>
          </a:p>
        </p:txBody>
      </p:sp>
      <p:sp>
        <p:nvSpPr>
          <p:cNvPr id="28" name="TextBox 40"/>
          <p:cNvSpPr txBox="1"/>
          <p:nvPr/>
        </p:nvSpPr>
        <p:spPr>
          <a:xfrm>
            <a:off x="6424963" y="5078024"/>
            <a:ext cx="3962574" cy="242864"/>
          </a:xfrm>
          <a:prstGeom prst="rect">
            <a:avLst/>
          </a:prstGeom>
          <a:noFill/>
        </p:spPr>
        <p:txBody>
          <a:bodyPr wrap="none" lIns="360000" tIns="0" rIns="0" bIns="0" anchor="b" anchorCtr="0">
            <a:noAutofit/>
          </a:bodyPr>
          <a:lstStyle/>
          <a:p>
            <a:r>
              <a:rPr lang="zh-CN" altLang="en-US" sz="2000" b="1" dirty="0" smtClean="0">
                <a:solidFill>
                  <a:srgbClr val="ED8B2B">
                    <a:lumMod val="100000"/>
                  </a:srgbClr>
                </a:solidFill>
                <a:latin typeface="华文新魏" panose="02010800040101010101" pitchFamily="2" charset="-122"/>
                <a:ea typeface="华文新魏" panose="02010800040101010101" pitchFamily="2" charset="-122"/>
                <a:cs typeface="+mn-ea"/>
                <a:sym typeface="+mn-lt"/>
              </a:rPr>
              <a:t>数量配置</a:t>
            </a:r>
            <a:endParaRPr lang="zh-CN" altLang="en-US" sz="2000" b="1" dirty="0">
              <a:solidFill>
                <a:srgbClr val="ED8B2B">
                  <a:lumMod val="100000"/>
                </a:srgbClr>
              </a:solidFill>
              <a:latin typeface="华文新魏" panose="02010800040101010101" pitchFamily="2" charset="-122"/>
              <a:ea typeface="华文新魏" panose="02010800040101010101" pitchFamily="2" charset="-122"/>
              <a:cs typeface="+mn-ea"/>
              <a:sym typeface="+mn-lt"/>
            </a:endParaRPr>
          </a:p>
        </p:txBody>
      </p:sp>
      <p:sp>
        <p:nvSpPr>
          <p:cNvPr id="29" name="TextBox 41"/>
          <p:cNvSpPr txBox="1"/>
          <p:nvPr/>
        </p:nvSpPr>
        <p:spPr>
          <a:xfrm>
            <a:off x="6424963" y="5320888"/>
            <a:ext cx="3962574" cy="320368"/>
          </a:xfrm>
          <a:prstGeom prst="rect">
            <a:avLst/>
          </a:prstGeom>
        </p:spPr>
        <p:txBody>
          <a:bodyPr vert="horz" wrap="square" lIns="360000" tIns="0" rIns="0" bIns="0" anchor="ctr" anchorCtr="0">
            <a:normAutofit/>
          </a:bodyPr>
          <a:lstStyle/>
          <a:p>
            <a:pPr>
              <a:lnSpc>
                <a:spcPct val="120000"/>
              </a:lnSpc>
            </a:pPr>
            <a:r>
              <a:rPr lang="zh-CN" altLang="en-US" sz="1200" dirty="0" smtClean="0">
                <a:solidFill>
                  <a:srgbClr val="000000">
                    <a:lumMod val="100000"/>
                  </a:srgbClr>
                </a:solidFill>
                <a:latin typeface="华文新魏" panose="02010800040101010101" pitchFamily="2" charset="-122"/>
                <a:ea typeface="华文新魏" panose="02010800040101010101" pitchFamily="2" charset="-122"/>
                <a:cs typeface="+mn-ea"/>
                <a:sym typeface="+mn-lt"/>
              </a:rPr>
              <a:t>数量</a:t>
            </a:r>
            <a:r>
              <a:rPr lang="zh-CN" altLang="en-US" sz="1200" dirty="0">
                <a:solidFill>
                  <a:srgbClr val="000000">
                    <a:lumMod val="100000"/>
                  </a:srgbClr>
                </a:solidFill>
                <a:latin typeface="华文新魏" panose="02010800040101010101" pitchFamily="2" charset="-122"/>
                <a:ea typeface="华文新魏" panose="02010800040101010101" pitchFamily="2" charset="-122"/>
                <a:cs typeface="+mn-ea"/>
                <a:sym typeface="+mn-lt"/>
              </a:rPr>
              <a:t>、</a:t>
            </a:r>
            <a:r>
              <a:rPr lang="zh-CN" altLang="en-US" sz="1200" dirty="0" smtClean="0">
                <a:solidFill>
                  <a:srgbClr val="000000">
                    <a:lumMod val="100000"/>
                  </a:srgbClr>
                </a:solidFill>
                <a:latin typeface="华文新魏" panose="02010800040101010101" pitchFamily="2" charset="-122"/>
                <a:ea typeface="华文新魏" panose="02010800040101010101" pitchFamily="2" charset="-122"/>
                <a:cs typeface="+mn-ea"/>
                <a:sym typeface="+mn-lt"/>
              </a:rPr>
              <a:t>配置</a:t>
            </a:r>
            <a:endParaRPr lang="zh-CN" altLang="en-US" sz="1200" dirty="0">
              <a:solidFill>
                <a:srgbClr val="000000">
                  <a:lumMod val="100000"/>
                </a:srgbClr>
              </a:solidFill>
              <a:latin typeface="华文新魏" panose="02010800040101010101" pitchFamily="2" charset="-122"/>
              <a:ea typeface="华文新魏" panose="02010800040101010101" pitchFamily="2" charset="-122"/>
              <a:cs typeface="+mn-ea"/>
              <a:sym typeface="+mn-lt"/>
            </a:endParaRPr>
          </a:p>
        </p:txBody>
      </p:sp>
      <p:sp>
        <p:nvSpPr>
          <p:cNvPr id="30" name="Diamond 24"/>
          <p:cNvSpPr/>
          <p:nvPr/>
        </p:nvSpPr>
        <p:spPr>
          <a:xfrm>
            <a:off x="5957439" y="4168891"/>
            <a:ext cx="624349" cy="624349"/>
          </a:xfrm>
          <a:prstGeom prst="diamond">
            <a:avLst/>
          </a:prstGeom>
          <a:solidFill>
            <a:srgbClr val="88B147"/>
          </a:solidFill>
          <a:ln w="12700" cap="flat" cmpd="sng" algn="ctr">
            <a:noFill/>
            <a:prstDash val="solid"/>
            <a:miter lim="800000"/>
          </a:ln>
          <a:effectLst/>
        </p:spPr>
        <p:txBody>
          <a:bodyPr wrap="none" lIns="0" tIns="0" rIns="0" bIns="0" anchor="ctr">
            <a:noAutofit/>
          </a:bodyPr>
          <a:lstStyle/>
          <a:p>
            <a:pPr algn="ctr">
              <a:defRPr/>
            </a:pPr>
            <a:r>
              <a:rPr lang="en-US" altLang="zh-CN" sz="2400" kern="0">
                <a:solidFill>
                  <a:srgbClr val="FFFFFF"/>
                </a:solidFill>
                <a:latin typeface="华文新魏" panose="02010800040101010101" pitchFamily="2" charset="-122"/>
                <a:ea typeface="华文新魏" panose="02010800040101010101" pitchFamily="2" charset="-122"/>
                <a:cs typeface="+mn-ea"/>
                <a:sym typeface="+mn-lt"/>
              </a:rPr>
              <a:t>04</a:t>
            </a:r>
          </a:p>
        </p:txBody>
      </p:sp>
      <p:sp>
        <p:nvSpPr>
          <p:cNvPr id="31" name="TextBox 38"/>
          <p:cNvSpPr txBox="1"/>
          <p:nvPr/>
        </p:nvSpPr>
        <p:spPr>
          <a:xfrm>
            <a:off x="6424963" y="4199448"/>
            <a:ext cx="3962574" cy="242864"/>
          </a:xfrm>
          <a:prstGeom prst="rect">
            <a:avLst/>
          </a:prstGeom>
          <a:noFill/>
        </p:spPr>
        <p:txBody>
          <a:bodyPr wrap="none" lIns="360000" tIns="0" rIns="0" bIns="0" anchor="b" anchorCtr="0">
            <a:normAutofit fontScale="92500" lnSpcReduction="20000"/>
          </a:bodyPr>
          <a:lstStyle/>
          <a:p>
            <a:r>
              <a:rPr lang="zh-CN" altLang="en-US" sz="2000" b="1" dirty="0" smtClean="0">
                <a:solidFill>
                  <a:srgbClr val="88B147">
                    <a:lumMod val="100000"/>
                  </a:srgbClr>
                </a:solidFill>
                <a:latin typeface="华文新魏" panose="02010800040101010101" pitchFamily="2" charset="-122"/>
                <a:ea typeface="华文新魏" panose="02010800040101010101" pitchFamily="2" charset="-122"/>
                <a:cs typeface="+mn-ea"/>
                <a:sym typeface="+mn-lt"/>
              </a:rPr>
              <a:t>产品参数</a:t>
            </a:r>
            <a:endParaRPr lang="zh-CN" altLang="en-US" sz="2000" b="1" dirty="0">
              <a:solidFill>
                <a:srgbClr val="88B147">
                  <a:lumMod val="100000"/>
                </a:srgbClr>
              </a:solidFill>
              <a:latin typeface="华文新魏" panose="02010800040101010101" pitchFamily="2" charset="-122"/>
              <a:ea typeface="华文新魏" panose="02010800040101010101" pitchFamily="2" charset="-122"/>
              <a:cs typeface="+mn-ea"/>
              <a:sym typeface="+mn-lt"/>
            </a:endParaRPr>
          </a:p>
        </p:txBody>
      </p:sp>
      <p:sp>
        <p:nvSpPr>
          <p:cNvPr id="32" name="TextBox 39"/>
          <p:cNvSpPr txBox="1"/>
          <p:nvPr/>
        </p:nvSpPr>
        <p:spPr>
          <a:xfrm>
            <a:off x="6424962" y="4442312"/>
            <a:ext cx="4713792" cy="320368"/>
          </a:xfrm>
          <a:prstGeom prst="rect">
            <a:avLst/>
          </a:prstGeom>
        </p:spPr>
        <p:txBody>
          <a:bodyPr vert="horz" wrap="square" lIns="360000" tIns="0" rIns="0" bIns="0" anchor="ctr" anchorCtr="0">
            <a:normAutofit/>
          </a:bodyPr>
          <a:lstStyle/>
          <a:p>
            <a:pPr>
              <a:lnSpc>
                <a:spcPct val="120000"/>
              </a:lnSpc>
            </a:pPr>
            <a:r>
              <a:rPr lang="zh-CN" altLang="en-US" sz="1200" dirty="0" smtClean="0">
                <a:solidFill>
                  <a:srgbClr val="000000">
                    <a:lumMod val="100000"/>
                  </a:srgbClr>
                </a:solidFill>
                <a:latin typeface="华文新魏" panose="02010800040101010101" pitchFamily="2" charset="-122"/>
                <a:ea typeface="华文新魏" panose="02010800040101010101" pitchFamily="2" charset="-122"/>
                <a:cs typeface="+mn-ea"/>
                <a:sym typeface="+mn-lt"/>
              </a:rPr>
              <a:t>探测器性能参数、</a:t>
            </a:r>
            <a:r>
              <a:rPr lang="zh-CN" altLang="en-US" sz="1200" dirty="0" smtClean="0">
                <a:solidFill>
                  <a:srgbClr val="000000">
                    <a:lumMod val="100000"/>
                  </a:srgbClr>
                </a:solidFill>
                <a:latin typeface="华文新魏" panose="02010800040101010101" pitchFamily="2" charset="-122"/>
                <a:ea typeface="华文新魏" panose="02010800040101010101" pitchFamily="2" charset="-122"/>
                <a:cs typeface="+mn-ea"/>
                <a:sym typeface="+mn-lt"/>
              </a:rPr>
              <a:t>特点、</a:t>
            </a:r>
            <a:r>
              <a:rPr lang="zh-CN" altLang="en-US" sz="1200" dirty="0" smtClean="0">
                <a:solidFill>
                  <a:srgbClr val="000000">
                    <a:lumMod val="100000"/>
                  </a:srgbClr>
                </a:solidFill>
                <a:latin typeface="华文新魏" panose="02010800040101010101" pitchFamily="2" charset="-122"/>
                <a:ea typeface="华文新魏" panose="02010800040101010101" pitchFamily="2" charset="-122"/>
                <a:cs typeface="+mn-ea"/>
                <a:sym typeface="+mn-lt"/>
              </a:rPr>
              <a:t>相关安装配件</a:t>
            </a:r>
            <a:endParaRPr lang="zh-CN" altLang="en-US" sz="1200" dirty="0">
              <a:solidFill>
                <a:srgbClr val="000000">
                  <a:lumMod val="100000"/>
                </a:srgbClr>
              </a:solidFill>
              <a:latin typeface="华文新魏" panose="02010800040101010101" pitchFamily="2" charset="-122"/>
              <a:ea typeface="华文新魏" panose="02010800040101010101" pitchFamily="2" charset="-122"/>
              <a:cs typeface="+mn-ea"/>
              <a:sym typeface="+mn-lt"/>
            </a:endParaRPr>
          </a:p>
        </p:txBody>
      </p:sp>
      <p:sp>
        <p:nvSpPr>
          <p:cNvPr id="33" name="Diamond 26"/>
          <p:cNvSpPr/>
          <p:nvPr/>
        </p:nvSpPr>
        <p:spPr>
          <a:xfrm>
            <a:off x="5957439" y="3290315"/>
            <a:ext cx="624349" cy="624349"/>
          </a:xfrm>
          <a:prstGeom prst="diamond">
            <a:avLst/>
          </a:prstGeom>
          <a:solidFill>
            <a:srgbClr val="2E9273"/>
          </a:solidFill>
          <a:ln w="12700" cap="flat" cmpd="sng" algn="ctr">
            <a:noFill/>
            <a:prstDash val="solid"/>
            <a:miter lim="800000"/>
          </a:ln>
          <a:effectLst/>
        </p:spPr>
        <p:txBody>
          <a:bodyPr wrap="none" lIns="0" tIns="0" rIns="0" bIns="0" anchor="ctr">
            <a:noAutofit/>
          </a:bodyPr>
          <a:lstStyle/>
          <a:p>
            <a:pPr algn="ctr">
              <a:defRPr/>
            </a:pPr>
            <a:r>
              <a:rPr lang="en-US" altLang="zh-CN" sz="2400" kern="0">
                <a:solidFill>
                  <a:srgbClr val="FFFFFF"/>
                </a:solidFill>
                <a:latin typeface="华文新魏" panose="02010800040101010101" pitchFamily="2" charset="-122"/>
                <a:ea typeface="华文新魏" panose="02010800040101010101" pitchFamily="2" charset="-122"/>
                <a:cs typeface="+mn-ea"/>
                <a:sym typeface="+mn-lt"/>
              </a:rPr>
              <a:t>03</a:t>
            </a:r>
          </a:p>
        </p:txBody>
      </p:sp>
      <p:sp>
        <p:nvSpPr>
          <p:cNvPr id="34" name="TextBox 36"/>
          <p:cNvSpPr txBox="1"/>
          <p:nvPr/>
        </p:nvSpPr>
        <p:spPr>
          <a:xfrm>
            <a:off x="6424963" y="3320872"/>
            <a:ext cx="3962574" cy="242864"/>
          </a:xfrm>
          <a:prstGeom prst="rect">
            <a:avLst/>
          </a:prstGeom>
          <a:noFill/>
        </p:spPr>
        <p:txBody>
          <a:bodyPr wrap="none" lIns="360000" tIns="0" rIns="0" bIns="0" anchor="b" anchorCtr="0">
            <a:normAutofit fontScale="92500" lnSpcReduction="20000"/>
          </a:bodyPr>
          <a:lstStyle/>
          <a:p>
            <a:r>
              <a:rPr lang="zh-CN" altLang="en-US" sz="2000" b="1" dirty="0" smtClean="0">
                <a:solidFill>
                  <a:srgbClr val="2E9273">
                    <a:lumMod val="100000"/>
                  </a:srgbClr>
                </a:solidFill>
                <a:latin typeface="华文新魏" panose="02010800040101010101" pitchFamily="2" charset="-122"/>
                <a:ea typeface="华文新魏" panose="02010800040101010101" pitchFamily="2" charset="-122"/>
                <a:cs typeface="+mn-ea"/>
                <a:sym typeface="+mn-lt"/>
              </a:rPr>
              <a:t>产品布设原则</a:t>
            </a:r>
            <a:endParaRPr lang="zh-CN" altLang="en-US" sz="2000" b="1" dirty="0">
              <a:solidFill>
                <a:srgbClr val="2E9273">
                  <a:lumMod val="100000"/>
                </a:srgbClr>
              </a:solidFill>
              <a:latin typeface="华文新魏" panose="02010800040101010101" pitchFamily="2" charset="-122"/>
              <a:ea typeface="华文新魏" panose="02010800040101010101" pitchFamily="2" charset="-122"/>
              <a:cs typeface="+mn-ea"/>
              <a:sym typeface="+mn-lt"/>
            </a:endParaRPr>
          </a:p>
        </p:txBody>
      </p:sp>
      <p:sp>
        <p:nvSpPr>
          <p:cNvPr id="35" name="TextBox 37"/>
          <p:cNvSpPr txBox="1"/>
          <p:nvPr/>
        </p:nvSpPr>
        <p:spPr>
          <a:xfrm>
            <a:off x="6424963" y="3563736"/>
            <a:ext cx="3962574" cy="320368"/>
          </a:xfrm>
          <a:prstGeom prst="rect">
            <a:avLst/>
          </a:prstGeom>
        </p:spPr>
        <p:txBody>
          <a:bodyPr vert="horz" wrap="square" lIns="360000" tIns="0" rIns="0" bIns="0" anchor="ctr" anchorCtr="0">
            <a:normAutofit/>
          </a:bodyPr>
          <a:lstStyle/>
          <a:p>
            <a:pPr>
              <a:lnSpc>
                <a:spcPct val="120000"/>
              </a:lnSpc>
            </a:pPr>
            <a:r>
              <a:rPr lang="zh-CN" altLang="en-US" sz="1200" dirty="0" smtClean="0">
                <a:solidFill>
                  <a:srgbClr val="000000">
                    <a:lumMod val="100000"/>
                  </a:srgbClr>
                </a:solidFill>
                <a:latin typeface="华文新魏" panose="02010800040101010101" pitchFamily="2" charset="-122"/>
                <a:ea typeface="华文新魏" panose="02010800040101010101" pitchFamily="2" charset="-122"/>
                <a:cs typeface="+mn-ea"/>
                <a:sym typeface="+mn-lt"/>
              </a:rPr>
              <a:t>探测器分类及基本采样方式</a:t>
            </a:r>
            <a:endParaRPr lang="zh-CN" altLang="en-US" sz="1200" dirty="0">
              <a:solidFill>
                <a:srgbClr val="000000">
                  <a:lumMod val="100000"/>
                </a:srgbClr>
              </a:solidFill>
              <a:latin typeface="华文新魏" panose="02010800040101010101" pitchFamily="2" charset="-122"/>
              <a:ea typeface="华文新魏" panose="02010800040101010101" pitchFamily="2" charset="-122"/>
              <a:cs typeface="+mn-ea"/>
              <a:sym typeface="+mn-lt"/>
            </a:endParaRPr>
          </a:p>
        </p:txBody>
      </p:sp>
      <p:sp>
        <p:nvSpPr>
          <p:cNvPr id="36" name="Diamond 28"/>
          <p:cNvSpPr/>
          <p:nvPr/>
        </p:nvSpPr>
        <p:spPr>
          <a:xfrm>
            <a:off x="5957439" y="2411739"/>
            <a:ext cx="624349" cy="624349"/>
          </a:xfrm>
          <a:prstGeom prst="diamond">
            <a:avLst/>
          </a:prstGeom>
          <a:solidFill>
            <a:srgbClr val="2169AB"/>
          </a:solidFill>
          <a:ln w="12700" cap="flat" cmpd="sng" algn="ctr">
            <a:noFill/>
            <a:prstDash val="solid"/>
            <a:miter lim="800000"/>
          </a:ln>
          <a:effectLst/>
        </p:spPr>
        <p:txBody>
          <a:bodyPr wrap="none" lIns="0" tIns="0" rIns="0" bIns="0" anchor="ctr">
            <a:noAutofit/>
          </a:bodyPr>
          <a:lstStyle/>
          <a:p>
            <a:pPr algn="ctr">
              <a:defRPr/>
            </a:pPr>
            <a:r>
              <a:rPr lang="en-US" altLang="zh-CN" sz="2400" kern="0" dirty="0">
                <a:solidFill>
                  <a:srgbClr val="FFFFFF"/>
                </a:solidFill>
                <a:latin typeface="华文新魏" panose="02010800040101010101" pitchFamily="2" charset="-122"/>
                <a:ea typeface="华文新魏" panose="02010800040101010101" pitchFamily="2" charset="-122"/>
                <a:cs typeface="+mn-ea"/>
                <a:sym typeface="+mn-lt"/>
              </a:rPr>
              <a:t>02</a:t>
            </a:r>
          </a:p>
        </p:txBody>
      </p:sp>
      <p:sp>
        <p:nvSpPr>
          <p:cNvPr id="37" name="TextBox 34"/>
          <p:cNvSpPr txBox="1"/>
          <p:nvPr/>
        </p:nvSpPr>
        <p:spPr>
          <a:xfrm>
            <a:off x="6424963" y="2442296"/>
            <a:ext cx="3962574" cy="242864"/>
          </a:xfrm>
          <a:prstGeom prst="rect">
            <a:avLst/>
          </a:prstGeom>
          <a:noFill/>
        </p:spPr>
        <p:txBody>
          <a:bodyPr wrap="none" lIns="360000" tIns="0" rIns="0" bIns="0" anchor="b" anchorCtr="0">
            <a:normAutofit fontScale="92500" lnSpcReduction="20000"/>
          </a:bodyPr>
          <a:lstStyle/>
          <a:p>
            <a:r>
              <a:rPr lang="zh-CN" altLang="en-US" sz="2000" b="1" dirty="0" smtClean="0">
                <a:solidFill>
                  <a:srgbClr val="2169AB">
                    <a:lumMod val="100000"/>
                  </a:srgbClr>
                </a:solidFill>
                <a:latin typeface="华文新魏" panose="02010800040101010101" pitchFamily="2" charset="-122"/>
                <a:ea typeface="华文新魏" panose="02010800040101010101" pitchFamily="2" charset="-122"/>
                <a:cs typeface="+mn-ea"/>
                <a:sym typeface="+mn-lt"/>
              </a:rPr>
              <a:t>相关规范依据</a:t>
            </a:r>
            <a:endParaRPr lang="zh-CN" altLang="en-US" sz="2000" b="1" dirty="0">
              <a:solidFill>
                <a:srgbClr val="2169AB">
                  <a:lumMod val="100000"/>
                </a:srgbClr>
              </a:solidFill>
              <a:latin typeface="华文新魏" panose="02010800040101010101" pitchFamily="2" charset="-122"/>
              <a:ea typeface="华文新魏" panose="02010800040101010101" pitchFamily="2" charset="-122"/>
              <a:cs typeface="+mn-ea"/>
              <a:sym typeface="+mn-lt"/>
            </a:endParaRPr>
          </a:p>
        </p:txBody>
      </p:sp>
      <p:sp>
        <p:nvSpPr>
          <p:cNvPr id="38" name="TextBox 35"/>
          <p:cNvSpPr txBox="1"/>
          <p:nvPr/>
        </p:nvSpPr>
        <p:spPr>
          <a:xfrm>
            <a:off x="6424963" y="2685160"/>
            <a:ext cx="3962574" cy="320368"/>
          </a:xfrm>
          <a:prstGeom prst="rect">
            <a:avLst/>
          </a:prstGeom>
        </p:spPr>
        <p:txBody>
          <a:bodyPr vert="horz" wrap="square" lIns="360000" tIns="0" rIns="0" bIns="0" anchor="ctr" anchorCtr="0">
            <a:normAutofit/>
          </a:bodyPr>
          <a:lstStyle/>
          <a:p>
            <a:pPr>
              <a:lnSpc>
                <a:spcPct val="120000"/>
              </a:lnSpc>
            </a:pPr>
            <a:r>
              <a:rPr lang="zh-CN" altLang="en-US" sz="1200" dirty="0" smtClean="0">
                <a:solidFill>
                  <a:srgbClr val="000000">
                    <a:lumMod val="100000"/>
                  </a:srgbClr>
                </a:solidFill>
                <a:latin typeface="华文新魏" panose="02010800040101010101" pitchFamily="2" charset="-122"/>
                <a:ea typeface="华文新魏" panose="02010800040101010101" pitchFamily="2" charset="-122"/>
                <a:cs typeface="+mn-ea"/>
                <a:sym typeface="+mn-lt"/>
              </a:rPr>
              <a:t>常用</a:t>
            </a:r>
            <a:r>
              <a:rPr lang="zh-CN" altLang="en-US" sz="1200" dirty="0">
                <a:solidFill>
                  <a:srgbClr val="000000">
                    <a:lumMod val="100000"/>
                  </a:srgbClr>
                </a:solidFill>
                <a:latin typeface="华文新魏" panose="02010800040101010101" pitchFamily="2" charset="-122"/>
                <a:ea typeface="华文新魏" panose="02010800040101010101" pitchFamily="2" charset="-122"/>
                <a:cs typeface="+mn-ea"/>
                <a:sym typeface="+mn-lt"/>
              </a:rPr>
              <a:t>规范、设置场所</a:t>
            </a:r>
          </a:p>
        </p:txBody>
      </p:sp>
      <p:sp>
        <p:nvSpPr>
          <p:cNvPr id="39" name="Diamond 30"/>
          <p:cNvSpPr/>
          <p:nvPr/>
        </p:nvSpPr>
        <p:spPr>
          <a:xfrm>
            <a:off x="5957441" y="1533163"/>
            <a:ext cx="624349" cy="624349"/>
          </a:xfrm>
          <a:prstGeom prst="diamond">
            <a:avLst/>
          </a:prstGeom>
          <a:solidFill>
            <a:srgbClr val="21303F"/>
          </a:solidFill>
          <a:ln w="12700" cap="flat" cmpd="sng" algn="ctr">
            <a:noFill/>
            <a:prstDash val="solid"/>
            <a:miter lim="800000"/>
          </a:ln>
          <a:effectLst/>
        </p:spPr>
        <p:txBody>
          <a:bodyPr wrap="none" lIns="0" tIns="0" rIns="0" bIns="0" anchor="ctr">
            <a:noAutofit/>
          </a:bodyPr>
          <a:lstStyle/>
          <a:p>
            <a:pPr algn="ctr">
              <a:defRPr/>
            </a:pPr>
            <a:r>
              <a:rPr lang="en-US" altLang="zh-CN" sz="2400" kern="0" dirty="0">
                <a:solidFill>
                  <a:srgbClr val="FFFFFF"/>
                </a:solidFill>
                <a:latin typeface="华文新魏" panose="02010800040101010101" pitchFamily="2" charset="-122"/>
                <a:ea typeface="华文新魏" panose="02010800040101010101" pitchFamily="2" charset="-122"/>
                <a:cs typeface="+mn-ea"/>
                <a:sym typeface="+mn-lt"/>
              </a:rPr>
              <a:t>01</a:t>
            </a:r>
          </a:p>
        </p:txBody>
      </p:sp>
      <p:sp>
        <p:nvSpPr>
          <p:cNvPr id="40" name="TextBox 32"/>
          <p:cNvSpPr txBox="1"/>
          <p:nvPr/>
        </p:nvSpPr>
        <p:spPr>
          <a:xfrm>
            <a:off x="6424963" y="1563720"/>
            <a:ext cx="3962574" cy="242864"/>
          </a:xfrm>
          <a:prstGeom prst="rect">
            <a:avLst/>
          </a:prstGeom>
          <a:noFill/>
        </p:spPr>
        <p:txBody>
          <a:bodyPr wrap="none" lIns="360000" tIns="0" rIns="0" bIns="0" anchor="b" anchorCtr="0">
            <a:normAutofit fontScale="92500" lnSpcReduction="20000"/>
          </a:bodyPr>
          <a:lstStyle/>
          <a:p>
            <a:r>
              <a:rPr lang="zh-CN" altLang="en-US" sz="2000" b="1" dirty="0" smtClean="0">
                <a:solidFill>
                  <a:srgbClr val="21303F">
                    <a:lumMod val="100000"/>
                  </a:srgbClr>
                </a:solidFill>
                <a:latin typeface="华文新魏" panose="02010800040101010101" pitchFamily="2" charset="-122"/>
                <a:ea typeface="华文新魏" panose="02010800040101010101" pitchFamily="2" charset="-122"/>
                <a:cs typeface="+mn-ea"/>
                <a:sym typeface="+mn-lt"/>
              </a:rPr>
              <a:t>系统简介</a:t>
            </a:r>
            <a:endParaRPr lang="zh-CN" altLang="en-US" sz="2000" b="1" dirty="0">
              <a:solidFill>
                <a:srgbClr val="21303F">
                  <a:lumMod val="100000"/>
                </a:srgbClr>
              </a:solidFill>
              <a:latin typeface="华文新魏" panose="02010800040101010101" pitchFamily="2" charset="-122"/>
              <a:ea typeface="华文新魏" panose="02010800040101010101" pitchFamily="2" charset="-122"/>
              <a:cs typeface="+mn-ea"/>
              <a:sym typeface="+mn-lt"/>
            </a:endParaRPr>
          </a:p>
        </p:txBody>
      </p:sp>
      <p:sp>
        <p:nvSpPr>
          <p:cNvPr id="41" name="TextBox 33"/>
          <p:cNvSpPr txBox="1"/>
          <p:nvPr/>
        </p:nvSpPr>
        <p:spPr>
          <a:xfrm>
            <a:off x="6424963" y="1806584"/>
            <a:ext cx="3962574" cy="320368"/>
          </a:xfrm>
          <a:prstGeom prst="rect">
            <a:avLst/>
          </a:prstGeom>
        </p:spPr>
        <p:txBody>
          <a:bodyPr vert="horz" wrap="square" lIns="360000" tIns="0" rIns="0" bIns="0" anchor="ctr" anchorCtr="0">
            <a:normAutofit/>
          </a:bodyPr>
          <a:lstStyle/>
          <a:p>
            <a:pPr>
              <a:lnSpc>
                <a:spcPct val="120000"/>
              </a:lnSpc>
            </a:pPr>
            <a:r>
              <a:rPr lang="zh-CN" altLang="en-US" sz="1200" dirty="0" smtClean="0">
                <a:solidFill>
                  <a:srgbClr val="000000">
                    <a:lumMod val="100000"/>
                  </a:srgbClr>
                </a:solidFill>
                <a:latin typeface="华文新魏" panose="02010800040101010101" pitchFamily="2" charset="-122"/>
                <a:ea typeface="华文新魏" panose="02010800040101010101" pitchFamily="2" charset="-122"/>
                <a:cs typeface="+mn-ea"/>
                <a:sym typeface="+mn-lt"/>
              </a:rPr>
              <a:t>概述、工作原理、设计理念</a:t>
            </a:r>
            <a:r>
              <a:rPr lang="zh-CN" altLang="en-US" sz="1200" dirty="0">
                <a:solidFill>
                  <a:srgbClr val="000000">
                    <a:lumMod val="100000"/>
                  </a:srgbClr>
                </a:solidFill>
                <a:latin typeface="华文新魏" panose="02010800040101010101" pitchFamily="2" charset="-122"/>
                <a:ea typeface="华文新魏" panose="02010800040101010101" pitchFamily="2" charset="-122"/>
                <a:cs typeface="+mn-ea"/>
                <a:sym typeface="+mn-lt"/>
              </a:rPr>
              <a:t>、</a:t>
            </a:r>
            <a:r>
              <a:rPr lang="zh-CN" altLang="en-US" sz="1200" dirty="0" smtClean="0">
                <a:solidFill>
                  <a:srgbClr val="000000">
                    <a:lumMod val="100000"/>
                  </a:srgbClr>
                </a:solidFill>
                <a:latin typeface="华文新魏" panose="02010800040101010101" pitchFamily="2" charset="-122"/>
                <a:ea typeface="华文新魏" panose="02010800040101010101" pitchFamily="2" charset="-122"/>
                <a:cs typeface="+mn-ea"/>
                <a:sym typeface="+mn-lt"/>
              </a:rPr>
              <a:t>主要特点</a:t>
            </a:r>
            <a:endParaRPr lang="zh-CN" altLang="en-US" sz="1200" dirty="0">
              <a:solidFill>
                <a:srgbClr val="000000">
                  <a:lumMod val="100000"/>
                </a:srgbClr>
              </a:solidFill>
              <a:latin typeface="华文新魏" panose="02010800040101010101" pitchFamily="2" charset="-122"/>
              <a:ea typeface="华文新魏" panose="02010800040101010101" pitchFamily="2" charset="-122"/>
              <a:cs typeface="+mn-ea"/>
              <a:sym typeface="+mn-lt"/>
            </a:endParaRPr>
          </a:p>
        </p:txBody>
      </p:sp>
      <p:pic>
        <p:nvPicPr>
          <p:cNvPr id="22" name="图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250" fill="hold"/>
                                        <p:tgtEl>
                                          <p:spTgt spid="25"/>
                                        </p:tgtEl>
                                        <p:attrNameLst>
                                          <p:attrName>ppt_w</p:attrName>
                                        </p:attrNameLst>
                                      </p:cBhvr>
                                      <p:tavLst>
                                        <p:tav tm="0">
                                          <p:val>
                                            <p:fltVal val="0"/>
                                          </p:val>
                                        </p:tav>
                                        <p:tav tm="100000">
                                          <p:val>
                                            <p:strVal val="#ppt_w"/>
                                          </p:val>
                                        </p:tav>
                                      </p:tavLst>
                                    </p:anim>
                                    <p:anim calcmode="lin" valueType="num">
                                      <p:cBhvr>
                                        <p:cTn id="8" dur="250" fill="hold"/>
                                        <p:tgtEl>
                                          <p:spTgt spid="25"/>
                                        </p:tgtEl>
                                        <p:attrNameLst>
                                          <p:attrName>ppt_h</p:attrName>
                                        </p:attrNameLst>
                                      </p:cBhvr>
                                      <p:tavLst>
                                        <p:tav tm="0">
                                          <p:val>
                                            <p:fltVal val="0"/>
                                          </p:val>
                                        </p:tav>
                                        <p:tav tm="100000">
                                          <p:val>
                                            <p:strVal val="#ppt_h"/>
                                          </p:val>
                                        </p:tav>
                                      </p:tavLst>
                                    </p:anim>
                                    <p:animEffect transition="in" filter="fade">
                                      <p:cBhvr>
                                        <p:cTn id="9" dur="250"/>
                                        <p:tgtEl>
                                          <p:spTgt spid="2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250" fill="hold"/>
                                        <p:tgtEl>
                                          <p:spTgt spid="24"/>
                                        </p:tgtEl>
                                        <p:attrNameLst>
                                          <p:attrName>ppt_w</p:attrName>
                                        </p:attrNameLst>
                                      </p:cBhvr>
                                      <p:tavLst>
                                        <p:tav tm="0">
                                          <p:val>
                                            <p:fltVal val="0"/>
                                          </p:val>
                                        </p:tav>
                                        <p:tav tm="100000">
                                          <p:val>
                                            <p:strVal val="#ppt_w"/>
                                          </p:val>
                                        </p:tav>
                                      </p:tavLst>
                                    </p:anim>
                                    <p:anim calcmode="lin" valueType="num">
                                      <p:cBhvr>
                                        <p:cTn id="14" dur="250" fill="hold"/>
                                        <p:tgtEl>
                                          <p:spTgt spid="24"/>
                                        </p:tgtEl>
                                        <p:attrNameLst>
                                          <p:attrName>ppt_h</p:attrName>
                                        </p:attrNameLst>
                                      </p:cBhvr>
                                      <p:tavLst>
                                        <p:tav tm="0">
                                          <p:val>
                                            <p:fltVal val="0"/>
                                          </p:val>
                                        </p:tav>
                                        <p:tav tm="100000">
                                          <p:val>
                                            <p:strVal val="#ppt_h"/>
                                          </p:val>
                                        </p:tav>
                                      </p:tavLst>
                                    </p:anim>
                                    <p:animEffect transition="in" filter="fade">
                                      <p:cBhvr>
                                        <p:cTn id="15" dur="250"/>
                                        <p:tgtEl>
                                          <p:spTgt spid="2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250" fill="hold"/>
                                        <p:tgtEl>
                                          <p:spTgt spid="23"/>
                                        </p:tgtEl>
                                        <p:attrNameLst>
                                          <p:attrName>ppt_w</p:attrName>
                                        </p:attrNameLst>
                                      </p:cBhvr>
                                      <p:tavLst>
                                        <p:tav tm="0">
                                          <p:val>
                                            <p:fltVal val="0"/>
                                          </p:val>
                                        </p:tav>
                                        <p:tav tm="100000">
                                          <p:val>
                                            <p:strVal val="#ppt_w"/>
                                          </p:val>
                                        </p:tav>
                                      </p:tavLst>
                                    </p:anim>
                                    <p:anim calcmode="lin" valueType="num">
                                      <p:cBhvr>
                                        <p:cTn id="20" dur="250" fill="hold"/>
                                        <p:tgtEl>
                                          <p:spTgt spid="23"/>
                                        </p:tgtEl>
                                        <p:attrNameLst>
                                          <p:attrName>ppt_h</p:attrName>
                                        </p:attrNameLst>
                                      </p:cBhvr>
                                      <p:tavLst>
                                        <p:tav tm="0">
                                          <p:val>
                                            <p:fltVal val="0"/>
                                          </p:val>
                                        </p:tav>
                                        <p:tav tm="100000">
                                          <p:val>
                                            <p:strVal val="#ppt_h"/>
                                          </p:val>
                                        </p:tav>
                                      </p:tavLst>
                                    </p:anim>
                                    <p:animEffect transition="in" filter="fade">
                                      <p:cBhvr>
                                        <p:cTn id="21" dur="250"/>
                                        <p:tgtEl>
                                          <p:spTgt spid="2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250" fill="hold"/>
                                        <p:tgtEl>
                                          <p:spTgt spid="26"/>
                                        </p:tgtEl>
                                        <p:attrNameLst>
                                          <p:attrName>ppt_w</p:attrName>
                                        </p:attrNameLst>
                                      </p:cBhvr>
                                      <p:tavLst>
                                        <p:tav tm="0">
                                          <p:val>
                                            <p:fltVal val="0"/>
                                          </p:val>
                                        </p:tav>
                                        <p:tav tm="100000">
                                          <p:val>
                                            <p:strVal val="#ppt_w"/>
                                          </p:val>
                                        </p:tav>
                                      </p:tavLst>
                                    </p:anim>
                                    <p:anim calcmode="lin" valueType="num">
                                      <p:cBhvr>
                                        <p:cTn id="26" dur="250" fill="hold"/>
                                        <p:tgtEl>
                                          <p:spTgt spid="26"/>
                                        </p:tgtEl>
                                        <p:attrNameLst>
                                          <p:attrName>ppt_h</p:attrName>
                                        </p:attrNameLst>
                                      </p:cBhvr>
                                      <p:tavLst>
                                        <p:tav tm="0">
                                          <p:val>
                                            <p:fltVal val="0"/>
                                          </p:val>
                                        </p:tav>
                                        <p:tav tm="100000">
                                          <p:val>
                                            <p:strVal val="#ppt_h"/>
                                          </p:val>
                                        </p:tav>
                                      </p:tavLst>
                                    </p:anim>
                                    <p:animEffect transition="in" filter="fade">
                                      <p:cBhvr>
                                        <p:cTn id="27" dur="250"/>
                                        <p:tgtEl>
                                          <p:spTgt spid="2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200" fill="hold"/>
                                        <p:tgtEl>
                                          <p:spTgt spid="39"/>
                                        </p:tgtEl>
                                        <p:attrNameLst>
                                          <p:attrName>ppt_w</p:attrName>
                                        </p:attrNameLst>
                                      </p:cBhvr>
                                      <p:tavLst>
                                        <p:tav tm="0">
                                          <p:val>
                                            <p:fltVal val="0"/>
                                          </p:val>
                                        </p:tav>
                                        <p:tav tm="100000">
                                          <p:val>
                                            <p:strVal val="#ppt_w"/>
                                          </p:val>
                                        </p:tav>
                                      </p:tavLst>
                                    </p:anim>
                                    <p:anim calcmode="lin" valueType="num">
                                      <p:cBhvr>
                                        <p:cTn id="32" dur="200" fill="hold"/>
                                        <p:tgtEl>
                                          <p:spTgt spid="39"/>
                                        </p:tgtEl>
                                        <p:attrNameLst>
                                          <p:attrName>ppt_h</p:attrName>
                                        </p:attrNameLst>
                                      </p:cBhvr>
                                      <p:tavLst>
                                        <p:tav tm="0">
                                          <p:val>
                                            <p:fltVal val="0"/>
                                          </p:val>
                                        </p:tav>
                                        <p:tav tm="100000">
                                          <p:val>
                                            <p:strVal val="#ppt_h"/>
                                          </p:val>
                                        </p:tav>
                                      </p:tavLst>
                                    </p:anim>
                                    <p:animEffect transition="in" filter="fade">
                                      <p:cBhvr>
                                        <p:cTn id="33" dur="200"/>
                                        <p:tgtEl>
                                          <p:spTgt spid="39"/>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200" fill="hold"/>
                                        <p:tgtEl>
                                          <p:spTgt spid="40"/>
                                        </p:tgtEl>
                                        <p:attrNameLst>
                                          <p:attrName>ppt_w</p:attrName>
                                        </p:attrNameLst>
                                      </p:cBhvr>
                                      <p:tavLst>
                                        <p:tav tm="0">
                                          <p:val>
                                            <p:fltVal val="0"/>
                                          </p:val>
                                        </p:tav>
                                        <p:tav tm="100000">
                                          <p:val>
                                            <p:strVal val="#ppt_w"/>
                                          </p:val>
                                        </p:tav>
                                      </p:tavLst>
                                    </p:anim>
                                    <p:anim calcmode="lin" valueType="num">
                                      <p:cBhvr>
                                        <p:cTn id="38" dur="200" fill="hold"/>
                                        <p:tgtEl>
                                          <p:spTgt spid="40"/>
                                        </p:tgtEl>
                                        <p:attrNameLst>
                                          <p:attrName>ppt_h</p:attrName>
                                        </p:attrNameLst>
                                      </p:cBhvr>
                                      <p:tavLst>
                                        <p:tav tm="0">
                                          <p:val>
                                            <p:fltVal val="0"/>
                                          </p:val>
                                        </p:tav>
                                        <p:tav tm="100000">
                                          <p:val>
                                            <p:strVal val="#ppt_h"/>
                                          </p:val>
                                        </p:tav>
                                      </p:tavLst>
                                    </p:anim>
                                    <p:animEffect transition="in" filter="fade">
                                      <p:cBhvr>
                                        <p:cTn id="39" dur="200"/>
                                        <p:tgtEl>
                                          <p:spTgt spid="4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200" fill="hold"/>
                                        <p:tgtEl>
                                          <p:spTgt spid="41"/>
                                        </p:tgtEl>
                                        <p:attrNameLst>
                                          <p:attrName>ppt_w</p:attrName>
                                        </p:attrNameLst>
                                      </p:cBhvr>
                                      <p:tavLst>
                                        <p:tav tm="0">
                                          <p:val>
                                            <p:fltVal val="0"/>
                                          </p:val>
                                        </p:tav>
                                        <p:tav tm="100000">
                                          <p:val>
                                            <p:strVal val="#ppt_w"/>
                                          </p:val>
                                        </p:tav>
                                      </p:tavLst>
                                    </p:anim>
                                    <p:anim calcmode="lin" valueType="num">
                                      <p:cBhvr>
                                        <p:cTn id="44" dur="200" fill="hold"/>
                                        <p:tgtEl>
                                          <p:spTgt spid="41"/>
                                        </p:tgtEl>
                                        <p:attrNameLst>
                                          <p:attrName>ppt_h</p:attrName>
                                        </p:attrNameLst>
                                      </p:cBhvr>
                                      <p:tavLst>
                                        <p:tav tm="0">
                                          <p:val>
                                            <p:fltVal val="0"/>
                                          </p:val>
                                        </p:tav>
                                        <p:tav tm="100000">
                                          <p:val>
                                            <p:strVal val="#ppt_h"/>
                                          </p:val>
                                        </p:tav>
                                      </p:tavLst>
                                    </p:anim>
                                    <p:animEffect transition="in" filter="fade">
                                      <p:cBhvr>
                                        <p:cTn id="45" dur="200"/>
                                        <p:tgtEl>
                                          <p:spTgt spid="41"/>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200" fill="hold"/>
                                        <p:tgtEl>
                                          <p:spTgt spid="36"/>
                                        </p:tgtEl>
                                        <p:attrNameLst>
                                          <p:attrName>ppt_w</p:attrName>
                                        </p:attrNameLst>
                                      </p:cBhvr>
                                      <p:tavLst>
                                        <p:tav tm="0">
                                          <p:val>
                                            <p:fltVal val="0"/>
                                          </p:val>
                                        </p:tav>
                                        <p:tav tm="100000">
                                          <p:val>
                                            <p:strVal val="#ppt_w"/>
                                          </p:val>
                                        </p:tav>
                                      </p:tavLst>
                                    </p:anim>
                                    <p:anim calcmode="lin" valueType="num">
                                      <p:cBhvr>
                                        <p:cTn id="50" dur="200" fill="hold"/>
                                        <p:tgtEl>
                                          <p:spTgt spid="36"/>
                                        </p:tgtEl>
                                        <p:attrNameLst>
                                          <p:attrName>ppt_h</p:attrName>
                                        </p:attrNameLst>
                                      </p:cBhvr>
                                      <p:tavLst>
                                        <p:tav tm="0">
                                          <p:val>
                                            <p:fltVal val="0"/>
                                          </p:val>
                                        </p:tav>
                                        <p:tav tm="100000">
                                          <p:val>
                                            <p:strVal val="#ppt_h"/>
                                          </p:val>
                                        </p:tav>
                                      </p:tavLst>
                                    </p:anim>
                                    <p:animEffect transition="in" filter="fade">
                                      <p:cBhvr>
                                        <p:cTn id="51" dur="200"/>
                                        <p:tgtEl>
                                          <p:spTgt spid="36"/>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p:cTn id="55" dur="200" fill="hold"/>
                                        <p:tgtEl>
                                          <p:spTgt spid="37"/>
                                        </p:tgtEl>
                                        <p:attrNameLst>
                                          <p:attrName>ppt_w</p:attrName>
                                        </p:attrNameLst>
                                      </p:cBhvr>
                                      <p:tavLst>
                                        <p:tav tm="0">
                                          <p:val>
                                            <p:fltVal val="0"/>
                                          </p:val>
                                        </p:tav>
                                        <p:tav tm="100000">
                                          <p:val>
                                            <p:strVal val="#ppt_w"/>
                                          </p:val>
                                        </p:tav>
                                      </p:tavLst>
                                    </p:anim>
                                    <p:anim calcmode="lin" valueType="num">
                                      <p:cBhvr>
                                        <p:cTn id="56" dur="200" fill="hold"/>
                                        <p:tgtEl>
                                          <p:spTgt spid="37"/>
                                        </p:tgtEl>
                                        <p:attrNameLst>
                                          <p:attrName>ppt_h</p:attrName>
                                        </p:attrNameLst>
                                      </p:cBhvr>
                                      <p:tavLst>
                                        <p:tav tm="0">
                                          <p:val>
                                            <p:fltVal val="0"/>
                                          </p:val>
                                        </p:tav>
                                        <p:tav tm="100000">
                                          <p:val>
                                            <p:strVal val="#ppt_h"/>
                                          </p:val>
                                        </p:tav>
                                      </p:tavLst>
                                    </p:anim>
                                    <p:animEffect transition="in" filter="fade">
                                      <p:cBhvr>
                                        <p:cTn id="57" dur="200"/>
                                        <p:tgtEl>
                                          <p:spTgt spid="37"/>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200" fill="hold"/>
                                        <p:tgtEl>
                                          <p:spTgt spid="38"/>
                                        </p:tgtEl>
                                        <p:attrNameLst>
                                          <p:attrName>ppt_w</p:attrName>
                                        </p:attrNameLst>
                                      </p:cBhvr>
                                      <p:tavLst>
                                        <p:tav tm="0">
                                          <p:val>
                                            <p:fltVal val="0"/>
                                          </p:val>
                                        </p:tav>
                                        <p:tav tm="100000">
                                          <p:val>
                                            <p:strVal val="#ppt_w"/>
                                          </p:val>
                                        </p:tav>
                                      </p:tavLst>
                                    </p:anim>
                                    <p:anim calcmode="lin" valueType="num">
                                      <p:cBhvr>
                                        <p:cTn id="62" dur="200" fill="hold"/>
                                        <p:tgtEl>
                                          <p:spTgt spid="38"/>
                                        </p:tgtEl>
                                        <p:attrNameLst>
                                          <p:attrName>ppt_h</p:attrName>
                                        </p:attrNameLst>
                                      </p:cBhvr>
                                      <p:tavLst>
                                        <p:tav tm="0">
                                          <p:val>
                                            <p:fltVal val="0"/>
                                          </p:val>
                                        </p:tav>
                                        <p:tav tm="100000">
                                          <p:val>
                                            <p:strVal val="#ppt_h"/>
                                          </p:val>
                                        </p:tav>
                                      </p:tavLst>
                                    </p:anim>
                                    <p:animEffect transition="in" filter="fade">
                                      <p:cBhvr>
                                        <p:cTn id="63" dur="200"/>
                                        <p:tgtEl>
                                          <p:spTgt spid="38"/>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200" fill="hold"/>
                                        <p:tgtEl>
                                          <p:spTgt spid="33"/>
                                        </p:tgtEl>
                                        <p:attrNameLst>
                                          <p:attrName>ppt_w</p:attrName>
                                        </p:attrNameLst>
                                      </p:cBhvr>
                                      <p:tavLst>
                                        <p:tav tm="0">
                                          <p:val>
                                            <p:fltVal val="0"/>
                                          </p:val>
                                        </p:tav>
                                        <p:tav tm="100000">
                                          <p:val>
                                            <p:strVal val="#ppt_w"/>
                                          </p:val>
                                        </p:tav>
                                      </p:tavLst>
                                    </p:anim>
                                    <p:anim calcmode="lin" valueType="num">
                                      <p:cBhvr>
                                        <p:cTn id="68" dur="200" fill="hold"/>
                                        <p:tgtEl>
                                          <p:spTgt spid="33"/>
                                        </p:tgtEl>
                                        <p:attrNameLst>
                                          <p:attrName>ppt_h</p:attrName>
                                        </p:attrNameLst>
                                      </p:cBhvr>
                                      <p:tavLst>
                                        <p:tav tm="0">
                                          <p:val>
                                            <p:fltVal val="0"/>
                                          </p:val>
                                        </p:tav>
                                        <p:tav tm="100000">
                                          <p:val>
                                            <p:strVal val="#ppt_h"/>
                                          </p:val>
                                        </p:tav>
                                      </p:tavLst>
                                    </p:anim>
                                    <p:animEffect transition="in" filter="fade">
                                      <p:cBhvr>
                                        <p:cTn id="69" dur="200"/>
                                        <p:tgtEl>
                                          <p:spTgt spid="33"/>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200" fill="hold"/>
                                        <p:tgtEl>
                                          <p:spTgt spid="34"/>
                                        </p:tgtEl>
                                        <p:attrNameLst>
                                          <p:attrName>ppt_w</p:attrName>
                                        </p:attrNameLst>
                                      </p:cBhvr>
                                      <p:tavLst>
                                        <p:tav tm="0">
                                          <p:val>
                                            <p:fltVal val="0"/>
                                          </p:val>
                                        </p:tav>
                                        <p:tav tm="100000">
                                          <p:val>
                                            <p:strVal val="#ppt_w"/>
                                          </p:val>
                                        </p:tav>
                                      </p:tavLst>
                                    </p:anim>
                                    <p:anim calcmode="lin" valueType="num">
                                      <p:cBhvr>
                                        <p:cTn id="74" dur="200" fill="hold"/>
                                        <p:tgtEl>
                                          <p:spTgt spid="34"/>
                                        </p:tgtEl>
                                        <p:attrNameLst>
                                          <p:attrName>ppt_h</p:attrName>
                                        </p:attrNameLst>
                                      </p:cBhvr>
                                      <p:tavLst>
                                        <p:tav tm="0">
                                          <p:val>
                                            <p:fltVal val="0"/>
                                          </p:val>
                                        </p:tav>
                                        <p:tav tm="100000">
                                          <p:val>
                                            <p:strVal val="#ppt_h"/>
                                          </p:val>
                                        </p:tav>
                                      </p:tavLst>
                                    </p:anim>
                                    <p:animEffect transition="in" filter="fade">
                                      <p:cBhvr>
                                        <p:cTn id="75" dur="200"/>
                                        <p:tgtEl>
                                          <p:spTgt spid="34"/>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p:cTn id="79" dur="200" fill="hold"/>
                                        <p:tgtEl>
                                          <p:spTgt spid="35"/>
                                        </p:tgtEl>
                                        <p:attrNameLst>
                                          <p:attrName>ppt_w</p:attrName>
                                        </p:attrNameLst>
                                      </p:cBhvr>
                                      <p:tavLst>
                                        <p:tav tm="0">
                                          <p:val>
                                            <p:fltVal val="0"/>
                                          </p:val>
                                        </p:tav>
                                        <p:tav tm="100000">
                                          <p:val>
                                            <p:strVal val="#ppt_w"/>
                                          </p:val>
                                        </p:tav>
                                      </p:tavLst>
                                    </p:anim>
                                    <p:anim calcmode="lin" valueType="num">
                                      <p:cBhvr>
                                        <p:cTn id="80" dur="200" fill="hold"/>
                                        <p:tgtEl>
                                          <p:spTgt spid="35"/>
                                        </p:tgtEl>
                                        <p:attrNameLst>
                                          <p:attrName>ppt_h</p:attrName>
                                        </p:attrNameLst>
                                      </p:cBhvr>
                                      <p:tavLst>
                                        <p:tav tm="0">
                                          <p:val>
                                            <p:fltVal val="0"/>
                                          </p:val>
                                        </p:tav>
                                        <p:tav tm="100000">
                                          <p:val>
                                            <p:strVal val="#ppt_h"/>
                                          </p:val>
                                        </p:tav>
                                      </p:tavLst>
                                    </p:anim>
                                    <p:animEffect transition="in" filter="fade">
                                      <p:cBhvr>
                                        <p:cTn id="81" dur="200"/>
                                        <p:tgtEl>
                                          <p:spTgt spid="35"/>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200" fill="hold"/>
                                        <p:tgtEl>
                                          <p:spTgt spid="30"/>
                                        </p:tgtEl>
                                        <p:attrNameLst>
                                          <p:attrName>ppt_w</p:attrName>
                                        </p:attrNameLst>
                                      </p:cBhvr>
                                      <p:tavLst>
                                        <p:tav tm="0">
                                          <p:val>
                                            <p:fltVal val="0"/>
                                          </p:val>
                                        </p:tav>
                                        <p:tav tm="100000">
                                          <p:val>
                                            <p:strVal val="#ppt_w"/>
                                          </p:val>
                                        </p:tav>
                                      </p:tavLst>
                                    </p:anim>
                                    <p:anim calcmode="lin" valueType="num">
                                      <p:cBhvr>
                                        <p:cTn id="86" dur="200" fill="hold"/>
                                        <p:tgtEl>
                                          <p:spTgt spid="30"/>
                                        </p:tgtEl>
                                        <p:attrNameLst>
                                          <p:attrName>ppt_h</p:attrName>
                                        </p:attrNameLst>
                                      </p:cBhvr>
                                      <p:tavLst>
                                        <p:tav tm="0">
                                          <p:val>
                                            <p:fltVal val="0"/>
                                          </p:val>
                                        </p:tav>
                                        <p:tav tm="100000">
                                          <p:val>
                                            <p:strVal val="#ppt_h"/>
                                          </p:val>
                                        </p:tav>
                                      </p:tavLst>
                                    </p:anim>
                                    <p:animEffect transition="in" filter="fade">
                                      <p:cBhvr>
                                        <p:cTn id="87" dur="200"/>
                                        <p:tgtEl>
                                          <p:spTgt spid="30"/>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200" fill="hold"/>
                                        <p:tgtEl>
                                          <p:spTgt spid="31"/>
                                        </p:tgtEl>
                                        <p:attrNameLst>
                                          <p:attrName>ppt_w</p:attrName>
                                        </p:attrNameLst>
                                      </p:cBhvr>
                                      <p:tavLst>
                                        <p:tav tm="0">
                                          <p:val>
                                            <p:fltVal val="0"/>
                                          </p:val>
                                        </p:tav>
                                        <p:tav tm="100000">
                                          <p:val>
                                            <p:strVal val="#ppt_w"/>
                                          </p:val>
                                        </p:tav>
                                      </p:tavLst>
                                    </p:anim>
                                    <p:anim calcmode="lin" valueType="num">
                                      <p:cBhvr>
                                        <p:cTn id="92" dur="200" fill="hold"/>
                                        <p:tgtEl>
                                          <p:spTgt spid="31"/>
                                        </p:tgtEl>
                                        <p:attrNameLst>
                                          <p:attrName>ppt_h</p:attrName>
                                        </p:attrNameLst>
                                      </p:cBhvr>
                                      <p:tavLst>
                                        <p:tav tm="0">
                                          <p:val>
                                            <p:fltVal val="0"/>
                                          </p:val>
                                        </p:tav>
                                        <p:tav tm="100000">
                                          <p:val>
                                            <p:strVal val="#ppt_h"/>
                                          </p:val>
                                        </p:tav>
                                      </p:tavLst>
                                    </p:anim>
                                    <p:animEffect transition="in" filter="fade">
                                      <p:cBhvr>
                                        <p:cTn id="93" dur="200"/>
                                        <p:tgtEl>
                                          <p:spTgt spid="31"/>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p:cTn id="97" dur="200" fill="hold"/>
                                        <p:tgtEl>
                                          <p:spTgt spid="32"/>
                                        </p:tgtEl>
                                        <p:attrNameLst>
                                          <p:attrName>ppt_w</p:attrName>
                                        </p:attrNameLst>
                                      </p:cBhvr>
                                      <p:tavLst>
                                        <p:tav tm="0">
                                          <p:val>
                                            <p:fltVal val="0"/>
                                          </p:val>
                                        </p:tav>
                                        <p:tav tm="100000">
                                          <p:val>
                                            <p:strVal val="#ppt_w"/>
                                          </p:val>
                                        </p:tav>
                                      </p:tavLst>
                                    </p:anim>
                                    <p:anim calcmode="lin" valueType="num">
                                      <p:cBhvr>
                                        <p:cTn id="98" dur="200" fill="hold"/>
                                        <p:tgtEl>
                                          <p:spTgt spid="32"/>
                                        </p:tgtEl>
                                        <p:attrNameLst>
                                          <p:attrName>ppt_h</p:attrName>
                                        </p:attrNameLst>
                                      </p:cBhvr>
                                      <p:tavLst>
                                        <p:tav tm="0">
                                          <p:val>
                                            <p:fltVal val="0"/>
                                          </p:val>
                                        </p:tav>
                                        <p:tav tm="100000">
                                          <p:val>
                                            <p:strVal val="#ppt_h"/>
                                          </p:val>
                                        </p:tav>
                                      </p:tavLst>
                                    </p:anim>
                                    <p:animEffect transition="in" filter="fade">
                                      <p:cBhvr>
                                        <p:cTn id="99" dur="200"/>
                                        <p:tgtEl>
                                          <p:spTgt spid="32"/>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200" fill="hold"/>
                                        <p:tgtEl>
                                          <p:spTgt spid="27"/>
                                        </p:tgtEl>
                                        <p:attrNameLst>
                                          <p:attrName>ppt_w</p:attrName>
                                        </p:attrNameLst>
                                      </p:cBhvr>
                                      <p:tavLst>
                                        <p:tav tm="0">
                                          <p:val>
                                            <p:fltVal val="0"/>
                                          </p:val>
                                        </p:tav>
                                        <p:tav tm="100000">
                                          <p:val>
                                            <p:strVal val="#ppt_w"/>
                                          </p:val>
                                        </p:tav>
                                      </p:tavLst>
                                    </p:anim>
                                    <p:anim calcmode="lin" valueType="num">
                                      <p:cBhvr>
                                        <p:cTn id="104" dur="200" fill="hold"/>
                                        <p:tgtEl>
                                          <p:spTgt spid="27"/>
                                        </p:tgtEl>
                                        <p:attrNameLst>
                                          <p:attrName>ppt_h</p:attrName>
                                        </p:attrNameLst>
                                      </p:cBhvr>
                                      <p:tavLst>
                                        <p:tav tm="0">
                                          <p:val>
                                            <p:fltVal val="0"/>
                                          </p:val>
                                        </p:tav>
                                        <p:tav tm="100000">
                                          <p:val>
                                            <p:strVal val="#ppt_h"/>
                                          </p:val>
                                        </p:tav>
                                      </p:tavLst>
                                    </p:anim>
                                    <p:animEffect transition="in" filter="fade">
                                      <p:cBhvr>
                                        <p:cTn id="105" dur="200"/>
                                        <p:tgtEl>
                                          <p:spTgt spid="27"/>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28"/>
                                        </p:tgtEl>
                                        <p:attrNameLst>
                                          <p:attrName>style.visibility</p:attrName>
                                        </p:attrNameLst>
                                      </p:cBhvr>
                                      <p:to>
                                        <p:strVal val="visible"/>
                                      </p:to>
                                    </p:set>
                                    <p:anim calcmode="lin" valueType="num">
                                      <p:cBhvr>
                                        <p:cTn id="109" dur="200" fill="hold"/>
                                        <p:tgtEl>
                                          <p:spTgt spid="28"/>
                                        </p:tgtEl>
                                        <p:attrNameLst>
                                          <p:attrName>ppt_w</p:attrName>
                                        </p:attrNameLst>
                                      </p:cBhvr>
                                      <p:tavLst>
                                        <p:tav tm="0">
                                          <p:val>
                                            <p:fltVal val="0"/>
                                          </p:val>
                                        </p:tav>
                                        <p:tav tm="100000">
                                          <p:val>
                                            <p:strVal val="#ppt_w"/>
                                          </p:val>
                                        </p:tav>
                                      </p:tavLst>
                                    </p:anim>
                                    <p:anim calcmode="lin" valueType="num">
                                      <p:cBhvr>
                                        <p:cTn id="110" dur="200" fill="hold"/>
                                        <p:tgtEl>
                                          <p:spTgt spid="28"/>
                                        </p:tgtEl>
                                        <p:attrNameLst>
                                          <p:attrName>ppt_h</p:attrName>
                                        </p:attrNameLst>
                                      </p:cBhvr>
                                      <p:tavLst>
                                        <p:tav tm="0">
                                          <p:val>
                                            <p:fltVal val="0"/>
                                          </p:val>
                                        </p:tav>
                                        <p:tav tm="100000">
                                          <p:val>
                                            <p:strVal val="#ppt_h"/>
                                          </p:val>
                                        </p:tav>
                                      </p:tavLst>
                                    </p:anim>
                                    <p:animEffect transition="in" filter="fade">
                                      <p:cBhvr>
                                        <p:cTn id="111" dur="200"/>
                                        <p:tgtEl>
                                          <p:spTgt spid="28"/>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29"/>
                                        </p:tgtEl>
                                        <p:attrNameLst>
                                          <p:attrName>style.visibility</p:attrName>
                                        </p:attrNameLst>
                                      </p:cBhvr>
                                      <p:to>
                                        <p:strVal val="visible"/>
                                      </p:to>
                                    </p:set>
                                    <p:anim calcmode="lin" valueType="num">
                                      <p:cBhvr>
                                        <p:cTn id="115" dur="200" fill="hold"/>
                                        <p:tgtEl>
                                          <p:spTgt spid="29"/>
                                        </p:tgtEl>
                                        <p:attrNameLst>
                                          <p:attrName>ppt_w</p:attrName>
                                        </p:attrNameLst>
                                      </p:cBhvr>
                                      <p:tavLst>
                                        <p:tav tm="0">
                                          <p:val>
                                            <p:fltVal val="0"/>
                                          </p:val>
                                        </p:tav>
                                        <p:tav tm="100000">
                                          <p:val>
                                            <p:strVal val="#ppt_w"/>
                                          </p:val>
                                        </p:tav>
                                      </p:tavLst>
                                    </p:anim>
                                    <p:anim calcmode="lin" valueType="num">
                                      <p:cBhvr>
                                        <p:cTn id="116" dur="200" fill="hold"/>
                                        <p:tgtEl>
                                          <p:spTgt spid="29"/>
                                        </p:tgtEl>
                                        <p:attrNameLst>
                                          <p:attrName>ppt_h</p:attrName>
                                        </p:attrNameLst>
                                      </p:cBhvr>
                                      <p:tavLst>
                                        <p:tav tm="0">
                                          <p:val>
                                            <p:fltVal val="0"/>
                                          </p:val>
                                        </p:tav>
                                        <p:tav tm="100000">
                                          <p:val>
                                            <p:strVal val="#ppt_h"/>
                                          </p:val>
                                        </p:tav>
                                      </p:tavLst>
                                    </p:anim>
                                    <p:animEffect transition="in" filter="fade">
                                      <p:cBhvr>
                                        <p:cTn id="117" dur="2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p:bldP spid="27" grpId="0" animBg="1"/>
      <p:bldP spid="28" grpId="0"/>
      <p:bldP spid="29" grpId="0"/>
      <p:bldP spid="30" grpId="0" animBg="1"/>
      <p:bldP spid="31" grpId="0"/>
      <p:bldP spid="32" grpId="0"/>
      <p:bldP spid="33" grpId="0" animBg="1"/>
      <p:bldP spid="34" grpId="0"/>
      <p:bldP spid="35" grpId="0"/>
      <p:bldP spid="36" grpId="0" animBg="1"/>
      <p:bldP spid="37" grpId="0"/>
      <p:bldP spid="38" grpId="0"/>
      <p:bldP spid="39" grpId="0" animBg="1"/>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1704000" y="1790235"/>
            <a:ext cx="5400000" cy="2308324"/>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400" dirty="0" smtClean="0">
                <a:latin typeface="楷体" panose="02010609060101010101" pitchFamily="49" charset="-122"/>
                <a:ea typeface="楷体" panose="02010609060101010101" pitchFamily="49" charset="-122"/>
              </a:rPr>
              <a:t>型号：</a:t>
            </a:r>
            <a:r>
              <a:rPr lang="en-US" altLang="zh-CN" sz="2400" dirty="0">
                <a:latin typeface="楷体" panose="02010609060101010101" pitchFamily="49" charset="-122"/>
                <a:ea typeface="楷体" panose="02010609060101010101" pitchFamily="49" charset="-122"/>
              </a:rPr>
              <a:t>AR-Pipe 25</a:t>
            </a:r>
            <a:endParaRPr lang="en-US" altLang="zh-CN" sz="2400" dirty="0" smtClean="0">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l"/>
            </a:pPr>
            <a:r>
              <a:rPr lang="zh-CN" altLang="en-US" sz="2400" dirty="0" smtClean="0">
                <a:latin typeface="楷体" panose="02010609060101010101" pitchFamily="49" charset="-122"/>
                <a:ea typeface="楷体" panose="02010609060101010101" pitchFamily="49" charset="-122"/>
              </a:rPr>
              <a:t>管径：</a:t>
            </a:r>
            <a:r>
              <a:rPr lang="zh-CN" altLang="en-US" sz="2400" dirty="0" smtClean="0">
                <a:solidFill>
                  <a:srgbClr val="FF0000"/>
                </a:solidFill>
                <a:latin typeface="楷体" panose="02010609060101010101" pitchFamily="49" charset="-122"/>
                <a:ea typeface="楷体" panose="02010609060101010101" pitchFamily="49" charset="-122"/>
              </a:rPr>
              <a:t>外径</a:t>
            </a:r>
            <a:r>
              <a:rPr lang="en-US" altLang="zh-CN" sz="2400" dirty="0" smtClean="0">
                <a:solidFill>
                  <a:srgbClr val="FF0000"/>
                </a:solidFill>
                <a:latin typeface="楷体" panose="02010609060101010101" pitchFamily="49" charset="-122"/>
                <a:ea typeface="楷体" panose="02010609060101010101" pitchFamily="49" charset="-122"/>
              </a:rPr>
              <a:t>25mm</a:t>
            </a:r>
            <a:r>
              <a:rPr lang="zh-CN" altLang="en-US" sz="2400" dirty="0" smtClean="0">
                <a:solidFill>
                  <a:srgbClr val="FF0000"/>
                </a:solidFill>
                <a:latin typeface="楷体" panose="02010609060101010101" pitchFamily="49" charset="-122"/>
                <a:ea typeface="楷体" panose="02010609060101010101" pitchFamily="49" charset="-122"/>
              </a:rPr>
              <a:t>，内径</a:t>
            </a:r>
            <a:r>
              <a:rPr lang="en-US" altLang="zh-CN" sz="2400" dirty="0" smtClean="0">
                <a:solidFill>
                  <a:srgbClr val="FF0000"/>
                </a:solidFill>
                <a:latin typeface="楷体" panose="02010609060101010101" pitchFamily="49" charset="-122"/>
                <a:ea typeface="楷体" panose="02010609060101010101" pitchFamily="49" charset="-122"/>
              </a:rPr>
              <a:t>21mm</a:t>
            </a:r>
          </a:p>
          <a:p>
            <a:pPr marL="342900" indent="-342900">
              <a:lnSpc>
                <a:spcPct val="150000"/>
              </a:lnSpc>
              <a:buFont typeface="Wingdings" panose="05000000000000000000" pitchFamily="2" charset="2"/>
              <a:buChar char="l"/>
            </a:pPr>
            <a:r>
              <a:rPr lang="zh-CN" altLang="en-US" sz="2400" dirty="0" smtClean="0">
                <a:latin typeface="楷体" panose="02010609060101010101" pitchFamily="49" charset="-122"/>
                <a:ea typeface="楷体" panose="02010609060101010101" pitchFamily="49" charset="-122"/>
              </a:rPr>
              <a:t>长度：</a:t>
            </a:r>
            <a:r>
              <a:rPr lang="en-US" altLang="zh-CN" sz="2400" dirty="0" smtClean="0">
                <a:latin typeface="楷体" panose="02010609060101010101" pitchFamily="49" charset="-122"/>
                <a:ea typeface="楷体" panose="02010609060101010101" pitchFamily="49" charset="-122"/>
              </a:rPr>
              <a:t>4</a:t>
            </a:r>
            <a:r>
              <a:rPr lang="zh-CN" altLang="en-US" sz="2400" dirty="0" smtClean="0">
                <a:latin typeface="楷体" panose="02010609060101010101" pitchFamily="49" charset="-122"/>
                <a:ea typeface="楷体" panose="02010609060101010101" pitchFamily="49" charset="-122"/>
              </a:rPr>
              <a:t>米</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根</a:t>
            </a:r>
            <a:endParaRPr lang="en-US" altLang="zh-CN" sz="2400" dirty="0" smtClean="0">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l"/>
            </a:pPr>
            <a:r>
              <a:rPr lang="zh-CN" altLang="en-US" sz="2400" dirty="0" smtClean="0">
                <a:latin typeface="楷体" panose="02010609060101010101" pitchFamily="49" charset="-122"/>
                <a:ea typeface="楷体" panose="02010609060101010101" pitchFamily="49" charset="-122"/>
              </a:rPr>
              <a:t>材质：</a:t>
            </a:r>
            <a:r>
              <a:rPr lang="en-US" altLang="zh-CN" sz="2400" dirty="0" smtClean="0">
                <a:solidFill>
                  <a:srgbClr val="FF0000"/>
                </a:solidFill>
                <a:latin typeface="楷体" panose="02010609060101010101" pitchFamily="49" charset="-122"/>
                <a:ea typeface="楷体" panose="02010609060101010101" pitchFamily="49" charset="-122"/>
              </a:rPr>
              <a:t>ABS </a:t>
            </a:r>
            <a:r>
              <a:rPr lang="zh-CN" altLang="en-US" dirty="0">
                <a:latin typeface="楷体" panose="02010609060101010101" pitchFamily="49" charset="-122"/>
                <a:ea typeface="楷体" panose="02010609060101010101" pitchFamily="49" charset="-122"/>
              </a:rPr>
              <a:t>（丙烯腈</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丁二烯</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苯乙烯塑料）</a:t>
            </a:r>
            <a:endParaRPr lang="en-US" altLang="zh-CN" dirty="0" smtClean="0">
              <a:latin typeface="楷体" panose="02010609060101010101" pitchFamily="49" charset="-122"/>
              <a:ea typeface="楷体" panose="02010609060101010101" pitchFamily="49" charset="-122"/>
            </a:endParaRPr>
          </a:p>
        </p:txBody>
      </p:sp>
      <p:pic>
        <p:nvPicPr>
          <p:cNvPr id="1026" name="Picture 2" descr="https://gimg2.baidu.com/image_search/src=http%3A%2F%2Fimg0.912688.com%2F928CFD191F86DAD38BB39B509BD77C75.jpg%3FimageMogr2%2Fgravity%2FNorthWest%2Fcrop%2F1174x880%2Fquality%2F90&amp;refer=http%3A%2F%2Fimg0.912688.com&amp;app=2002&amp;size=f9999,10000&amp;q=a80&amp;n=0&amp;g=0n&amp;fmt=jpeg?sec=1647685291&amp;t=62703f3423ea6f0edabb9cf5d9d2c3c8"/>
          <p:cNvPicPr>
            <a:picLocks noChangeAspect="1" noChangeArrowheads="1"/>
          </p:cNvPicPr>
          <p:nvPr/>
        </p:nvPicPr>
        <p:blipFill rotWithShape="1">
          <a:blip r:embed="rId3">
            <a:extLst>
              <a:ext uri="{28A0092B-C50C-407E-A947-70E740481C1C}">
                <a14:useLocalDpi xmlns:a14="http://schemas.microsoft.com/office/drawing/2010/main" val="0"/>
              </a:ext>
            </a:extLst>
          </a:blip>
          <a:srcRect l="23987" r="16047" b="2926"/>
          <a:stretch>
            <a:fillRect/>
          </a:stretch>
        </p:blipFill>
        <p:spPr bwMode="auto">
          <a:xfrm>
            <a:off x="7104000" y="1793702"/>
            <a:ext cx="2966832" cy="3600000"/>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2874106" y="3593702"/>
            <a:ext cx="792000" cy="36000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箭头 16"/>
          <p:cNvSpPr/>
          <p:nvPr/>
        </p:nvSpPr>
        <p:spPr>
          <a:xfrm rot="5400000">
            <a:off x="3090106" y="4129734"/>
            <a:ext cx="360000" cy="252000"/>
          </a:xfrm>
          <a:prstGeom prst="rightArrow">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704000" y="4499471"/>
            <a:ext cx="5400000" cy="1089529"/>
          </a:xfrm>
          <a:prstGeom prst="rect">
            <a:avLst/>
          </a:prstGeom>
          <a:noFill/>
        </p:spPr>
        <p:txBody>
          <a:bodyPr wrap="square" rtlCol="0">
            <a:spAutoFit/>
          </a:bodyPr>
          <a:lstStyle/>
          <a:p>
            <a:pPr algn="ctr">
              <a:lnSpc>
                <a:spcPct val="120000"/>
              </a:lnSpc>
            </a:pPr>
            <a:r>
              <a:rPr lang="en-US" altLang="zh-CN" dirty="0" smtClean="0">
                <a:latin typeface="楷体" panose="02010609060101010101" pitchFamily="49" charset="-122"/>
                <a:ea typeface="楷体" panose="02010609060101010101" pitchFamily="49" charset="-122"/>
              </a:rPr>
              <a:t>ABS</a:t>
            </a:r>
            <a:r>
              <a:rPr lang="zh-CN" altLang="en-US" dirty="0" smtClean="0">
                <a:latin typeface="楷体" panose="02010609060101010101" pitchFamily="49" charset="-122"/>
                <a:ea typeface="楷体" panose="02010609060101010101" pitchFamily="49" charset="-122"/>
              </a:rPr>
              <a:t>具有</a:t>
            </a:r>
            <a:r>
              <a:rPr lang="zh-CN" altLang="en-US" dirty="0" smtClean="0">
                <a:solidFill>
                  <a:srgbClr val="FF0000"/>
                </a:solidFill>
                <a:latin typeface="楷体" panose="02010609060101010101" pitchFamily="49" charset="-122"/>
                <a:ea typeface="楷体" panose="02010609060101010101" pitchFamily="49" charset="-122"/>
              </a:rPr>
              <a:t>良好的抗</a:t>
            </a:r>
            <a:r>
              <a:rPr lang="zh-CN" altLang="en-US" dirty="0">
                <a:solidFill>
                  <a:srgbClr val="FF0000"/>
                </a:solidFill>
                <a:latin typeface="楷体" panose="02010609060101010101" pitchFamily="49" charset="-122"/>
                <a:ea typeface="楷体" panose="02010609060101010101" pitchFamily="49" charset="-122"/>
              </a:rPr>
              <a:t>冲击性、耐热性、耐低温</a:t>
            </a:r>
            <a:r>
              <a:rPr lang="zh-CN" altLang="en-US" dirty="0" smtClean="0">
                <a:solidFill>
                  <a:srgbClr val="FF0000"/>
                </a:solidFill>
                <a:latin typeface="楷体" panose="02010609060101010101" pitchFamily="49" charset="-122"/>
                <a:ea typeface="楷体" panose="02010609060101010101" pitchFamily="49" charset="-122"/>
              </a:rPr>
              <a:t>性</a:t>
            </a:r>
            <a:endParaRPr lang="en-US" altLang="zh-CN" dirty="0" smtClean="0">
              <a:solidFill>
                <a:srgbClr val="FF0000"/>
              </a:solidFill>
              <a:latin typeface="楷体" panose="02010609060101010101" pitchFamily="49" charset="-122"/>
              <a:ea typeface="楷体" panose="02010609060101010101" pitchFamily="49" charset="-122"/>
            </a:endParaRPr>
          </a:p>
          <a:p>
            <a:pPr algn="ctr">
              <a:lnSpc>
                <a:spcPct val="120000"/>
              </a:lnSpc>
            </a:pPr>
            <a:r>
              <a:rPr lang="zh-CN" altLang="en-US" dirty="0" smtClean="0">
                <a:latin typeface="楷体" panose="02010609060101010101" pitchFamily="49" charset="-122"/>
                <a:ea typeface="楷体" panose="02010609060101010101" pitchFamily="49" charset="-122"/>
              </a:rPr>
              <a:t>多数厂家采用的是</a:t>
            </a:r>
            <a:r>
              <a:rPr lang="en-US" altLang="zh-CN" dirty="0" smtClean="0">
                <a:latin typeface="楷体" panose="02010609060101010101" pitchFamily="49" charset="-122"/>
                <a:ea typeface="楷体" panose="02010609060101010101" pitchFamily="49" charset="-122"/>
              </a:rPr>
              <a:t>PVC</a:t>
            </a:r>
            <a:r>
              <a:rPr lang="zh-CN" altLang="en-US" dirty="0" smtClean="0">
                <a:latin typeface="楷体" panose="02010609060101010101" pitchFamily="49" charset="-122"/>
                <a:ea typeface="楷体" panose="02010609060101010101" pitchFamily="49" charset="-122"/>
              </a:rPr>
              <a:t>材质的采样管</a:t>
            </a:r>
            <a:endParaRPr lang="en-US" altLang="zh-CN" dirty="0" smtClean="0">
              <a:latin typeface="楷体" panose="02010609060101010101" pitchFamily="49" charset="-122"/>
              <a:ea typeface="楷体" panose="02010609060101010101" pitchFamily="49" charset="-122"/>
            </a:endParaRPr>
          </a:p>
          <a:p>
            <a:pPr algn="ctr">
              <a:lnSpc>
                <a:spcPct val="120000"/>
              </a:lnSpc>
            </a:pPr>
            <a:r>
              <a:rPr lang="en-US" altLang="zh-CN" dirty="0" smtClean="0">
                <a:latin typeface="楷体" panose="02010609060101010101" pitchFamily="49" charset="-122"/>
                <a:ea typeface="楷体" panose="02010609060101010101" pitchFamily="49" charset="-122"/>
              </a:rPr>
              <a:t>PVC</a:t>
            </a:r>
            <a:r>
              <a:rPr lang="zh-CN" altLang="en-US" dirty="0" smtClean="0">
                <a:latin typeface="楷体" panose="02010609060101010101" pitchFamily="49" charset="-122"/>
                <a:ea typeface="楷体" panose="02010609060101010101" pitchFamily="49" charset="-122"/>
              </a:rPr>
              <a:t>的抗</a:t>
            </a:r>
            <a:r>
              <a:rPr lang="zh-CN" altLang="en-US" dirty="0">
                <a:latin typeface="楷体" panose="02010609060101010101" pitchFamily="49" charset="-122"/>
                <a:ea typeface="楷体" panose="02010609060101010101" pitchFamily="49" charset="-122"/>
              </a:rPr>
              <a:t>冲击性</a:t>
            </a:r>
            <a:r>
              <a:rPr lang="zh-CN" altLang="en-US" dirty="0" smtClean="0">
                <a:latin typeface="楷体" panose="02010609060101010101" pitchFamily="49" charset="-122"/>
                <a:ea typeface="楷体" panose="02010609060101010101" pitchFamily="49" charset="-122"/>
              </a:rPr>
              <a:t>、耐</a:t>
            </a:r>
            <a:r>
              <a:rPr lang="zh-CN" altLang="en-US" dirty="0">
                <a:latin typeface="楷体" panose="02010609060101010101" pitchFamily="49" charset="-122"/>
                <a:ea typeface="楷体" panose="02010609060101010101" pitchFamily="49" charset="-122"/>
              </a:rPr>
              <a:t>低温</a:t>
            </a:r>
            <a:r>
              <a:rPr lang="zh-CN" altLang="en-US" dirty="0" smtClean="0">
                <a:latin typeface="楷体" panose="02010609060101010101" pitchFamily="49" charset="-122"/>
                <a:ea typeface="楷体" panose="02010609060101010101" pitchFamily="49" charset="-122"/>
              </a:rPr>
              <a:t>性均低于</a:t>
            </a:r>
            <a:r>
              <a:rPr lang="en-US" altLang="zh-CN" dirty="0" smtClean="0">
                <a:latin typeface="楷体" panose="02010609060101010101" pitchFamily="49" charset="-122"/>
                <a:ea typeface="楷体" panose="02010609060101010101" pitchFamily="49" charset="-122"/>
              </a:rPr>
              <a:t>ABS</a:t>
            </a:r>
            <a:r>
              <a:rPr lang="zh-CN" altLang="en-US" dirty="0" smtClean="0">
                <a:latin typeface="楷体" panose="02010609060101010101" pitchFamily="49" charset="-122"/>
                <a:ea typeface="楷体" panose="02010609060101010101" pitchFamily="49" charset="-122"/>
              </a:rPr>
              <a:t>材质</a:t>
            </a:r>
            <a:endParaRPr lang="zh-CN" altLang="en-US" dirty="0">
              <a:latin typeface="楷体" panose="02010609060101010101" pitchFamily="49" charset="-122"/>
              <a:ea typeface="楷体" panose="02010609060101010101" pitchFamily="49" charset="-122"/>
            </a:endParaRPr>
          </a:p>
        </p:txBody>
      </p:sp>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grpSp>
        <p:nvGrpSpPr>
          <p:cNvPr id="27" name="组合 26"/>
          <p:cNvGrpSpPr/>
          <p:nvPr/>
        </p:nvGrpSpPr>
        <p:grpSpPr>
          <a:xfrm>
            <a:off x="932251" y="449270"/>
            <a:ext cx="3219749" cy="852101"/>
            <a:chOff x="932251" y="449270"/>
            <a:chExt cx="3219749" cy="852101"/>
          </a:xfrm>
        </p:grpSpPr>
        <p:pic>
          <p:nvPicPr>
            <p:cNvPr id="28" name="图片 27"/>
            <p:cNvPicPr>
              <a:picLocks noChangeAspect="1"/>
            </p:cNvPicPr>
            <p:nvPr/>
          </p:nvPicPr>
          <p:blipFill>
            <a:blip r:embed="rId5">
              <a:clrChange>
                <a:clrFrom>
                  <a:srgbClr val="FFFFFF"/>
                </a:clrFrom>
                <a:clrTo>
                  <a:srgbClr val="FFFFFF">
                    <a:alpha val="0"/>
                  </a:srgbClr>
                </a:clrTo>
              </a:clrChange>
            </a:blip>
            <a:stretch>
              <a:fillRect/>
            </a:stretch>
          </p:blipFill>
          <p:spPr>
            <a:xfrm rot="21422848">
              <a:off x="932251" y="1036139"/>
              <a:ext cx="2160000" cy="265232"/>
            </a:xfrm>
            <a:prstGeom prst="rect">
              <a:avLst/>
            </a:prstGeom>
          </p:spPr>
        </p:pic>
        <p:sp>
          <p:nvSpPr>
            <p:cNvPr id="29" name="文本框 28"/>
            <p:cNvSpPr txBox="1"/>
            <p:nvPr/>
          </p:nvSpPr>
          <p:spPr>
            <a:xfrm>
              <a:off x="1272000" y="605839"/>
              <a:ext cx="2880000" cy="553998"/>
            </a:xfrm>
            <a:prstGeom prst="rect">
              <a:avLst/>
            </a:prstGeom>
            <a:noFill/>
          </p:spPr>
          <p:txBody>
            <a:bodyPr wrap="square" rtlCol="0">
              <a:spAutoFit/>
            </a:bodyPr>
            <a:lstStyle/>
            <a:p>
              <a:r>
                <a:rPr lang="zh-CN" altLang="en-US" sz="3000" b="1" dirty="0" smtClean="0">
                  <a:solidFill>
                    <a:srgbClr val="2E2E2E"/>
                  </a:solidFill>
                  <a:latin typeface="华文隶书" panose="02010800040101010101" pitchFamily="2" charset="-122"/>
                  <a:ea typeface="华文隶书" panose="02010800040101010101" pitchFamily="2" charset="-122"/>
                </a:rPr>
                <a:t>采样管</a:t>
              </a:r>
              <a:endParaRPr lang="zh-CN" altLang="en-US" sz="3000" b="1" dirty="0">
                <a:solidFill>
                  <a:srgbClr val="2E2E2E"/>
                </a:solidFill>
                <a:latin typeface="华文隶书" panose="02010800040101010101" pitchFamily="2" charset="-122"/>
                <a:ea typeface="华文隶书" panose="02010800040101010101" pitchFamily="2" charset="-122"/>
              </a:endParaRPr>
            </a:p>
          </p:txBody>
        </p:sp>
        <p:pic>
          <p:nvPicPr>
            <p:cNvPr id="30" name="图片 29"/>
            <p:cNvPicPr>
              <a:picLocks noChangeAspect="1"/>
            </p:cNvPicPr>
            <p:nvPr/>
          </p:nvPicPr>
          <p:blipFill rotWithShape="1">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l="7559" t="21444" r="77323" b="16404"/>
            <a:stretch>
              <a:fillRect/>
            </a:stretch>
          </p:blipFill>
          <p:spPr>
            <a:xfrm rot="2694434">
              <a:off x="988082" y="449270"/>
              <a:ext cx="233513" cy="720000"/>
            </a:xfrm>
            <a:prstGeom prst="rect">
              <a:avLst/>
            </a:prstGeom>
            <a:noFill/>
            <a:ln>
              <a:noFill/>
            </a:ln>
          </p:spPr>
        </p:pic>
      </p:grpSp>
    </p:spTree>
    <p:custDataLst>
      <p:tags r:id="rId1"/>
    </p:custData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7"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96000" y="1485000"/>
          <a:ext cx="10800000" cy="4981560"/>
        </p:xfrm>
        <a:graphic>
          <a:graphicData uri="http://schemas.openxmlformats.org/drawingml/2006/table">
            <a:tbl>
              <a:tblPr firstRow="1" bandRow="1">
                <a:tableStyleId>{5C22544A-7EE6-4342-B048-85BDC9FD1C3A}</a:tableStyleId>
              </a:tblPr>
              <a:tblGrid>
                <a:gridCol w="1350000"/>
                <a:gridCol w="2362500"/>
                <a:gridCol w="2362500"/>
                <a:gridCol w="2362500"/>
                <a:gridCol w="2362500"/>
              </a:tblGrid>
              <a:tr h="432000">
                <a:tc>
                  <a:txBody>
                    <a:bodyPr/>
                    <a:lstStyle/>
                    <a:p>
                      <a:pPr algn="ctr"/>
                      <a:r>
                        <a:rPr lang="zh-CN" altLang="en-US" sz="1800" dirty="0" smtClean="0">
                          <a:solidFill>
                            <a:schemeClr val="tx1"/>
                          </a:solidFill>
                        </a:rPr>
                        <a:t>产品名称</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en-US" altLang="zh-CN" sz="1800" dirty="0" smtClean="0">
                          <a:solidFill>
                            <a:schemeClr val="tx1"/>
                          </a:solidFill>
                        </a:rPr>
                        <a:t>45</a:t>
                      </a:r>
                      <a:r>
                        <a:rPr lang="zh-CN" altLang="en-US" sz="1800" dirty="0" smtClean="0">
                          <a:solidFill>
                            <a:schemeClr val="tx1"/>
                          </a:solidFill>
                        </a:rPr>
                        <a:t>度弯头</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en-US" altLang="zh-CN" sz="1800" dirty="0" smtClean="0">
                          <a:solidFill>
                            <a:srgbClr val="FF0000"/>
                          </a:solidFill>
                        </a:rPr>
                        <a:t>90</a:t>
                      </a:r>
                      <a:r>
                        <a:rPr lang="zh-CN" altLang="en-US" sz="1800" dirty="0" smtClean="0">
                          <a:solidFill>
                            <a:srgbClr val="FF0000"/>
                          </a:solidFill>
                        </a:rPr>
                        <a:t>度大弯头</a:t>
                      </a:r>
                      <a:endParaRPr lang="zh-CN" alt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zh-CN" altLang="en-US" sz="1800" dirty="0" smtClean="0">
                          <a:solidFill>
                            <a:srgbClr val="FF0000"/>
                          </a:solidFill>
                        </a:rPr>
                        <a:t>正三通接头</a:t>
                      </a:r>
                      <a:endParaRPr lang="zh-CN" alt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zh-CN" altLang="en-US" sz="1800" dirty="0" smtClean="0">
                          <a:solidFill>
                            <a:srgbClr val="FF0000"/>
                          </a:solidFill>
                        </a:rPr>
                        <a:t>采样管堵头</a:t>
                      </a:r>
                      <a:endParaRPr lang="zh-CN" alt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r>
              <a:tr h="432000">
                <a:tc>
                  <a:txBody>
                    <a:bodyPr/>
                    <a:lstStyle/>
                    <a:p>
                      <a:pPr algn="ctr"/>
                      <a:r>
                        <a:rPr lang="zh-CN" altLang="en-US" sz="1800" dirty="0" smtClean="0">
                          <a:solidFill>
                            <a:schemeClr val="tx1"/>
                          </a:solidFill>
                        </a:rPr>
                        <a:t>产品型号</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en-US" altLang="zh-CN" sz="1800" dirty="0" smtClean="0">
                          <a:solidFill>
                            <a:schemeClr val="tx1"/>
                          </a:solidFill>
                        </a:rPr>
                        <a:t>AR-Connector 45°</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en-US" altLang="zh-CN" sz="1800" dirty="0" smtClean="0">
                          <a:solidFill>
                            <a:schemeClr val="tx1"/>
                          </a:solidFill>
                        </a:rPr>
                        <a:t>AR-Connector 90°</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en-US" altLang="zh-CN" sz="1800" dirty="0" smtClean="0">
                          <a:solidFill>
                            <a:schemeClr val="tx1"/>
                          </a:solidFill>
                        </a:rPr>
                        <a:t>AR-Tee Pipe</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en-US" altLang="zh-CN" sz="1800" dirty="0" smtClean="0">
                          <a:solidFill>
                            <a:schemeClr val="tx1"/>
                          </a:solidFill>
                        </a:rPr>
                        <a:t>AR-Plug</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r>
              <a:tr h="1440000">
                <a:tc>
                  <a:txBody>
                    <a:bodyPr/>
                    <a:lstStyle/>
                    <a:p>
                      <a:pPr algn="ctr"/>
                      <a:r>
                        <a:rPr lang="zh-CN" altLang="en-US" sz="1800" dirty="0" smtClean="0">
                          <a:solidFill>
                            <a:schemeClr val="tx1"/>
                          </a:solidFill>
                        </a:rPr>
                        <a:t>产品图片</a:t>
                      </a:r>
                      <a:endParaRPr lang="en-US" altLang="zh-CN" sz="18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endParaRPr lang="zh-CN" altLang="en-US" sz="18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endParaRPr lang="zh-CN" altLang="en-US" sz="18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r>
              <a:tr h="432000">
                <a:tc>
                  <a:txBody>
                    <a:bodyPr/>
                    <a:lstStyle/>
                    <a:p>
                      <a:pPr algn="ctr"/>
                      <a:r>
                        <a:rPr lang="zh-CN" altLang="en-US" sz="1800" dirty="0" smtClean="0">
                          <a:solidFill>
                            <a:schemeClr val="tx1"/>
                          </a:solidFill>
                        </a:rPr>
                        <a:t>产品用途</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gridSpan="2">
                  <a:txBody>
                    <a:bodyPr/>
                    <a:lstStyle/>
                    <a:p>
                      <a:pPr algn="ctr"/>
                      <a:r>
                        <a:rPr lang="zh-CN" altLang="en-US" sz="1600" dirty="0" smtClean="0">
                          <a:solidFill>
                            <a:schemeClr val="tx1"/>
                          </a:solidFill>
                        </a:rPr>
                        <a:t>用于改变采样管方向</a:t>
                      </a: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hMerge="1">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600" dirty="0" smtClean="0">
                          <a:solidFill>
                            <a:schemeClr val="tx1"/>
                          </a:solidFill>
                        </a:rPr>
                        <a:t>用于采样管分支</a:t>
                      </a: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zh-CN" altLang="en-US" sz="1600" dirty="0" smtClean="0">
                          <a:solidFill>
                            <a:schemeClr val="tx1"/>
                          </a:solidFill>
                        </a:rPr>
                        <a:t>用于平衡采样管内压力</a:t>
                      </a: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r>
              <a:tr h="432000">
                <a:tc>
                  <a:txBody>
                    <a:bodyPr/>
                    <a:lstStyle/>
                    <a:p>
                      <a:pPr algn="ctr"/>
                      <a:r>
                        <a:rPr lang="zh-CN" altLang="en-US" sz="1800" dirty="0" smtClean="0">
                          <a:solidFill>
                            <a:schemeClr val="tx1"/>
                          </a:solidFill>
                        </a:rPr>
                        <a:t>设置位置</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zh-CN" altLang="en-US" sz="1600" dirty="0" smtClean="0">
                          <a:solidFill>
                            <a:schemeClr val="tx1"/>
                          </a:solidFill>
                        </a:rPr>
                        <a:t>采样管</a:t>
                      </a:r>
                      <a:r>
                        <a:rPr lang="en-US" altLang="zh-CN" sz="1600" dirty="0" smtClean="0">
                          <a:solidFill>
                            <a:schemeClr val="tx1"/>
                          </a:solidFill>
                        </a:rPr>
                        <a:t>45°</a:t>
                      </a:r>
                      <a:r>
                        <a:rPr lang="zh-CN" altLang="en-US" sz="1600" dirty="0" smtClean="0">
                          <a:solidFill>
                            <a:schemeClr val="tx1"/>
                          </a:solidFill>
                        </a:rPr>
                        <a:t>折弯处</a:t>
                      </a: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rPr>
                        <a:t>采样管</a:t>
                      </a:r>
                      <a:r>
                        <a:rPr lang="en-US" altLang="zh-CN" sz="1600" dirty="0" smtClean="0">
                          <a:solidFill>
                            <a:schemeClr val="tx1"/>
                          </a:solidFill>
                        </a:rPr>
                        <a:t>90°</a:t>
                      </a:r>
                      <a:r>
                        <a:rPr lang="zh-CN" altLang="en-US" sz="1600" dirty="0" smtClean="0">
                          <a:solidFill>
                            <a:schemeClr val="tx1"/>
                          </a:solidFill>
                        </a:rPr>
                        <a:t>折弯处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zh-CN" altLang="en-US" sz="1600" dirty="0" smtClean="0">
                          <a:solidFill>
                            <a:schemeClr val="tx1"/>
                          </a:solidFill>
                        </a:rPr>
                        <a:t>采样管分支处、</a:t>
                      </a:r>
                      <a:endParaRPr lang="en-US" altLang="zh-CN" sz="1600" dirty="0" smtClean="0">
                        <a:solidFill>
                          <a:schemeClr val="tx1"/>
                        </a:solidFill>
                      </a:endParaRPr>
                    </a:p>
                    <a:p>
                      <a:pPr algn="ctr"/>
                      <a:r>
                        <a:rPr lang="zh-CN" altLang="en-US" sz="1600" dirty="0" smtClean="0">
                          <a:solidFill>
                            <a:schemeClr val="tx1"/>
                          </a:solidFill>
                        </a:rPr>
                        <a:t>预留清洗接口处</a:t>
                      </a: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zh-CN" altLang="en-US" sz="1600" dirty="0" smtClean="0">
                          <a:solidFill>
                            <a:schemeClr val="tx1"/>
                          </a:solidFill>
                        </a:rPr>
                        <a:t>采样管末端封堵、</a:t>
                      </a:r>
                      <a:endParaRPr lang="en-US" altLang="zh-CN" sz="1600" dirty="0" smtClean="0">
                        <a:solidFill>
                          <a:schemeClr val="tx1"/>
                        </a:solidFill>
                      </a:endParaRPr>
                    </a:p>
                    <a:p>
                      <a:pPr algn="ctr"/>
                      <a:r>
                        <a:rPr lang="zh-CN" altLang="en-US" sz="1600" dirty="0" smtClean="0">
                          <a:solidFill>
                            <a:schemeClr val="tx1"/>
                          </a:solidFill>
                        </a:rPr>
                        <a:t>清洗接口封堵</a:t>
                      </a: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r>
              <a:tr h="432000">
                <a:tc>
                  <a:txBody>
                    <a:bodyPr/>
                    <a:lstStyle/>
                    <a:p>
                      <a:pPr algn="ctr"/>
                      <a:r>
                        <a:rPr lang="zh-CN" altLang="en-US" sz="1800" dirty="0" smtClean="0">
                          <a:solidFill>
                            <a:schemeClr val="tx1"/>
                          </a:solidFill>
                        </a:rPr>
                        <a:t>数量公式</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500" dirty="0" smtClean="0">
                          <a:solidFill>
                            <a:schemeClr val="tx1"/>
                          </a:solidFill>
                        </a:rPr>
                        <a:t>=</a:t>
                      </a:r>
                      <a:r>
                        <a:rPr lang="zh-CN" altLang="en-US" sz="1500" dirty="0" smtClean="0">
                          <a:solidFill>
                            <a:schemeClr val="tx1"/>
                          </a:solidFill>
                        </a:rPr>
                        <a:t>图中采样管</a:t>
                      </a:r>
                      <a:r>
                        <a:rPr lang="en-US" altLang="zh-CN" sz="1500" dirty="0" smtClean="0">
                          <a:solidFill>
                            <a:schemeClr val="tx1"/>
                          </a:solidFill>
                        </a:rPr>
                        <a:t>45°</a:t>
                      </a:r>
                      <a:r>
                        <a:rPr lang="zh-CN" altLang="en-US" sz="1500" dirty="0" smtClean="0">
                          <a:solidFill>
                            <a:schemeClr val="tx1"/>
                          </a:solidFill>
                        </a:rPr>
                        <a:t>折弯数量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500" dirty="0" smtClean="0">
                          <a:solidFill>
                            <a:schemeClr val="tx1"/>
                          </a:solidFill>
                        </a:rPr>
                        <a:t>=</a:t>
                      </a:r>
                      <a:r>
                        <a:rPr lang="zh-CN" altLang="en-US" sz="1500" dirty="0" smtClean="0">
                          <a:solidFill>
                            <a:schemeClr val="tx1"/>
                          </a:solidFill>
                        </a:rPr>
                        <a:t>图中采样管</a:t>
                      </a:r>
                      <a:r>
                        <a:rPr lang="en-US" altLang="zh-CN" sz="1500" dirty="0" smtClean="0">
                          <a:solidFill>
                            <a:schemeClr val="tx1"/>
                          </a:solidFill>
                        </a:rPr>
                        <a:t>90°</a:t>
                      </a:r>
                      <a:r>
                        <a:rPr lang="zh-CN" altLang="en-US" sz="1500" dirty="0" smtClean="0">
                          <a:solidFill>
                            <a:schemeClr val="tx1"/>
                          </a:solidFill>
                        </a:rPr>
                        <a:t>折弯数量</a:t>
                      </a:r>
                      <a:r>
                        <a:rPr lang="en-US" altLang="zh-CN" sz="1500" dirty="0" smtClean="0">
                          <a:solidFill>
                            <a:schemeClr val="tx1"/>
                          </a:solidFill>
                        </a:rPr>
                        <a:t>+</a:t>
                      </a:r>
                      <a:r>
                        <a:rPr lang="zh-CN" altLang="en-US" sz="1500" dirty="0" smtClean="0">
                          <a:solidFill>
                            <a:schemeClr val="tx1"/>
                          </a:solidFill>
                        </a:rPr>
                        <a:t>采样管水平变纵向折弯数量</a:t>
                      </a:r>
                      <a:r>
                        <a:rPr lang="en-US" altLang="zh-CN" sz="1500" dirty="0" smtClean="0">
                          <a:solidFill>
                            <a:schemeClr val="tx1"/>
                          </a:solidFill>
                        </a:rPr>
                        <a:t>+</a:t>
                      </a:r>
                      <a:r>
                        <a:rPr lang="zh-CN" altLang="en-US" sz="1500" dirty="0" smtClean="0">
                          <a:solidFill>
                            <a:srgbClr val="FF0000"/>
                          </a:solidFill>
                        </a:rPr>
                        <a:t>采样管起始端折弯数量（仅针对冷库、采样管网在地板下的设计）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500" dirty="0" smtClean="0">
                          <a:solidFill>
                            <a:schemeClr val="tx1"/>
                          </a:solidFill>
                        </a:rPr>
                        <a:t>=</a:t>
                      </a:r>
                      <a:r>
                        <a:rPr lang="zh-CN" altLang="en-US" sz="1500" dirty="0" smtClean="0">
                          <a:solidFill>
                            <a:schemeClr val="tx1"/>
                          </a:solidFill>
                        </a:rPr>
                        <a:t>图中采样管分支数量</a:t>
                      </a:r>
                      <a:r>
                        <a:rPr lang="en-US" altLang="zh-CN" sz="1500" dirty="0" smtClean="0">
                          <a:solidFill>
                            <a:schemeClr val="tx1"/>
                          </a:solidFill>
                        </a:rPr>
                        <a:t>+</a:t>
                      </a:r>
                      <a:r>
                        <a:rPr lang="zh-CN" altLang="en-US" sz="1500" dirty="0" smtClean="0">
                          <a:solidFill>
                            <a:schemeClr val="tx1"/>
                          </a:solidFill>
                        </a:rPr>
                        <a:t>采样管预留清洗接口数量</a:t>
                      </a:r>
                      <a:endParaRPr lang="zh-CN" altLang="en-US"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500" dirty="0" smtClean="0">
                          <a:solidFill>
                            <a:schemeClr val="tx1"/>
                          </a:solidFill>
                        </a:rPr>
                        <a:t>=</a:t>
                      </a:r>
                      <a:r>
                        <a:rPr lang="zh-CN" altLang="en-US" sz="1500" dirty="0" smtClean="0">
                          <a:solidFill>
                            <a:schemeClr val="tx1"/>
                          </a:solidFill>
                        </a:rPr>
                        <a:t>图中采样管末端封堵数量</a:t>
                      </a:r>
                      <a:r>
                        <a:rPr lang="en-US" altLang="zh-CN" sz="1500" dirty="0" smtClean="0">
                          <a:solidFill>
                            <a:schemeClr val="tx1"/>
                          </a:solidFill>
                        </a:rPr>
                        <a:t>+</a:t>
                      </a:r>
                      <a:r>
                        <a:rPr lang="zh-CN" altLang="en-US" sz="1500" dirty="0" smtClean="0">
                          <a:solidFill>
                            <a:schemeClr val="tx1"/>
                          </a:solidFill>
                        </a:rPr>
                        <a:t>采样管预留清洗接口封堵数量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r>
              <a:tr h="432000">
                <a:tc>
                  <a:txBody>
                    <a:bodyPr/>
                    <a:lstStyle/>
                    <a:p>
                      <a:pPr algn="ctr"/>
                      <a:r>
                        <a:rPr lang="zh-CN" altLang="en-US" sz="1800" dirty="0" smtClean="0">
                          <a:solidFill>
                            <a:schemeClr val="tx1"/>
                          </a:solidFill>
                        </a:rPr>
                        <a:t>注意事项</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rPr>
                        <a:t>易损坏配件，配置时预留</a:t>
                      </a:r>
                      <a:r>
                        <a:rPr lang="en-US" altLang="zh-CN" sz="1600" dirty="0" smtClean="0">
                          <a:solidFill>
                            <a:schemeClr val="tx1"/>
                          </a:solidFill>
                        </a:rPr>
                        <a:t>5%</a:t>
                      </a:r>
                      <a:endParaRPr lang="zh-CN" altLang="en-US" sz="16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hMerge="1">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5315" name="图片 5314"/>
          <p:cNvPicPr>
            <a:picLocks noChangeAspect="1"/>
          </p:cNvPicPr>
          <p:nvPr/>
        </p:nvPicPr>
        <p:blipFill rotWithShape="1">
          <a:blip r:embed="rId3">
            <a:clrChange>
              <a:clrFrom>
                <a:srgbClr val="FFFFFF"/>
              </a:clrFrom>
              <a:clrTo>
                <a:srgbClr val="FFFFFF">
                  <a:alpha val="0"/>
                </a:srgbClr>
              </a:clrTo>
            </a:clrChange>
          </a:blip>
          <a:srcRect l="5755" r="13550"/>
          <a:stretch>
            <a:fillRect/>
          </a:stretch>
        </p:blipFill>
        <p:spPr>
          <a:xfrm rot="5400000">
            <a:off x="2672113" y="2295000"/>
            <a:ext cx="1083601" cy="1548000"/>
          </a:xfrm>
          <a:prstGeom prst="rect">
            <a:avLst/>
          </a:prstGeom>
        </p:spPr>
      </p:pic>
      <p:pic>
        <p:nvPicPr>
          <p:cNvPr id="5316" name="图片 5315"/>
          <p:cNvPicPr>
            <a:picLocks noChangeAspect="1"/>
          </p:cNvPicPr>
          <p:nvPr/>
        </p:nvPicPr>
        <p:blipFill>
          <a:blip r:embed="rId4">
            <a:clrChange>
              <a:clrFrom>
                <a:srgbClr val="FFFFFF"/>
              </a:clrFrom>
              <a:clrTo>
                <a:srgbClr val="FFFFFF">
                  <a:alpha val="0"/>
                </a:srgbClr>
              </a:clrTo>
            </a:clrChange>
          </a:blip>
          <a:stretch>
            <a:fillRect/>
          </a:stretch>
        </p:blipFill>
        <p:spPr>
          <a:xfrm rot="5400000">
            <a:off x="4998104" y="2349000"/>
            <a:ext cx="1331790" cy="1440000"/>
          </a:xfrm>
          <a:prstGeom prst="rect">
            <a:avLst/>
          </a:prstGeom>
        </p:spPr>
      </p:pic>
      <p:pic>
        <p:nvPicPr>
          <p:cNvPr id="5317" name="图片 5316"/>
          <p:cNvPicPr>
            <a:picLocks noChangeAspect="1"/>
          </p:cNvPicPr>
          <p:nvPr/>
        </p:nvPicPr>
        <p:blipFill rotWithShape="1">
          <a:blip r:embed="rId5">
            <a:extLst>
              <a:ext uri="{BEBA8EAE-BF5A-486C-A8C5-ECC9F3942E4B}">
                <a14:imgProps xmlns:a14="http://schemas.microsoft.com/office/drawing/2010/main">
                  <a14:imgLayer r:embed="rId6">
                    <a14:imgEffect>
                      <a14:backgroundRemoval t="3636" b="89091" l="4746" r="92881">
                        <a14:backgroundMark x1="35254" y1="82182" x2="45085" y2="73091"/>
                        <a14:backgroundMark x1="90169" y1="47636" x2="81017" y2="49091"/>
                      </a14:backgroundRemoval>
                    </a14:imgEffect>
                  </a14:imgLayer>
                </a14:imgProps>
              </a:ext>
            </a:extLst>
          </a:blip>
          <a:srcRect l="5176" t="8000" r="5332" b="8000"/>
          <a:stretch>
            <a:fillRect/>
          </a:stretch>
        </p:blipFill>
        <p:spPr>
          <a:xfrm>
            <a:off x="7104000" y="2349000"/>
            <a:ext cx="1645715" cy="1440000"/>
          </a:xfrm>
          <a:prstGeom prst="rect">
            <a:avLst/>
          </a:prstGeom>
        </p:spPr>
      </p:pic>
      <p:pic>
        <p:nvPicPr>
          <p:cNvPr id="5318" name="图片 5317"/>
          <p:cNvPicPr>
            <a:picLocks noChangeAspect="1"/>
          </p:cNvPicPr>
          <p:nvPr/>
        </p:nvPicPr>
        <p:blipFill>
          <a:blip r:embed="rId7"/>
          <a:stretch>
            <a:fillRect/>
          </a:stretch>
        </p:blipFill>
        <p:spPr>
          <a:xfrm>
            <a:off x="9768000" y="2385000"/>
            <a:ext cx="1279745" cy="1368000"/>
          </a:xfrm>
          <a:prstGeom prst="rect">
            <a:avLst/>
          </a:prstGeom>
        </p:spPr>
      </p:pic>
      <p:pic>
        <p:nvPicPr>
          <p:cNvPr id="10" name="图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grpSp>
        <p:nvGrpSpPr>
          <p:cNvPr id="11" name="组合 10"/>
          <p:cNvGrpSpPr/>
          <p:nvPr/>
        </p:nvGrpSpPr>
        <p:grpSpPr>
          <a:xfrm>
            <a:off x="932251" y="449270"/>
            <a:ext cx="3219749" cy="852101"/>
            <a:chOff x="932251" y="449270"/>
            <a:chExt cx="3219749" cy="852101"/>
          </a:xfrm>
        </p:grpSpPr>
        <p:pic>
          <p:nvPicPr>
            <p:cNvPr id="12" name="图片 11"/>
            <p:cNvPicPr>
              <a:picLocks noChangeAspect="1"/>
            </p:cNvPicPr>
            <p:nvPr/>
          </p:nvPicPr>
          <p:blipFill>
            <a:blip r:embed="rId9">
              <a:clrChange>
                <a:clrFrom>
                  <a:srgbClr val="FFFFFF"/>
                </a:clrFrom>
                <a:clrTo>
                  <a:srgbClr val="FFFFFF">
                    <a:alpha val="0"/>
                  </a:srgbClr>
                </a:clrTo>
              </a:clrChange>
            </a:blip>
            <a:stretch>
              <a:fillRect/>
            </a:stretch>
          </p:blipFill>
          <p:spPr>
            <a:xfrm rot="21422848">
              <a:off x="932251" y="1036139"/>
              <a:ext cx="2160000" cy="265232"/>
            </a:xfrm>
            <a:prstGeom prst="rect">
              <a:avLst/>
            </a:prstGeom>
          </p:spPr>
        </p:pic>
        <p:sp>
          <p:nvSpPr>
            <p:cNvPr id="13" name="文本框 12"/>
            <p:cNvSpPr txBox="1"/>
            <p:nvPr/>
          </p:nvSpPr>
          <p:spPr>
            <a:xfrm>
              <a:off x="1272000" y="605839"/>
              <a:ext cx="2880000" cy="553998"/>
            </a:xfrm>
            <a:prstGeom prst="rect">
              <a:avLst/>
            </a:prstGeom>
            <a:noFill/>
          </p:spPr>
          <p:txBody>
            <a:bodyPr wrap="square" rtlCol="0">
              <a:spAutoFit/>
            </a:bodyPr>
            <a:lstStyle/>
            <a:p>
              <a:r>
                <a:rPr lang="zh-CN" altLang="en-US" sz="3000" b="1" dirty="0" smtClean="0">
                  <a:solidFill>
                    <a:srgbClr val="2E2E2E"/>
                  </a:solidFill>
                  <a:latin typeface="华文隶书" panose="02010800040101010101" pitchFamily="2" charset="-122"/>
                  <a:ea typeface="华文隶书" panose="02010800040101010101" pitchFamily="2" charset="-122"/>
                </a:rPr>
                <a:t>安装</a:t>
              </a:r>
              <a:r>
                <a:rPr lang="zh-CN" altLang="en-US" sz="3000" b="1" dirty="0">
                  <a:solidFill>
                    <a:srgbClr val="2E2E2E"/>
                  </a:solidFill>
                  <a:latin typeface="华文隶书" panose="02010800040101010101" pitchFamily="2" charset="-122"/>
                  <a:ea typeface="华文隶书" panose="02010800040101010101" pitchFamily="2" charset="-122"/>
                </a:rPr>
                <a:t>配件</a:t>
              </a:r>
            </a:p>
          </p:txBody>
        </p:sp>
        <p:pic>
          <p:nvPicPr>
            <p:cNvPr id="14" name="图片 13"/>
            <p:cNvPicPr>
              <a:picLocks noChangeAspect="1"/>
            </p:cNvPicPr>
            <p:nvPr/>
          </p:nvPicPr>
          <p:blipFill rotWithShape="1">
            <a:blip r:embed="rId10" cstate="print">
              <a:clrChange>
                <a:clrFrom>
                  <a:srgbClr val="F6F6F6"/>
                </a:clrFrom>
                <a:clrTo>
                  <a:srgbClr val="F6F6F6">
                    <a:alpha val="0"/>
                  </a:srgbClr>
                </a:clrTo>
              </a:clrChange>
              <a:extLst>
                <a:ext uri="{28A0092B-C50C-407E-A947-70E740481C1C}">
                  <a14:useLocalDpi xmlns:a14="http://schemas.microsoft.com/office/drawing/2010/main" val="0"/>
                </a:ext>
              </a:extLst>
            </a:blip>
            <a:srcRect l="7559" t="21444" r="77323" b="16404"/>
            <a:stretch>
              <a:fillRect/>
            </a:stretch>
          </p:blipFill>
          <p:spPr>
            <a:xfrm rot="2694434">
              <a:off x="988082" y="449270"/>
              <a:ext cx="233513" cy="720000"/>
            </a:xfrm>
            <a:prstGeom prst="rect">
              <a:avLst/>
            </a:prstGeom>
            <a:noFill/>
            <a:ln>
              <a:noFill/>
            </a:ln>
          </p:spPr>
        </p:pic>
      </p:grpSp>
      <p:sp>
        <p:nvSpPr>
          <p:cNvPr id="3" name="圆角矩形 2"/>
          <p:cNvSpPr/>
          <p:nvPr/>
        </p:nvSpPr>
        <p:spPr>
          <a:xfrm>
            <a:off x="4728000" y="1356825"/>
            <a:ext cx="1727999" cy="641093"/>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503999" y="461740"/>
            <a:ext cx="4320000" cy="830997"/>
          </a:xfrm>
          <a:prstGeom prst="rect">
            <a:avLst/>
          </a:prstGeom>
          <a:noFill/>
          <a:ln>
            <a:solidFill>
              <a:srgbClr val="FFC000"/>
            </a:solidFill>
          </a:ln>
        </p:spPr>
        <p:txBody>
          <a:bodyPr wrap="square" rtlCol="0">
            <a:spAutoFit/>
          </a:bodyPr>
          <a:lstStyle/>
          <a:p>
            <a:pPr marL="171450" indent="-171450">
              <a:buFont typeface="Wingdings" panose="05000000000000000000" pitchFamily="2" charset="2"/>
              <a:buChar char="l"/>
            </a:pPr>
            <a:r>
              <a:rPr lang="zh-CN" altLang="en-US" sz="1200" dirty="0">
                <a:solidFill>
                  <a:srgbClr val="C00000"/>
                </a:solidFill>
              </a:rPr>
              <a:t>采样管弯头的曲率半径应在</a:t>
            </a:r>
            <a:r>
              <a:rPr lang="en-US" altLang="zh-CN" sz="1200" b="1" dirty="0">
                <a:solidFill>
                  <a:srgbClr val="C00000"/>
                </a:solidFill>
              </a:rPr>
              <a:t>40mm</a:t>
            </a:r>
            <a:r>
              <a:rPr lang="zh-CN" altLang="en-US" sz="1200" b="1" dirty="0">
                <a:solidFill>
                  <a:srgbClr val="C00000"/>
                </a:solidFill>
              </a:rPr>
              <a:t>至</a:t>
            </a:r>
            <a:r>
              <a:rPr lang="en-US" altLang="zh-CN" sz="1200" b="1" dirty="0">
                <a:solidFill>
                  <a:srgbClr val="C00000"/>
                </a:solidFill>
              </a:rPr>
              <a:t>200mm</a:t>
            </a:r>
            <a:r>
              <a:rPr lang="zh-CN" altLang="en-US" sz="1200" dirty="0">
                <a:solidFill>
                  <a:srgbClr val="C00000"/>
                </a:solidFill>
              </a:rPr>
              <a:t>之间。不得强行扭曲采样管来改变管道的方向</a:t>
            </a:r>
            <a:r>
              <a:rPr lang="zh-CN" altLang="en-US" sz="1200" dirty="0" smtClean="0">
                <a:solidFill>
                  <a:srgbClr val="C00000"/>
                </a:solidFill>
              </a:rPr>
              <a:t>。</a:t>
            </a:r>
            <a:endParaRPr lang="en-US" altLang="zh-CN" sz="1200" dirty="0" smtClean="0">
              <a:solidFill>
                <a:srgbClr val="C00000"/>
              </a:solidFill>
            </a:endParaRPr>
          </a:p>
          <a:p>
            <a:pPr algn="r"/>
            <a:r>
              <a:rPr lang="en-US" altLang="zh-CN" sz="1200" dirty="0">
                <a:solidFill>
                  <a:srgbClr val="C00000"/>
                </a:solidFill>
              </a:rPr>
              <a:t>——《</a:t>
            </a:r>
            <a:r>
              <a:rPr lang="zh-CN" altLang="en-US" sz="1200" dirty="0">
                <a:solidFill>
                  <a:srgbClr val="C00000"/>
                </a:solidFill>
              </a:rPr>
              <a:t>吸气式感烟火灾探测报警系统设计、施工及验收规范</a:t>
            </a:r>
            <a:r>
              <a:rPr lang="en-US" altLang="zh-CN" sz="1200" dirty="0">
                <a:solidFill>
                  <a:srgbClr val="C00000"/>
                </a:solidFill>
              </a:rPr>
              <a:t>》 </a:t>
            </a:r>
            <a:r>
              <a:rPr lang="en-US" altLang="zh-CN" sz="1200" dirty="0" smtClean="0">
                <a:solidFill>
                  <a:srgbClr val="C00000"/>
                </a:solidFill>
              </a:rPr>
              <a:t>DB11/1026-2013</a:t>
            </a:r>
            <a:r>
              <a:rPr lang="zh-CN" altLang="en-US" sz="1200" dirty="0" smtClean="0">
                <a:solidFill>
                  <a:srgbClr val="C00000"/>
                </a:solidFill>
              </a:rPr>
              <a:t>中</a:t>
            </a:r>
            <a:r>
              <a:rPr lang="en-US" altLang="zh-CN" sz="1200" dirty="0" smtClean="0">
                <a:solidFill>
                  <a:srgbClr val="C00000"/>
                </a:solidFill>
              </a:rPr>
              <a:t>4.2.8</a:t>
            </a:r>
            <a:r>
              <a:rPr lang="zh-CN" altLang="en-US" sz="1200" dirty="0" smtClean="0">
                <a:solidFill>
                  <a:srgbClr val="C00000"/>
                </a:solidFill>
              </a:rPr>
              <a:t>条规定</a:t>
            </a:r>
            <a:endParaRPr lang="zh-CN" altLang="en-US" sz="1200" dirty="0">
              <a:solidFill>
                <a:srgbClr val="C00000"/>
              </a:solidFill>
            </a:endParaRPr>
          </a:p>
        </p:txBody>
      </p:sp>
      <p:pic>
        <p:nvPicPr>
          <p:cNvPr id="5" name="图片 4"/>
          <p:cNvPicPr>
            <a:picLocks noChangeAspect="1"/>
          </p:cNvPicPr>
          <p:nvPr/>
        </p:nvPicPr>
        <p:blipFill>
          <a:blip r:embed="rId11"/>
          <a:stretch>
            <a:fillRect/>
          </a:stretch>
        </p:blipFill>
        <p:spPr>
          <a:xfrm>
            <a:off x="7926857" y="445238"/>
            <a:ext cx="1107083" cy="864000"/>
          </a:xfrm>
          <a:prstGeom prst="rect">
            <a:avLst/>
          </a:prstGeom>
        </p:spPr>
      </p:pic>
      <p:sp>
        <p:nvSpPr>
          <p:cNvPr id="6" name="乘号 5"/>
          <p:cNvSpPr/>
          <p:nvPr/>
        </p:nvSpPr>
        <p:spPr>
          <a:xfrm>
            <a:off x="7903338" y="300178"/>
            <a:ext cx="1154119" cy="1154119"/>
          </a:xfrm>
          <a:prstGeom prst="mathMultiply">
            <a:avLst>
              <a:gd name="adj1" fmla="val 813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315"/>
                                        </p:tgtEl>
                                        <p:attrNameLst>
                                          <p:attrName>style.visibility</p:attrName>
                                        </p:attrNameLst>
                                      </p:cBhvr>
                                      <p:to>
                                        <p:strVal val="visible"/>
                                      </p:to>
                                    </p:set>
                                    <p:animEffect transition="in" filter="fade">
                                      <p:cBhvr>
                                        <p:cTn id="11" dur="250"/>
                                        <p:tgtEl>
                                          <p:spTgt spid="53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316"/>
                                        </p:tgtEl>
                                        <p:attrNameLst>
                                          <p:attrName>style.visibility</p:attrName>
                                        </p:attrNameLst>
                                      </p:cBhvr>
                                      <p:to>
                                        <p:strVal val="visible"/>
                                      </p:to>
                                    </p:set>
                                    <p:animEffect transition="in" filter="fade">
                                      <p:cBhvr>
                                        <p:cTn id="15" dur="250"/>
                                        <p:tgtEl>
                                          <p:spTgt spid="53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317"/>
                                        </p:tgtEl>
                                        <p:attrNameLst>
                                          <p:attrName>style.visibility</p:attrName>
                                        </p:attrNameLst>
                                      </p:cBhvr>
                                      <p:to>
                                        <p:strVal val="visible"/>
                                      </p:to>
                                    </p:set>
                                    <p:animEffect transition="in" filter="fade">
                                      <p:cBhvr>
                                        <p:cTn id="19" dur="250"/>
                                        <p:tgtEl>
                                          <p:spTgt spid="531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318"/>
                                        </p:tgtEl>
                                        <p:attrNameLst>
                                          <p:attrName>style.visibility</p:attrName>
                                        </p:attrNameLst>
                                      </p:cBhvr>
                                      <p:to>
                                        <p:strVal val="visible"/>
                                      </p:to>
                                    </p:set>
                                    <p:animEffect transition="in" filter="fade">
                                      <p:cBhvr>
                                        <p:cTn id="23" dur="250"/>
                                        <p:tgtEl>
                                          <p:spTgt spid="5318"/>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edge">
                                      <p:cBhvr>
                                        <p:cTn id="28" dur="1000"/>
                                        <p:tgtEl>
                                          <p:spTgt spid="3"/>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1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p:tgtEl>
                                          <p:spTgt spid="5"/>
                                        </p:tgtEl>
                                        <p:attrNameLst>
                                          <p:attrName>ppt_x</p:attrName>
                                        </p:attrNameLst>
                                      </p:cBhvr>
                                      <p:tavLst>
                                        <p:tav tm="0">
                                          <p:val>
                                            <p:strVal val="#ppt_x-#ppt_w*1.125000"/>
                                          </p:val>
                                        </p:tav>
                                        <p:tav tm="100000">
                                          <p:val>
                                            <p:strVal val="#ppt_x"/>
                                          </p:val>
                                        </p:tav>
                                      </p:tavLst>
                                    </p:anim>
                                    <p:animEffect transition="in" filter="wipe(right)">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Effect transition="in" filter="fade">
                                      <p:cBhvr>
                                        <p:cTn id="4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格 17"/>
          <p:cNvGraphicFramePr>
            <a:graphicFrameLocks noGrp="1"/>
          </p:cNvGraphicFramePr>
          <p:nvPr>
            <p:custDataLst>
              <p:tags r:id="rId2"/>
            </p:custDataLst>
          </p:nvPr>
        </p:nvGraphicFramePr>
        <p:xfrm>
          <a:off x="696000" y="1485000"/>
          <a:ext cx="10800000" cy="5040000"/>
        </p:xfrm>
        <a:graphic>
          <a:graphicData uri="http://schemas.openxmlformats.org/drawingml/2006/table">
            <a:tbl>
              <a:tblPr firstRow="1" bandRow="1">
                <a:tableStyleId>{5C22544A-7EE6-4342-B048-85BDC9FD1C3A}</a:tableStyleId>
              </a:tblPr>
              <a:tblGrid>
                <a:gridCol w="1620000"/>
                <a:gridCol w="9180000"/>
              </a:tblGrid>
              <a:tr h="1260000">
                <a:tc>
                  <a:txBody>
                    <a:bodyPr/>
                    <a:lstStyle/>
                    <a:p>
                      <a:pPr algn="ctr"/>
                      <a:r>
                        <a:rPr lang="en-US" altLang="zh-CN" sz="1800" b="1" dirty="0" smtClean="0">
                          <a:solidFill>
                            <a:schemeClr val="tx1"/>
                          </a:solidFill>
                        </a:rPr>
                        <a:t>45</a:t>
                      </a:r>
                      <a:r>
                        <a:rPr lang="zh-CN" altLang="en-US" sz="1800" b="1" dirty="0" smtClean="0">
                          <a:solidFill>
                            <a:schemeClr val="tx1"/>
                          </a:solidFill>
                        </a:rPr>
                        <a:t>度弯头</a:t>
                      </a:r>
                      <a:endParaRPr lang="zh-CN" alt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sz="18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60000">
                <a:tc>
                  <a:txBody>
                    <a:bodyPr/>
                    <a:lstStyle/>
                    <a:p>
                      <a:pPr algn="ctr"/>
                      <a:r>
                        <a:rPr lang="en-US" altLang="zh-CN" sz="1800" b="1" dirty="0" smtClean="0">
                          <a:solidFill>
                            <a:schemeClr val="tx1"/>
                          </a:solidFill>
                          <a:sym typeface="+mn-ea"/>
                        </a:rPr>
                        <a:t>90</a:t>
                      </a:r>
                      <a:r>
                        <a:rPr lang="zh-CN" altLang="en-US" sz="1800" b="1" dirty="0" smtClean="0">
                          <a:solidFill>
                            <a:schemeClr val="tx1"/>
                          </a:solidFill>
                          <a:sym typeface="+mn-ea"/>
                        </a:rPr>
                        <a:t>度大弯头</a:t>
                      </a:r>
                      <a:endParaRPr lang="zh-CN" alt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60000">
                <a:tc>
                  <a:txBody>
                    <a:bodyPr/>
                    <a:lstStyle/>
                    <a:p>
                      <a:pPr algn="ctr"/>
                      <a:r>
                        <a:rPr lang="zh-CN" altLang="en-US" sz="1800" b="1" dirty="0" smtClean="0">
                          <a:solidFill>
                            <a:schemeClr val="tx1"/>
                          </a:solidFill>
                        </a:rPr>
                        <a:t>正三通接头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60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smtClean="0">
                          <a:solidFill>
                            <a:schemeClr val="tx1"/>
                          </a:solidFill>
                        </a:rPr>
                        <a:t>采样管堵头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grpSp>
        <p:nvGrpSpPr>
          <p:cNvPr id="11" name="组合 10"/>
          <p:cNvGrpSpPr/>
          <p:nvPr/>
        </p:nvGrpSpPr>
        <p:grpSpPr>
          <a:xfrm>
            <a:off x="932251" y="449270"/>
            <a:ext cx="3219749" cy="852101"/>
            <a:chOff x="932251" y="449270"/>
            <a:chExt cx="3219749" cy="852101"/>
          </a:xfrm>
        </p:grpSpPr>
        <p:pic>
          <p:nvPicPr>
            <p:cNvPr id="12" name="图片 11"/>
            <p:cNvPicPr>
              <a:picLocks noChangeAspect="1"/>
            </p:cNvPicPr>
            <p:nvPr/>
          </p:nvPicPr>
          <p:blipFill>
            <a:blip r:embed="rId5">
              <a:clrChange>
                <a:clrFrom>
                  <a:srgbClr val="FFFFFF"/>
                </a:clrFrom>
                <a:clrTo>
                  <a:srgbClr val="FFFFFF">
                    <a:alpha val="0"/>
                  </a:srgbClr>
                </a:clrTo>
              </a:clrChange>
            </a:blip>
            <a:stretch>
              <a:fillRect/>
            </a:stretch>
          </p:blipFill>
          <p:spPr>
            <a:xfrm rot="21422848">
              <a:off x="932251" y="1036139"/>
              <a:ext cx="2160000" cy="265232"/>
            </a:xfrm>
            <a:prstGeom prst="rect">
              <a:avLst/>
            </a:prstGeom>
          </p:spPr>
        </p:pic>
        <p:sp>
          <p:nvSpPr>
            <p:cNvPr id="13" name="文本框 12"/>
            <p:cNvSpPr txBox="1"/>
            <p:nvPr/>
          </p:nvSpPr>
          <p:spPr>
            <a:xfrm>
              <a:off x="1272000" y="605839"/>
              <a:ext cx="2880000" cy="553998"/>
            </a:xfrm>
            <a:prstGeom prst="rect">
              <a:avLst/>
            </a:prstGeom>
            <a:noFill/>
          </p:spPr>
          <p:txBody>
            <a:bodyPr wrap="square" rtlCol="0">
              <a:spAutoFit/>
            </a:bodyPr>
            <a:lstStyle/>
            <a:p>
              <a:r>
                <a:rPr lang="zh-CN" altLang="en-US" sz="3000" b="1" dirty="0" smtClean="0">
                  <a:solidFill>
                    <a:srgbClr val="2E2E2E"/>
                  </a:solidFill>
                  <a:latin typeface="华文隶书" panose="02010800040101010101" pitchFamily="2" charset="-122"/>
                  <a:ea typeface="华文隶书" panose="02010800040101010101" pitchFamily="2" charset="-122"/>
                </a:rPr>
                <a:t>安装配件</a:t>
              </a:r>
              <a:endParaRPr lang="zh-CN" altLang="en-US" sz="3000" b="1" dirty="0">
                <a:solidFill>
                  <a:srgbClr val="2E2E2E"/>
                </a:solidFill>
                <a:latin typeface="华文隶书" panose="02010800040101010101" pitchFamily="2" charset="-122"/>
                <a:ea typeface="华文隶书" panose="02010800040101010101" pitchFamily="2" charset="-122"/>
              </a:endParaRPr>
            </a:p>
          </p:txBody>
        </p:sp>
        <p:pic>
          <p:nvPicPr>
            <p:cNvPr id="14" name="图片 13"/>
            <p:cNvPicPr>
              <a:picLocks noChangeAspect="1"/>
            </p:cNvPicPr>
            <p:nvPr/>
          </p:nvPicPr>
          <p:blipFill rotWithShape="1">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l="7559" t="21444" r="77323" b="16404"/>
            <a:stretch>
              <a:fillRect/>
            </a:stretch>
          </p:blipFill>
          <p:spPr>
            <a:xfrm rot="2694434">
              <a:off x="988082" y="449270"/>
              <a:ext cx="233513" cy="720000"/>
            </a:xfrm>
            <a:prstGeom prst="rect">
              <a:avLst/>
            </a:prstGeom>
            <a:noFill/>
            <a:ln>
              <a:noFill/>
            </a:ln>
          </p:spPr>
        </p:pic>
      </p:grpSp>
      <p:pic>
        <p:nvPicPr>
          <p:cNvPr id="28" name="图片 27"/>
          <p:cNvPicPr>
            <a:picLocks noChangeAspect="1"/>
          </p:cNvPicPr>
          <p:nvPr/>
        </p:nvPicPr>
        <p:blipFill>
          <a:blip r:embed="rId7"/>
          <a:stretch>
            <a:fillRect/>
          </a:stretch>
        </p:blipFill>
        <p:spPr>
          <a:xfrm>
            <a:off x="7008058" y="2769115"/>
            <a:ext cx="3117189" cy="1260000"/>
          </a:xfrm>
          <a:prstGeom prst="rect">
            <a:avLst/>
          </a:prstGeom>
        </p:spPr>
      </p:pic>
      <p:pic>
        <p:nvPicPr>
          <p:cNvPr id="30" name="图片 29"/>
          <p:cNvPicPr>
            <a:picLocks noChangeAspect="1"/>
          </p:cNvPicPr>
          <p:nvPr/>
        </p:nvPicPr>
        <p:blipFill rotWithShape="1">
          <a:blip r:embed="rId8"/>
          <a:srcRect l="15748" r="15748"/>
          <a:stretch>
            <a:fillRect/>
          </a:stretch>
        </p:blipFill>
        <p:spPr>
          <a:xfrm>
            <a:off x="3722956" y="2769115"/>
            <a:ext cx="2135397" cy="1260000"/>
          </a:xfrm>
          <a:prstGeom prst="rect">
            <a:avLst/>
          </a:prstGeom>
        </p:spPr>
      </p:pic>
      <p:pic>
        <p:nvPicPr>
          <p:cNvPr id="33" name="图片 32"/>
          <p:cNvPicPr>
            <a:picLocks noChangeAspect="1"/>
          </p:cNvPicPr>
          <p:nvPr/>
        </p:nvPicPr>
        <p:blipFill rotWithShape="1">
          <a:blip r:embed="rId9"/>
          <a:srcRect l="20472" r="22244"/>
          <a:stretch>
            <a:fillRect/>
          </a:stretch>
        </p:blipFill>
        <p:spPr>
          <a:xfrm>
            <a:off x="3919463" y="4005000"/>
            <a:ext cx="1742383" cy="1260000"/>
          </a:xfrm>
          <a:prstGeom prst="rect">
            <a:avLst/>
          </a:prstGeom>
        </p:spPr>
      </p:pic>
      <p:pic>
        <p:nvPicPr>
          <p:cNvPr id="34" name="图片 33"/>
          <p:cNvPicPr>
            <a:picLocks noChangeAspect="1"/>
          </p:cNvPicPr>
          <p:nvPr/>
        </p:nvPicPr>
        <p:blipFill rotWithShape="1">
          <a:blip r:embed="rId10"/>
          <a:srcRect t="6888"/>
          <a:stretch>
            <a:fillRect/>
          </a:stretch>
        </p:blipFill>
        <p:spPr>
          <a:xfrm>
            <a:off x="6933305" y="4008396"/>
            <a:ext cx="3266695" cy="1260000"/>
          </a:xfrm>
          <a:prstGeom prst="rect">
            <a:avLst/>
          </a:prstGeom>
        </p:spPr>
      </p:pic>
      <p:pic>
        <p:nvPicPr>
          <p:cNvPr id="35" name="图片 34"/>
          <p:cNvPicPr>
            <a:picLocks noChangeAspect="1"/>
          </p:cNvPicPr>
          <p:nvPr/>
        </p:nvPicPr>
        <p:blipFill>
          <a:blip r:embed="rId11"/>
          <a:stretch>
            <a:fillRect/>
          </a:stretch>
        </p:blipFill>
        <p:spPr>
          <a:xfrm>
            <a:off x="3269811" y="1478333"/>
            <a:ext cx="3041686" cy="1260000"/>
          </a:xfrm>
          <a:prstGeom prst="rect">
            <a:avLst/>
          </a:prstGeom>
        </p:spPr>
      </p:pic>
      <p:pic>
        <p:nvPicPr>
          <p:cNvPr id="37" name="图片 36"/>
          <p:cNvPicPr>
            <a:picLocks noChangeAspect="1"/>
          </p:cNvPicPr>
          <p:nvPr/>
        </p:nvPicPr>
        <p:blipFill>
          <a:blip r:embed="rId12"/>
          <a:stretch>
            <a:fillRect/>
          </a:stretch>
        </p:blipFill>
        <p:spPr>
          <a:xfrm>
            <a:off x="3269811" y="5267780"/>
            <a:ext cx="3041686" cy="1260000"/>
          </a:xfrm>
          <a:prstGeom prst="rect">
            <a:avLst/>
          </a:prstGeom>
        </p:spPr>
      </p:pic>
      <p:pic>
        <p:nvPicPr>
          <p:cNvPr id="38" name="图片 37"/>
          <p:cNvPicPr>
            <a:picLocks noChangeAspect="1"/>
          </p:cNvPicPr>
          <p:nvPr/>
        </p:nvPicPr>
        <p:blipFill rotWithShape="1">
          <a:blip r:embed="rId13"/>
          <a:srcRect l="21063" r="19291"/>
          <a:stretch>
            <a:fillRect/>
          </a:stretch>
        </p:blipFill>
        <p:spPr>
          <a:xfrm>
            <a:off x="7582956" y="5269840"/>
            <a:ext cx="1814234" cy="1260000"/>
          </a:xfrm>
          <a:prstGeom prst="rect">
            <a:avLst/>
          </a:prstGeom>
        </p:spPr>
      </p:pic>
    </p:spTree>
    <p:custDataLst>
      <p:tags r:id="rId1"/>
    </p:custData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46000" y="1485000"/>
          <a:ext cx="11700000" cy="4503840"/>
        </p:xfrm>
        <a:graphic>
          <a:graphicData uri="http://schemas.openxmlformats.org/drawingml/2006/table">
            <a:tbl>
              <a:tblPr firstRow="1" bandRow="1">
                <a:tableStyleId>{5C22544A-7EE6-4342-B048-85BDC9FD1C3A}</a:tableStyleId>
              </a:tblPr>
              <a:tblGrid>
                <a:gridCol w="1440000"/>
                <a:gridCol w="2052000"/>
                <a:gridCol w="2052000"/>
                <a:gridCol w="2052000"/>
                <a:gridCol w="2052000"/>
                <a:gridCol w="2052000"/>
              </a:tblGrid>
              <a:tr h="432000">
                <a:tc>
                  <a:txBody>
                    <a:bodyPr/>
                    <a:lstStyle/>
                    <a:p>
                      <a:pPr algn="ctr"/>
                      <a:r>
                        <a:rPr lang="zh-CN" altLang="en-US" sz="1800" dirty="0" smtClean="0">
                          <a:solidFill>
                            <a:schemeClr val="tx1"/>
                          </a:solidFill>
                        </a:rPr>
                        <a:t>产品名称</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zh-CN" altLang="en-US" sz="1800" dirty="0" smtClean="0">
                          <a:solidFill>
                            <a:schemeClr val="tx1"/>
                          </a:solidFill>
                        </a:rPr>
                        <a:t>直接头</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zh-CN" altLang="en-US" sz="1800" dirty="0" smtClean="0">
                          <a:solidFill>
                            <a:schemeClr val="tx1"/>
                          </a:solidFill>
                        </a:rPr>
                        <a:t>采样管卡</a:t>
                      </a:r>
                      <a:r>
                        <a:rPr lang="en-US" altLang="zh-CN" sz="1800" dirty="0" smtClean="0">
                          <a:solidFill>
                            <a:schemeClr val="tx1"/>
                          </a:solidFill>
                        </a:rPr>
                        <a:t>(25mm)</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en-US" altLang="zh-CN" sz="1800" dirty="0" smtClean="0">
                          <a:solidFill>
                            <a:schemeClr val="tx1"/>
                          </a:solidFill>
                        </a:rPr>
                        <a:t>25mm</a:t>
                      </a:r>
                      <a:r>
                        <a:rPr lang="zh-CN" altLang="en-US" sz="1800" dirty="0" smtClean="0">
                          <a:solidFill>
                            <a:schemeClr val="tx1"/>
                          </a:solidFill>
                        </a:rPr>
                        <a:t>球阀开关</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zh-CN" altLang="en-US" sz="1800" dirty="0" smtClean="0">
                          <a:solidFill>
                            <a:schemeClr val="tx1"/>
                          </a:solidFill>
                        </a:rPr>
                        <a:t>采样孔标识</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zh-CN" altLang="en-US" sz="1800" dirty="0" smtClean="0">
                          <a:solidFill>
                            <a:schemeClr val="tx1"/>
                          </a:solidFill>
                        </a:rPr>
                        <a:t>采样管道标识</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r>
              <a:tr h="432000">
                <a:tc>
                  <a:txBody>
                    <a:bodyPr/>
                    <a:lstStyle/>
                    <a:p>
                      <a:pPr algn="ctr"/>
                      <a:r>
                        <a:rPr lang="zh-CN" altLang="en-US" sz="1800" smtClean="0">
                          <a:solidFill>
                            <a:schemeClr val="tx1"/>
                          </a:solidFill>
                        </a:rPr>
                        <a:t>产品型号</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en-US" altLang="zh-CN" sz="1800" dirty="0" smtClean="0">
                          <a:solidFill>
                            <a:schemeClr val="tx1"/>
                          </a:solidFill>
                        </a:rPr>
                        <a:t>AR-Connector</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en-US" altLang="zh-CN" sz="1800" dirty="0" smtClean="0">
                          <a:solidFill>
                            <a:schemeClr val="tx1"/>
                          </a:solidFill>
                        </a:rPr>
                        <a:t>AR-Clip 25-H35</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en-US" altLang="zh-CN" sz="1800" dirty="0" smtClean="0">
                          <a:solidFill>
                            <a:schemeClr val="tx1"/>
                          </a:solidFill>
                        </a:rPr>
                        <a:t>AR-25-Valve Switch </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en-US" altLang="zh-CN" sz="1800" dirty="0" smtClean="0">
                          <a:solidFill>
                            <a:schemeClr val="tx1"/>
                          </a:solidFill>
                        </a:rPr>
                        <a:t>AR-Hole mark</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en-US" altLang="zh-CN" sz="1800" dirty="0" smtClean="0">
                          <a:solidFill>
                            <a:schemeClr val="tx1"/>
                          </a:solidFill>
                        </a:rPr>
                        <a:t>AR-Pipe mark</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r>
              <a:tr h="1440000">
                <a:tc>
                  <a:txBody>
                    <a:bodyPr/>
                    <a:lstStyle/>
                    <a:p>
                      <a:pPr algn="ctr"/>
                      <a:r>
                        <a:rPr lang="zh-CN" altLang="en-US" sz="1800" dirty="0" smtClean="0">
                          <a:solidFill>
                            <a:schemeClr val="tx1"/>
                          </a:solidFill>
                        </a:rPr>
                        <a:t>产品图片</a:t>
                      </a:r>
                      <a:endParaRPr lang="en-US" altLang="zh-CN" sz="18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endParaRPr lang="zh-CN" altLang="en-US" sz="18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r>
              <a:tr h="432000">
                <a:tc>
                  <a:txBody>
                    <a:bodyPr/>
                    <a:lstStyle/>
                    <a:p>
                      <a:pPr algn="ctr"/>
                      <a:r>
                        <a:rPr lang="zh-CN" altLang="en-US" sz="1800" smtClean="0">
                          <a:solidFill>
                            <a:schemeClr val="tx1"/>
                          </a:solidFill>
                        </a:rPr>
                        <a:t>产品用途</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zh-CN" altLang="en-US" sz="1600" dirty="0" smtClean="0">
                          <a:solidFill>
                            <a:schemeClr val="tx1"/>
                          </a:solidFill>
                        </a:rPr>
                        <a:t>用于采样管的水平连接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zh-CN" altLang="en-US" sz="1600" dirty="0" smtClean="0">
                          <a:solidFill>
                            <a:schemeClr val="tx1"/>
                          </a:solidFill>
                        </a:rPr>
                        <a:t>用于固定采样管</a:t>
                      </a: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zh-CN" altLang="en-US" sz="1600" dirty="0" smtClean="0">
                          <a:solidFill>
                            <a:schemeClr val="tx1"/>
                          </a:solidFill>
                        </a:rPr>
                        <a:t>用于采样管清洗</a:t>
                      </a: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zh-CN" altLang="en-US" sz="1600" dirty="0" smtClean="0">
                          <a:solidFill>
                            <a:schemeClr val="tx1"/>
                          </a:solidFill>
                        </a:rPr>
                        <a:t>用于标识采样孔位置</a:t>
                      </a: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rPr>
                        <a:t>用于标识采样管位置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r>
              <a:tr h="432000">
                <a:tc>
                  <a:txBody>
                    <a:bodyPr/>
                    <a:lstStyle/>
                    <a:p>
                      <a:pPr algn="ctr"/>
                      <a:r>
                        <a:rPr lang="zh-CN" altLang="en-US" sz="1800" smtClean="0">
                          <a:solidFill>
                            <a:schemeClr val="tx1"/>
                          </a:solidFill>
                        </a:rPr>
                        <a:t>设置位置</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zh-CN" altLang="en-US" sz="1600" dirty="0" smtClean="0">
                          <a:solidFill>
                            <a:schemeClr val="tx1"/>
                          </a:solidFill>
                        </a:rPr>
                        <a:t>采样管接头处</a:t>
                      </a:r>
                      <a:endParaRPr lang="en-US" altLang="zh-CN" sz="16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en-US" altLang="zh-CN" sz="1600" dirty="0" smtClean="0">
                          <a:solidFill>
                            <a:schemeClr val="tx1"/>
                          </a:solidFill>
                        </a:rPr>
                        <a:t>0.5~1.5</a:t>
                      </a:r>
                      <a:r>
                        <a:rPr lang="zh-CN" altLang="en-US" sz="1600" dirty="0" smtClean="0">
                          <a:solidFill>
                            <a:schemeClr val="tx1"/>
                          </a:solidFill>
                        </a:rPr>
                        <a:t>米设置</a:t>
                      </a:r>
                      <a:r>
                        <a:rPr lang="en-US" altLang="zh-CN" sz="1600" dirty="0" smtClean="0">
                          <a:solidFill>
                            <a:schemeClr val="tx1"/>
                          </a:solidFill>
                        </a:rPr>
                        <a:t>1</a:t>
                      </a:r>
                      <a:r>
                        <a:rPr lang="zh-CN" altLang="en-US" sz="1600" dirty="0" smtClean="0">
                          <a:solidFill>
                            <a:schemeClr val="tx1"/>
                          </a:solidFill>
                        </a:rPr>
                        <a:t>个</a:t>
                      </a: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zh-CN" altLang="en-US" sz="1600" dirty="0" smtClean="0">
                          <a:solidFill>
                            <a:schemeClr val="tx1"/>
                          </a:solidFill>
                        </a:rPr>
                        <a:t>采样管起始端</a:t>
                      </a: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zh-CN" altLang="en-US" sz="1600" dirty="0" smtClean="0">
                          <a:solidFill>
                            <a:schemeClr val="tx1"/>
                          </a:solidFill>
                        </a:rPr>
                        <a:t>采样孔周围</a:t>
                      </a: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zh-CN" altLang="en-US" sz="1600" dirty="0" smtClean="0">
                          <a:solidFill>
                            <a:schemeClr val="tx1"/>
                          </a:solidFill>
                        </a:rPr>
                        <a:t>采样管两端</a:t>
                      </a:r>
                      <a:r>
                        <a:rPr lang="en-US" altLang="zh-CN" sz="1600" dirty="0" smtClean="0">
                          <a:solidFill>
                            <a:schemeClr val="tx1"/>
                          </a:solidFill>
                        </a:rPr>
                        <a:t>1m</a:t>
                      </a:r>
                      <a:r>
                        <a:rPr lang="zh-CN" altLang="en-US" sz="1600" dirty="0" smtClean="0">
                          <a:solidFill>
                            <a:schemeClr val="tx1"/>
                          </a:solidFill>
                        </a:rPr>
                        <a:t>内</a:t>
                      </a: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dirty="0" smtClean="0">
                          <a:solidFill>
                            <a:schemeClr val="tx1"/>
                          </a:solidFill>
                        </a:rPr>
                        <a:t>数量公式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en-US" altLang="zh-CN" sz="1500" dirty="0" smtClean="0">
                          <a:solidFill>
                            <a:schemeClr val="tx1"/>
                          </a:solidFill>
                        </a:rPr>
                        <a:t>=</a:t>
                      </a:r>
                      <a:r>
                        <a:rPr lang="zh-CN" altLang="en-US" sz="1500" dirty="0" smtClean="0">
                          <a:solidFill>
                            <a:schemeClr val="tx1"/>
                          </a:solidFill>
                        </a:rPr>
                        <a:t>采样管长度</a:t>
                      </a:r>
                      <a:r>
                        <a:rPr lang="en-US" altLang="zh-CN" sz="1500" dirty="0" smtClean="0">
                          <a:solidFill>
                            <a:schemeClr val="tx1"/>
                          </a:solidFill>
                        </a:rPr>
                        <a:t>/4</a:t>
                      </a:r>
                    </a:p>
                    <a:p>
                      <a:pPr algn="ctr"/>
                      <a:r>
                        <a:rPr lang="zh-CN" altLang="en-US" sz="1500" dirty="0" smtClean="0">
                          <a:solidFill>
                            <a:srgbClr val="FF0000"/>
                          </a:solidFill>
                        </a:rPr>
                        <a:t>（</a:t>
                      </a:r>
                      <a:r>
                        <a:rPr lang="en-US" altLang="zh-CN" sz="1500" dirty="0" smtClean="0">
                          <a:solidFill>
                            <a:srgbClr val="FF0000"/>
                          </a:solidFill>
                        </a:rPr>
                        <a:t>4</a:t>
                      </a:r>
                      <a:r>
                        <a:rPr lang="zh-CN" altLang="en-US" sz="1500" dirty="0" smtClean="0">
                          <a:solidFill>
                            <a:srgbClr val="FF0000"/>
                          </a:solidFill>
                        </a:rPr>
                        <a:t>米</a:t>
                      </a:r>
                      <a:r>
                        <a:rPr lang="en-US" altLang="zh-CN" sz="1500" dirty="0" smtClean="0">
                          <a:solidFill>
                            <a:srgbClr val="FF0000"/>
                          </a:solidFill>
                        </a:rPr>
                        <a:t>/</a:t>
                      </a:r>
                      <a:r>
                        <a:rPr lang="zh-CN" altLang="en-US" sz="1500" dirty="0" smtClean="0">
                          <a:solidFill>
                            <a:srgbClr val="FF0000"/>
                          </a:solidFill>
                        </a:rPr>
                        <a:t>根）</a:t>
                      </a:r>
                      <a:endParaRPr lang="zh-CN" altLang="en-US" sz="15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500" dirty="0" smtClean="0">
                          <a:solidFill>
                            <a:schemeClr val="tx1"/>
                          </a:solidFill>
                        </a:rPr>
                        <a:t>=</a:t>
                      </a:r>
                      <a:r>
                        <a:rPr lang="zh-CN" altLang="en-US" sz="1500" dirty="0" smtClean="0">
                          <a:solidFill>
                            <a:schemeClr val="tx1"/>
                          </a:solidFill>
                        </a:rPr>
                        <a:t>采样管长度</a:t>
                      </a:r>
                      <a:r>
                        <a:rPr lang="en-US" altLang="zh-CN" sz="1500" dirty="0" smtClean="0">
                          <a:solidFill>
                            <a:schemeClr val="tx1"/>
                          </a:solidFill>
                        </a:rPr>
                        <a:t>/</a:t>
                      </a:r>
                      <a:r>
                        <a:rPr lang="zh-CN" altLang="en-US" sz="1500" dirty="0" smtClean="0">
                          <a:solidFill>
                            <a:schemeClr val="tx1"/>
                          </a:solidFill>
                        </a:rPr>
                        <a:t>（</a:t>
                      </a:r>
                      <a:r>
                        <a:rPr lang="en-US" altLang="zh-CN" sz="1500" dirty="0" smtClean="0">
                          <a:solidFill>
                            <a:schemeClr val="tx1"/>
                          </a:solidFill>
                        </a:rPr>
                        <a:t>0.5~1.5</a:t>
                      </a:r>
                      <a:r>
                        <a:rPr lang="zh-CN" altLang="en-US" sz="1500" dirty="0" smtClean="0">
                          <a:solidFill>
                            <a:schemeClr val="tx1"/>
                          </a:solidFill>
                        </a:rPr>
                        <a:t>）</a:t>
                      </a:r>
                      <a:endParaRPr lang="en-US" altLang="zh-CN" sz="15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en-US" altLang="zh-CN" sz="1500" dirty="0" smtClean="0">
                          <a:solidFill>
                            <a:schemeClr val="tx1"/>
                          </a:solidFill>
                        </a:rPr>
                        <a:t>=</a:t>
                      </a:r>
                      <a:r>
                        <a:rPr lang="zh-CN" altLang="en-US" sz="1500" dirty="0" smtClean="0">
                          <a:solidFill>
                            <a:schemeClr val="tx1"/>
                          </a:solidFill>
                        </a:rPr>
                        <a:t>采样主管数量</a:t>
                      </a:r>
                      <a:endParaRPr lang="en-US" altLang="zh-CN" sz="1500" dirty="0" smtClean="0">
                        <a:solidFill>
                          <a:schemeClr val="tx1"/>
                        </a:solidFill>
                      </a:endParaRPr>
                    </a:p>
                    <a:p>
                      <a:pPr algn="ctr"/>
                      <a:r>
                        <a:rPr lang="zh-CN" altLang="en-US" sz="1500" dirty="0" smtClean="0">
                          <a:solidFill>
                            <a:srgbClr val="FF0000"/>
                          </a:solidFill>
                        </a:rPr>
                        <a:t>（目前</a:t>
                      </a:r>
                      <a:r>
                        <a:rPr lang="en-US" altLang="zh-CN" sz="1500" dirty="0" smtClean="0">
                          <a:solidFill>
                            <a:srgbClr val="FF0000"/>
                          </a:solidFill>
                        </a:rPr>
                        <a:t>=</a:t>
                      </a:r>
                      <a:r>
                        <a:rPr lang="zh-CN" altLang="en-US" sz="1500" dirty="0" smtClean="0">
                          <a:solidFill>
                            <a:srgbClr val="FF0000"/>
                          </a:solidFill>
                        </a:rPr>
                        <a:t>探测器数量）</a:t>
                      </a:r>
                      <a:endParaRPr lang="zh-CN" altLang="en-US" sz="15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en-US" altLang="zh-CN" sz="1500" dirty="0" smtClean="0">
                          <a:solidFill>
                            <a:schemeClr val="tx1"/>
                          </a:solidFill>
                        </a:rPr>
                        <a:t>=</a:t>
                      </a:r>
                      <a:r>
                        <a:rPr lang="zh-CN" altLang="en-US" sz="1500" dirty="0" smtClean="0">
                          <a:solidFill>
                            <a:schemeClr val="tx1"/>
                          </a:solidFill>
                        </a:rPr>
                        <a:t>采样孔数量</a:t>
                      </a:r>
                      <a:endParaRPr lang="zh-CN" altLang="en-US"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en-US" altLang="zh-CN" sz="1500" dirty="0" smtClean="0">
                          <a:solidFill>
                            <a:schemeClr val="tx1"/>
                          </a:solidFill>
                        </a:rPr>
                        <a:t>=</a:t>
                      </a:r>
                      <a:r>
                        <a:rPr lang="zh-CN" altLang="en-US" sz="1500" dirty="0" smtClean="0">
                          <a:solidFill>
                            <a:schemeClr val="tx1"/>
                          </a:solidFill>
                        </a:rPr>
                        <a:t>采样主管数量</a:t>
                      </a:r>
                      <a:r>
                        <a:rPr lang="en-US" altLang="zh-CN" sz="1500" dirty="0" smtClean="0">
                          <a:solidFill>
                            <a:schemeClr val="tx1"/>
                          </a:solidFill>
                        </a:rPr>
                        <a:t>*2+</a:t>
                      </a:r>
                      <a:r>
                        <a:rPr lang="zh-CN" altLang="en-US" sz="1500" dirty="0" smtClean="0">
                          <a:solidFill>
                            <a:schemeClr val="tx1"/>
                          </a:solidFill>
                        </a:rPr>
                        <a:t>采样支管数量</a:t>
                      </a:r>
                      <a:endParaRPr lang="zh-CN" altLang="en-US"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r>
              <a:tr h="432000">
                <a:tc>
                  <a:txBody>
                    <a:bodyPr/>
                    <a:lstStyle/>
                    <a:p>
                      <a:pPr algn="ctr"/>
                      <a:r>
                        <a:rPr lang="zh-CN" altLang="en-US" sz="1800" dirty="0" smtClean="0">
                          <a:solidFill>
                            <a:schemeClr val="tx1"/>
                          </a:solidFill>
                        </a:rPr>
                        <a:t>注意事项</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gridSpan="5">
                  <a:txBody>
                    <a:bodyPr/>
                    <a:lstStyle/>
                    <a:p>
                      <a:pPr algn="ctr"/>
                      <a:r>
                        <a:rPr lang="zh-CN" altLang="en-US" sz="1600" dirty="0" smtClean="0">
                          <a:solidFill>
                            <a:schemeClr val="tx1"/>
                          </a:solidFill>
                        </a:rPr>
                        <a:t>易损坏配件，配置时预留</a:t>
                      </a:r>
                      <a:r>
                        <a:rPr lang="en-US" altLang="zh-CN" sz="1600" dirty="0" smtClean="0">
                          <a:solidFill>
                            <a:schemeClr val="tx1"/>
                          </a:solidFill>
                        </a:rPr>
                        <a:t>5%</a:t>
                      </a: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hMerge="1">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0" name="图片 9"/>
          <p:cNvPicPr>
            <a:picLocks noChangeAspect="1"/>
          </p:cNvPicPr>
          <p:nvPr/>
        </p:nvPicPr>
        <p:blipFill rotWithShape="1">
          <a:blip r:embed="rId3">
            <a:clrChange>
              <a:clrFrom>
                <a:srgbClr val="FFFFFF"/>
              </a:clrFrom>
              <a:clrTo>
                <a:srgbClr val="FFFFFF">
                  <a:alpha val="0"/>
                </a:srgbClr>
              </a:clrTo>
            </a:clrChange>
          </a:blip>
          <a:srcRect l="5496"/>
          <a:stretch>
            <a:fillRect/>
          </a:stretch>
        </p:blipFill>
        <p:spPr>
          <a:xfrm rot="5400000">
            <a:off x="4309539" y="2563969"/>
            <a:ext cx="980922" cy="1440000"/>
          </a:xfrm>
          <a:prstGeom prst="rect">
            <a:avLst/>
          </a:prstGeom>
        </p:spPr>
      </p:pic>
      <p:pic>
        <p:nvPicPr>
          <p:cNvPr id="11" name="图片 10"/>
          <p:cNvPicPr>
            <a:picLocks noChangeAspect="1"/>
          </p:cNvPicPr>
          <p:nvPr/>
        </p:nvPicPr>
        <p:blipFill rotWithShape="1">
          <a:blip r:embed="rId4"/>
          <a:srcRect l="5942" t="5639" r="7900" b="4361"/>
          <a:stretch>
            <a:fillRect/>
          </a:stretch>
        </p:blipFill>
        <p:spPr>
          <a:xfrm rot="5400000">
            <a:off x="2173591" y="2524708"/>
            <a:ext cx="974400" cy="1512000"/>
          </a:xfrm>
          <a:prstGeom prst="rect">
            <a:avLst/>
          </a:prstGeom>
        </p:spPr>
      </p:pic>
      <p:pic>
        <p:nvPicPr>
          <p:cNvPr id="14" name="图片 13"/>
          <p:cNvPicPr>
            <a:picLocks noChangeAspect="1"/>
          </p:cNvPicPr>
          <p:nvPr/>
        </p:nvPicPr>
        <p:blipFill rotWithShape="1">
          <a:blip r:embed="rId5"/>
          <a:srcRect t="9978" r="3739" b="5022"/>
          <a:stretch>
            <a:fillRect/>
          </a:stretch>
        </p:blipFill>
        <p:spPr>
          <a:xfrm flipV="1">
            <a:off x="6096000" y="2632708"/>
            <a:ext cx="1427691" cy="1296000"/>
          </a:xfrm>
          <a:prstGeom prst="rect">
            <a:avLst/>
          </a:prstGeom>
        </p:spPr>
      </p:pic>
      <p:pic>
        <p:nvPicPr>
          <p:cNvPr id="15" name="图片 14"/>
          <p:cNvPicPr>
            <a:picLocks noChangeAspect="1"/>
          </p:cNvPicPr>
          <p:nvPr/>
        </p:nvPicPr>
        <p:blipFill rotWithShape="1">
          <a:blip r:embed="rId6"/>
          <a:srcRect t="10284" b="14716"/>
          <a:stretch>
            <a:fillRect/>
          </a:stretch>
        </p:blipFill>
        <p:spPr>
          <a:xfrm>
            <a:off x="8099691" y="2740707"/>
            <a:ext cx="1555934" cy="1080000"/>
          </a:xfrm>
          <a:prstGeom prst="rect">
            <a:avLst/>
          </a:prstGeom>
        </p:spPr>
      </p:pic>
      <p:pic>
        <p:nvPicPr>
          <p:cNvPr id="16" name="图片 15"/>
          <p:cNvPicPr>
            <a:picLocks noChangeAspect="1"/>
          </p:cNvPicPr>
          <p:nvPr/>
        </p:nvPicPr>
        <p:blipFill rotWithShape="1">
          <a:blip r:embed="rId7"/>
          <a:srcRect l="12208" r="16669"/>
          <a:stretch>
            <a:fillRect/>
          </a:stretch>
        </p:blipFill>
        <p:spPr>
          <a:xfrm rot="5400000">
            <a:off x="10452000" y="2470707"/>
            <a:ext cx="972000" cy="1620000"/>
          </a:xfrm>
          <a:prstGeom prst="rect">
            <a:avLst/>
          </a:prstGeom>
        </p:spPr>
      </p:pic>
      <p:pic>
        <p:nvPicPr>
          <p:cNvPr id="12"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grpSp>
        <p:nvGrpSpPr>
          <p:cNvPr id="13" name="组合 12"/>
          <p:cNvGrpSpPr/>
          <p:nvPr/>
        </p:nvGrpSpPr>
        <p:grpSpPr>
          <a:xfrm>
            <a:off x="932251" y="449270"/>
            <a:ext cx="3219749" cy="852101"/>
            <a:chOff x="932251" y="449270"/>
            <a:chExt cx="3219749" cy="852101"/>
          </a:xfrm>
        </p:grpSpPr>
        <p:pic>
          <p:nvPicPr>
            <p:cNvPr id="17" name="图片 16"/>
            <p:cNvPicPr>
              <a:picLocks noChangeAspect="1"/>
            </p:cNvPicPr>
            <p:nvPr/>
          </p:nvPicPr>
          <p:blipFill>
            <a:blip r:embed="rId9">
              <a:clrChange>
                <a:clrFrom>
                  <a:srgbClr val="FFFFFF"/>
                </a:clrFrom>
                <a:clrTo>
                  <a:srgbClr val="FFFFFF">
                    <a:alpha val="0"/>
                  </a:srgbClr>
                </a:clrTo>
              </a:clrChange>
            </a:blip>
            <a:stretch>
              <a:fillRect/>
            </a:stretch>
          </p:blipFill>
          <p:spPr>
            <a:xfrm rot="21422848">
              <a:off x="932251" y="1036139"/>
              <a:ext cx="2160000" cy="265232"/>
            </a:xfrm>
            <a:prstGeom prst="rect">
              <a:avLst/>
            </a:prstGeom>
          </p:spPr>
        </p:pic>
        <p:sp>
          <p:nvSpPr>
            <p:cNvPr id="18" name="文本框 17"/>
            <p:cNvSpPr txBox="1"/>
            <p:nvPr/>
          </p:nvSpPr>
          <p:spPr>
            <a:xfrm>
              <a:off x="1272000" y="605839"/>
              <a:ext cx="2880000" cy="553998"/>
            </a:xfrm>
            <a:prstGeom prst="rect">
              <a:avLst/>
            </a:prstGeom>
            <a:noFill/>
          </p:spPr>
          <p:txBody>
            <a:bodyPr wrap="square" rtlCol="0">
              <a:spAutoFit/>
            </a:bodyPr>
            <a:lstStyle/>
            <a:p>
              <a:r>
                <a:rPr lang="zh-CN" altLang="en-US" sz="3000" b="1" dirty="0" smtClean="0">
                  <a:solidFill>
                    <a:srgbClr val="2E2E2E"/>
                  </a:solidFill>
                  <a:latin typeface="华文隶书" panose="02010800040101010101" pitchFamily="2" charset="-122"/>
                  <a:ea typeface="华文隶书" panose="02010800040101010101" pitchFamily="2" charset="-122"/>
                </a:rPr>
                <a:t>安装</a:t>
              </a:r>
              <a:r>
                <a:rPr lang="zh-CN" altLang="en-US" sz="3000" b="1" dirty="0">
                  <a:solidFill>
                    <a:srgbClr val="2E2E2E"/>
                  </a:solidFill>
                  <a:latin typeface="华文隶书" panose="02010800040101010101" pitchFamily="2" charset="-122"/>
                  <a:ea typeface="华文隶书" panose="02010800040101010101" pitchFamily="2" charset="-122"/>
                </a:rPr>
                <a:t>配件</a:t>
              </a:r>
            </a:p>
          </p:txBody>
        </p:sp>
        <p:pic>
          <p:nvPicPr>
            <p:cNvPr id="19" name="图片 18"/>
            <p:cNvPicPr>
              <a:picLocks noChangeAspect="1"/>
            </p:cNvPicPr>
            <p:nvPr/>
          </p:nvPicPr>
          <p:blipFill rotWithShape="1">
            <a:blip r:embed="rId10" cstate="print">
              <a:clrChange>
                <a:clrFrom>
                  <a:srgbClr val="F6F6F6"/>
                </a:clrFrom>
                <a:clrTo>
                  <a:srgbClr val="F6F6F6">
                    <a:alpha val="0"/>
                  </a:srgbClr>
                </a:clrTo>
              </a:clrChange>
              <a:extLst>
                <a:ext uri="{28A0092B-C50C-407E-A947-70E740481C1C}">
                  <a14:useLocalDpi xmlns:a14="http://schemas.microsoft.com/office/drawing/2010/main" val="0"/>
                </a:ext>
              </a:extLst>
            </a:blip>
            <a:srcRect l="7559" t="21444" r="77323" b="16404"/>
            <a:stretch>
              <a:fillRect/>
            </a:stretch>
          </p:blipFill>
          <p:spPr>
            <a:xfrm rot="2694434">
              <a:off x="988082" y="449270"/>
              <a:ext cx="233513" cy="720000"/>
            </a:xfrm>
            <a:prstGeom prst="rect">
              <a:avLst/>
            </a:prstGeom>
            <a:noFill/>
            <a:ln>
              <a:noFill/>
            </a:ln>
          </p:spPr>
        </p:pic>
      </p:grpSp>
    </p:spTree>
    <p:custDataLst>
      <p:tags r:id="rId1"/>
    </p:custData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5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5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50"/>
                                        <p:tgtEl>
                                          <p:spTgt spid="1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50"/>
                                        <p:tgtEl>
                                          <p:spTgt spid="1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502154" y="1485000"/>
          <a:ext cx="11187692" cy="4894800"/>
        </p:xfrm>
        <a:graphic>
          <a:graphicData uri="http://schemas.openxmlformats.org/drawingml/2006/table">
            <a:tbl>
              <a:tblPr firstRow="1" bandRow="1">
                <a:tableStyleId>{5C22544A-7EE6-4342-B048-85BDC9FD1C3A}</a:tableStyleId>
              </a:tblPr>
              <a:tblGrid>
                <a:gridCol w="1107692"/>
                <a:gridCol w="2520000"/>
                <a:gridCol w="2520000"/>
                <a:gridCol w="2520000"/>
                <a:gridCol w="2520000"/>
              </a:tblGrid>
              <a:tr h="432000">
                <a:tc>
                  <a:txBody>
                    <a:bodyPr/>
                    <a:lstStyle/>
                    <a:p>
                      <a:pPr algn="ctr"/>
                      <a:r>
                        <a:rPr lang="zh-CN" altLang="en-US" sz="1800" dirty="0" smtClean="0">
                          <a:solidFill>
                            <a:schemeClr val="tx1"/>
                          </a:solidFill>
                        </a:rPr>
                        <a:t>产品名称</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zh-CN" altLang="en-US" sz="1800" dirty="0" smtClean="0">
                          <a:solidFill>
                            <a:schemeClr val="tx1"/>
                          </a:solidFill>
                        </a:rPr>
                        <a:t>吸气式清洗装置</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zh-CN" altLang="en-US" sz="1800" dirty="0" smtClean="0">
                          <a:solidFill>
                            <a:schemeClr val="tx1"/>
                          </a:solidFill>
                        </a:rPr>
                        <a:t>吸气式滤尘装置</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zh-CN" altLang="en-US" sz="1800" dirty="0" smtClean="0">
                          <a:solidFill>
                            <a:schemeClr val="tx1"/>
                          </a:solidFill>
                        </a:rPr>
                        <a:t>吸气式除湿装置</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en-US" altLang="zh-CN" sz="1700" dirty="0" smtClean="0">
                          <a:solidFill>
                            <a:schemeClr val="tx1"/>
                          </a:solidFill>
                        </a:rPr>
                        <a:t>25mm</a:t>
                      </a:r>
                      <a:r>
                        <a:rPr lang="zh-CN" altLang="en-US" sz="1700" dirty="0" smtClean="0">
                          <a:solidFill>
                            <a:schemeClr val="tx1"/>
                          </a:solidFill>
                        </a:rPr>
                        <a:t>管道接头外螺纹</a:t>
                      </a:r>
                      <a:endParaRPr lang="zh-CN" altLang="en-US" sz="17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r>
              <a:tr h="432000">
                <a:tc>
                  <a:txBody>
                    <a:bodyPr/>
                    <a:lstStyle/>
                    <a:p>
                      <a:pPr algn="ctr"/>
                      <a:r>
                        <a:rPr lang="zh-CN" altLang="en-US" sz="1800" dirty="0" smtClean="0">
                          <a:solidFill>
                            <a:schemeClr val="tx1"/>
                          </a:solidFill>
                        </a:rPr>
                        <a:t>产品型号</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en-US" altLang="zh-CN" sz="1800" dirty="0" smtClean="0">
                          <a:solidFill>
                            <a:schemeClr val="tx1"/>
                          </a:solidFill>
                        </a:rPr>
                        <a:t>JBF-AR-CLR01</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en-US" altLang="zh-CN" sz="1800" dirty="0" smtClean="0">
                          <a:solidFill>
                            <a:schemeClr val="tx1"/>
                          </a:solidFill>
                        </a:rPr>
                        <a:t>JBF-AR-DED01</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en-US" altLang="zh-CN" sz="1800" dirty="0" smtClean="0">
                          <a:solidFill>
                            <a:schemeClr val="tx1"/>
                          </a:solidFill>
                        </a:rPr>
                        <a:t>JBF-AR-DEH01</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en-US" altLang="zh-CN" sz="1800" dirty="0" smtClean="0">
                          <a:solidFill>
                            <a:schemeClr val="tx1"/>
                          </a:solidFill>
                        </a:rPr>
                        <a:t>AR-Connector 25 outer</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r>
              <a:tr h="1440000">
                <a:tc>
                  <a:txBody>
                    <a:bodyPr/>
                    <a:lstStyle/>
                    <a:p>
                      <a:pPr algn="ctr"/>
                      <a:r>
                        <a:rPr lang="zh-CN" altLang="en-US" sz="1800" dirty="0" smtClean="0">
                          <a:solidFill>
                            <a:schemeClr val="tx1"/>
                          </a:solidFill>
                        </a:rPr>
                        <a:t>产品图片</a:t>
                      </a:r>
                      <a:endParaRPr lang="en-US" altLang="zh-CN" sz="18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r>
              <a:tr h="432000">
                <a:tc>
                  <a:txBody>
                    <a:bodyPr/>
                    <a:lstStyle/>
                    <a:p>
                      <a:pPr algn="ctr"/>
                      <a:r>
                        <a:rPr lang="zh-CN" altLang="en-US" sz="1800" dirty="0" smtClean="0">
                          <a:solidFill>
                            <a:schemeClr val="tx1"/>
                          </a:solidFill>
                        </a:rPr>
                        <a:t>产品用途</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zh-CN" altLang="en-US" sz="1600" dirty="0" smtClean="0">
                          <a:solidFill>
                            <a:schemeClr val="tx1"/>
                          </a:solidFill>
                        </a:rPr>
                        <a:t>用于清洗采样管网</a:t>
                      </a: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zh-CN" altLang="en-US" sz="1600" dirty="0" smtClean="0">
                          <a:solidFill>
                            <a:schemeClr val="tx1"/>
                          </a:solidFill>
                        </a:rPr>
                        <a:t>用于过滤空气样本中的粉尘杂质</a:t>
                      </a: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zh-CN" altLang="en-US" sz="1600" dirty="0" smtClean="0">
                          <a:solidFill>
                            <a:schemeClr val="tx1"/>
                          </a:solidFill>
                        </a:rPr>
                        <a:t>用于去除空气样本里的湿气及冷凝水</a:t>
                      </a: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zh-CN" altLang="en-US" sz="1600" dirty="0" smtClean="0">
                          <a:solidFill>
                            <a:schemeClr val="tx1"/>
                          </a:solidFill>
                        </a:rPr>
                        <a:t>用于连接除湿装置与采样管</a:t>
                      </a: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r>
              <a:tr h="432000">
                <a:tc>
                  <a:txBody>
                    <a:bodyPr/>
                    <a:lstStyle/>
                    <a:p>
                      <a:pPr algn="ctr"/>
                      <a:r>
                        <a:rPr lang="zh-CN" altLang="en-US" sz="1800" dirty="0" smtClean="0">
                          <a:solidFill>
                            <a:schemeClr val="tx1"/>
                          </a:solidFill>
                        </a:rPr>
                        <a:t>设置位置</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rPr>
                        <a:t>采样管起始端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rPr>
                        <a:t>采样管起始端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rPr>
                        <a:t>采样管起始端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rPr>
                        <a:t>（与除湿装置配套使用）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r>
              <a:tr h="432000">
                <a:tc>
                  <a:txBody>
                    <a:bodyPr/>
                    <a:lstStyle/>
                    <a:p>
                      <a:pPr algn="ctr"/>
                      <a:r>
                        <a:rPr lang="zh-CN" altLang="en-US" sz="1800" dirty="0" smtClean="0">
                          <a:solidFill>
                            <a:schemeClr val="tx1"/>
                          </a:solidFill>
                        </a:rPr>
                        <a:t>数量公式</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en-US" altLang="zh-CN" sz="1500" dirty="0" smtClean="0">
                          <a:solidFill>
                            <a:schemeClr val="tx1"/>
                          </a:solidFill>
                        </a:rPr>
                        <a:t>=</a:t>
                      </a:r>
                      <a:r>
                        <a:rPr lang="zh-CN" altLang="en-US" sz="1500" dirty="0" smtClean="0">
                          <a:solidFill>
                            <a:schemeClr val="tx1"/>
                          </a:solidFill>
                        </a:rPr>
                        <a:t>采样主管数量</a:t>
                      </a:r>
                      <a:endParaRPr lang="en-US" altLang="zh-CN" sz="1500" dirty="0" smtClean="0">
                        <a:solidFill>
                          <a:schemeClr val="tx1"/>
                        </a:solidFill>
                      </a:endParaRPr>
                    </a:p>
                    <a:p>
                      <a:pPr algn="ctr"/>
                      <a:r>
                        <a:rPr lang="zh-CN" altLang="en-US" sz="1500" dirty="0" smtClean="0">
                          <a:solidFill>
                            <a:srgbClr val="FF0000"/>
                          </a:solidFill>
                        </a:rPr>
                        <a:t>（目前</a:t>
                      </a:r>
                      <a:r>
                        <a:rPr lang="en-US" altLang="zh-CN" sz="1500" dirty="0" smtClean="0">
                          <a:solidFill>
                            <a:srgbClr val="FF0000"/>
                          </a:solidFill>
                        </a:rPr>
                        <a:t>=</a:t>
                      </a:r>
                      <a:r>
                        <a:rPr lang="zh-CN" altLang="en-US" sz="1500" dirty="0" smtClean="0">
                          <a:solidFill>
                            <a:srgbClr val="FF0000"/>
                          </a:solidFill>
                        </a:rPr>
                        <a:t>探测器数量）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en-US" altLang="zh-CN" sz="1500" dirty="0" smtClean="0">
                          <a:solidFill>
                            <a:schemeClr val="tx1"/>
                          </a:solidFill>
                        </a:rPr>
                        <a:t>=</a:t>
                      </a:r>
                      <a:r>
                        <a:rPr lang="zh-CN" altLang="en-US" sz="1500" dirty="0" smtClean="0">
                          <a:solidFill>
                            <a:schemeClr val="tx1"/>
                          </a:solidFill>
                        </a:rPr>
                        <a:t>采样主管数量</a:t>
                      </a:r>
                      <a:endParaRPr lang="en-US" altLang="zh-CN" sz="1500" dirty="0" smtClean="0">
                        <a:solidFill>
                          <a:schemeClr val="tx1"/>
                        </a:solidFill>
                      </a:endParaRPr>
                    </a:p>
                    <a:p>
                      <a:pPr algn="ctr"/>
                      <a:r>
                        <a:rPr lang="zh-CN" altLang="en-US" sz="1500" dirty="0" smtClean="0">
                          <a:solidFill>
                            <a:srgbClr val="FF0000"/>
                          </a:solidFill>
                        </a:rPr>
                        <a:t>（目前</a:t>
                      </a:r>
                      <a:r>
                        <a:rPr lang="en-US" altLang="zh-CN" sz="1500" dirty="0" smtClean="0">
                          <a:solidFill>
                            <a:srgbClr val="FF0000"/>
                          </a:solidFill>
                        </a:rPr>
                        <a:t>=</a:t>
                      </a:r>
                      <a:r>
                        <a:rPr lang="zh-CN" altLang="en-US" sz="1500" dirty="0" smtClean="0">
                          <a:solidFill>
                            <a:srgbClr val="FF0000"/>
                          </a:solidFill>
                        </a:rPr>
                        <a:t>探测器数量）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ctr"/>
                      <a:r>
                        <a:rPr lang="en-US" altLang="zh-CN" sz="1500" dirty="0" smtClean="0">
                          <a:solidFill>
                            <a:schemeClr val="tx1"/>
                          </a:solidFill>
                        </a:rPr>
                        <a:t>=</a:t>
                      </a:r>
                      <a:r>
                        <a:rPr lang="zh-CN" altLang="en-US" sz="1500" dirty="0" smtClean="0">
                          <a:solidFill>
                            <a:schemeClr val="tx1"/>
                          </a:solidFill>
                        </a:rPr>
                        <a:t>采样主管数量</a:t>
                      </a:r>
                      <a:endParaRPr lang="en-US" altLang="zh-CN" sz="1500" dirty="0" smtClean="0">
                        <a:solidFill>
                          <a:schemeClr val="tx1"/>
                        </a:solidFill>
                      </a:endParaRPr>
                    </a:p>
                    <a:p>
                      <a:pPr algn="ctr"/>
                      <a:r>
                        <a:rPr lang="zh-CN" altLang="en-US" sz="1500" dirty="0" smtClean="0">
                          <a:solidFill>
                            <a:srgbClr val="FF0000"/>
                          </a:solidFill>
                        </a:rPr>
                        <a:t>（目前</a:t>
                      </a:r>
                      <a:r>
                        <a:rPr lang="en-US" altLang="zh-CN" sz="1500" dirty="0" smtClean="0">
                          <a:solidFill>
                            <a:srgbClr val="FF0000"/>
                          </a:solidFill>
                        </a:rPr>
                        <a:t>=</a:t>
                      </a:r>
                      <a:r>
                        <a:rPr lang="zh-CN" altLang="en-US" sz="1500" dirty="0" smtClean="0">
                          <a:solidFill>
                            <a:srgbClr val="FF0000"/>
                          </a:solidFill>
                        </a:rPr>
                        <a:t>探测器数量）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500" dirty="0" smtClean="0">
                          <a:solidFill>
                            <a:schemeClr val="tx1"/>
                          </a:solidFill>
                        </a:rPr>
                        <a:t>=</a:t>
                      </a:r>
                      <a:r>
                        <a:rPr lang="zh-CN" altLang="en-US" sz="1500" dirty="0" smtClean="0">
                          <a:solidFill>
                            <a:schemeClr val="tx1"/>
                          </a:solidFill>
                        </a:rPr>
                        <a:t>除湿装置数量</a:t>
                      </a:r>
                      <a:endParaRPr lang="zh-CN" altLang="en-US"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r>
              <a:tr h="432000">
                <a:tc>
                  <a:txBody>
                    <a:bodyPr/>
                    <a:lstStyle/>
                    <a:p>
                      <a:pPr algn="ctr"/>
                      <a:r>
                        <a:rPr lang="zh-CN" altLang="en-US" sz="1800" dirty="0" smtClean="0">
                          <a:solidFill>
                            <a:schemeClr val="tx1"/>
                          </a:solidFill>
                        </a:rPr>
                        <a:t>注意事项</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rPr>
                        <a:t>视现场洁净程度设置；</a:t>
                      </a:r>
                      <a:endParaRPr lang="en-US" altLang="zh-CN" sz="16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rgbClr val="FF0000"/>
                          </a:solidFill>
                        </a:rPr>
                        <a:t>冷库必须设置！</a:t>
                      </a:r>
                      <a:r>
                        <a:rPr lang="zh-CN" altLang="en-US" sz="1600" dirty="0" smtClean="0">
                          <a:solidFill>
                            <a:schemeClr val="accent4">
                              <a:lumMod val="75000"/>
                            </a:schemeClr>
                          </a:solidFill>
                        </a:rPr>
                        <a:t>（用于清除采样管网内的冰粒）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rPr>
                        <a:t>视现场洁净程度设置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rgbClr val="FF0000"/>
                          </a:solidFill>
                        </a:rPr>
                        <a:t>冷库</a:t>
                      </a:r>
                      <a:r>
                        <a:rPr lang="zh-CN" altLang="en-US" sz="1600" dirty="0" smtClean="0">
                          <a:solidFill>
                            <a:schemeClr val="tx1"/>
                          </a:solidFill>
                        </a:rPr>
                        <a:t>及</a:t>
                      </a:r>
                      <a:r>
                        <a:rPr lang="zh-CN" altLang="en-US" sz="1600" dirty="0" smtClean="0">
                          <a:solidFill>
                            <a:srgbClr val="FF0000"/>
                          </a:solidFill>
                        </a:rPr>
                        <a:t>潮湿区域</a:t>
                      </a:r>
                      <a:r>
                        <a:rPr lang="zh-CN" altLang="en-US" sz="1600" dirty="0" smtClean="0">
                          <a:solidFill>
                            <a:schemeClr val="tx1"/>
                          </a:solidFill>
                        </a:rPr>
                        <a:t>设置（特别注意南方地区一般都需要设置）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rPr>
                        <a:t>与除湿装置配套使用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r>
            </a:tbl>
          </a:graphicData>
        </a:graphic>
      </p:graphicFrame>
      <p:pic>
        <p:nvPicPr>
          <p:cNvPr id="1426" name="图片 1425"/>
          <p:cNvPicPr>
            <a:picLocks noChangeAspect="1"/>
          </p:cNvPicPr>
          <p:nvPr/>
        </p:nvPicPr>
        <p:blipFill rotWithShape="1">
          <a:blip r:embed="rId3"/>
          <a:srcRect l="5139" t="4093" r="4069" b="3232"/>
          <a:stretch>
            <a:fillRect/>
          </a:stretch>
        </p:blipFill>
        <p:spPr>
          <a:xfrm>
            <a:off x="2280000" y="2573238"/>
            <a:ext cx="1192981" cy="1404000"/>
          </a:xfrm>
          <a:prstGeom prst="rect">
            <a:avLst/>
          </a:prstGeom>
        </p:spPr>
      </p:pic>
      <p:pic>
        <p:nvPicPr>
          <p:cNvPr id="1427" name="图片 1426"/>
          <p:cNvPicPr>
            <a:picLocks noChangeAspect="1"/>
          </p:cNvPicPr>
          <p:nvPr/>
        </p:nvPicPr>
        <p:blipFill>
          <a:blip r:embed="rId4"/>
          <a:stretch>
            <a:fillRect/>
          </a:stretch>
        </p:blipFill>
        <p:spPr>
          <a:xfrm>
            <a:off x="7320000" y="2573238"/>
            <a:ext cx="1170000" cy="1404000"/>
          </a:xfrm>
          <a:prstGeom prst="rect">
            <a:avLst/>
          </a:prstGeom>
        </p:spPr>
      </p:pic>
      <p:pic>
        <p:nvPicPr>
          <p:cNvPr id="1428" name="图片 1427"/>
          <p:cNvPicPr>
            <a:picLocks noChangeAspect="1"/>
          </p:cNvPicPr>
          <p:nvPr/>
        </p:nvPicPr>
        <p:blipFill rotWithShape="1">
          <a:blip r:embed="rId5"/>
          <a:srcRect l="1243" t="10486" r="1206" b="2273"/>
          <a:stretch>
            <a:fillRect/>
          </a:stretch>
        </p:blipFill>
        <p:spPr>
          <a:xfrm>
            <a:off x="4232807" y="2735238"/>
            <a:ext cx="2262241" cy="1080000"/>
          </a:xfrm>
          <a:prstGeom prst="rect">
            <a:avLst/>
          </a:prstGeom>
        </p:spPr>
      </p:pic>
      <p:pic>
        <p:nvPicPr>
          <p:cNvPr id="1429" name="图片 14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grpSp>
        <p:nvGrpSpPr>
          <p:cNvPr id="1430" name="组合 1429"/>
          <p:cNvGrpSpPr/>
          <p:nvPr/>
        </p:nvGrpSpPr>
        <p:grpSpPr>
          <a:xfrm>
            <a:off x="932251" y="449270"/>
            <a:ext cx="3219749" cy="852101"/>
            <a:chOff x="932251" y="449270"/>
            <a:chExt cx="3219749" cy="852101"/>
          </a:xfrm>
        </p:grpSpPr>
        <p:pic>
          <p:nvPicPr>
            <p:cNvPr id="1431" name="图片 1430"/>
            <p:cNvPicPr>
              <a:picLocks noChangeAspect="1"/>
            </p:cNvPicPr>
            <p:nvPr/>
          </p:nvPicPr>
          <p:blipFill>
            <a:blip r:embed="rId7">
              <a:clrChange>
                <a:clrFrom>
                  <a:srgbClr val="FFFFFF"/>
                </a:clrFrom>
                <a:clrTo>
                  <a:srgbClr val="FFFFFF">
                    <a:alpha val="0"/>
                  </a:srgbClr>
                </a:clrTo>
              </a:clrChange>
            </a:blip>
            <a:stretch>
              <a:fillRect/>
            </a:stretch>
          </p:blipFill>
          <p:spPr>
            <a:xfrm rot="21422848">
              <a:off x="932251" y="1036139"/>
              <a:ext cx="2160000" cy="265232"/>
            </a:xfrm>
            <a:prstGeom prst="rect">
              <a:avLst/>
            </a:prstGeom>
          </p:spPr>
        </p:pic>
        <p:sp>
          <p:nvSpPr>
            <p:cNvPr id="1432" name="文本框 1431"/>
            <p:cNvSpPr txBox="1"/>
            <p:nvPr/>
          </p:nvSpPr>
          <p:spPr>
            <a:xfrm>
              <a:off x="1272000" y="605839"/>
              <a:ext cx="2880000" cy="553998"/>
            </a:xfrm>
            <a:prstGeom prst="rect">
              <a:avLst/>
            </a:prstGeom>
            <a:noFill/>
          </p:spPr>
          <p:txBody>
            <a:bodyPr wrap="square" rtlCol="0">
              <a:spAutoFit/>
            </a:bodyPr>
            <a:lstStyle/>
            <a:p>
              <a:r>
                <a:rPr lang="zh-CN" altLang="en-US" sz="3000" b="1" dirty="0" smtClean="0">
                  <a:solidFill>
                    <a:srgbClr val="2E2E2E"/>
                  </a:solidFill>
                  <a:latin typeface="华文隶书" panose="02010800040101010101" pitchFamily="2" charset="-122"/>
                  <a:ea typeface="华文隶书" panose="02010800040101010101" pitchFamily="2" charset="-122"/>
                </a:rPr>
                <a:t>安装</a:t>
              </a:r>
              <a:r>
                <a:rPr lang="zh-CN" altLang="en-US" sz="3000" b="1" dirty="0">
                  <a:solidFill>
                    <a:srgbClr val="2E2E2E"/>
                  </a:solidFill>
                  <a:latin typeface="华文隶书" panose="02010800040101010101" pitchFamily="2" charset="-122"/>
                  <a:ea typeface="华文隶书" panose="02010800040101010101" pitchFamily="2" charset="-122"/>
                </a:rPr>
                <a:t>配件</a:t>
              </a:r>
            </a:p>
          </p:txBody>
        </p:sp>
        <p:pic>
          <p:nvPicPr>
            <p:cNvPr id="1433" name="图片 1432"/>
            <p:cNvPicPr>
              <a:picLocks noChangeAspect="1"/>
            </p:cNvPicPr>
            <p:nvPr/>
          </p:nvPicPr>
          <p:blipFill rotWithShape="1">
            <a:blip r:embed="rId8" cstate="print">
              <a:clrChange>
                <a:clrFrom>
                  <a:srgbClr val="F6F6F6"/>
                </a:clrFrom>
                <a:clrTo>
                  <a:srgbClr val="F6F6F6">
                    <a:alpha val="0"/>
                  </a:srgbClr>
                </a:clrTo>
              </a:clrChange>
              <a:extLst>
                <a:ext uri="{28A0092B-C50C-407E-A947-70E740481C1C}">
                  <a14:useLocalDpi xmlns:a14="http://schemas.microsoft.com/office/drawing/2010/main" val="0"/>
                </a:ext>
              </a:extLst>
            </a:blip>
            <a:srcRect l="7559" t="21444" r="77323" b="16404"/>
            <a:stretch>
              <a:fillRect/>
            </a:stretch>
          </p:blipFill>
          <p:spPr>
            <a:xfrm rot="2694434">
              <a:off x="988082" y="449270"/>
              <a:ext cx="233513" cy="720000"/>
            </a:xfrm>
            <a:prstGeom prst="rect">
              <a:avLst/>
            </a:prstGeom>
            <a:noFill/>
            <a:ln>
              <a:noFill/>
            </a:ln>
          </p:spPr>
        </p:pic>
      </p:grpSp>
    </p:spTree>
    <p:custDataLst>
      <p:tags r:id="rId1"/>
    </p:custData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26"/>
                                        </p:tgtEl>
                                        <p:attrNameLst>
                                          <p:attrName>style.visibility</p:attrName>
                                        </p:attrNameLst>
                                      </p:cBhvr>
                                      <p:to>
                                        <p:strVal val="visible"/>
                                      </p:to>
                                    </p:set>
                                    <p:animEffect transition="in" filter="fade">
                                      <p:cBhvr>
                                        <p:cTn id="11" dur="250"/>
                                        <p:tgtEl>
                                          <p:spTgt spid="14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28"/>
                                        </p:tgtEl>
                                        <p:attrNameLst>
                                          <p:attrName>style.visibility</p:attrName>
                                        </p:attrNameLst>
                                      </p:cBhvr>
                                      <p:to>
                                        <p:strVal val="visible"/>
                                      </p:to>
                                    </p:set>
                                    <p:animEffect transition="in" filter="fade">
                                      <p:cBhvr>
                                        <p:cTn id="15" dur="250"/>
                                        <p:tgtEl>
                                          <p:spTgt spid="142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27"/>
                                        </p:tgtEl>
                                        <p:attrNameLst>
                                          <p:attrName>style.visibility</p:attrName>
                                        </p:attrNameLst>
                                      </p:cBhvr>
                                      <p:to>
                                        <p:strVal val="visible"/>
                                      </p:to>
                                    </p:set>
                                    <p:animEffect transition="in" filter="fade">
                                      <p:cBhvr>
                                        <p:cTn id="19" dur="250"/>
                                        <p:tgtEl>
                                          <p:spTgt spid="1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39" name="表格 2138"/>
          <p:cNvGraphicFramePr>
            <a:graphicFrameLocks noGrp="1"/>
          </p:cNvGraphicFramePr>
          <p:nvPr/>
        </p:nvGraphicFramePr>
        <p:xfrm>
          <a:off x="2662154" y="1485000"/>
          <a:ext cx="6867692" cy="4179120"/>
        </p:xfrm>
        <a:graphic>
          <a:graphicData uri="http://schemas.openxmlformats.org/drawingml/2006/table">
            <a:tbl>
              <a:tblPr firstRow="1" bandRow="1">
                <a:tableStyleId>{5C22544A-7EE6-4342-B048-85BDC9FD1C3A}</a:tableStyleId>
              </a:tblPr>
              <a:tblGrid>
                <a:gridCol w="1107692"/>
                <a:gridCol w="2880000"/>
                <a:gridCol w="2880000"/>
              </a:tblGrid>
              <a:tr h="432000">
                <a:tc>
                  <a:txBody>
                    <a:bodyPr/>
                    <a:lstStyle/>
                    <a:p>
                      <a:pPr algn="ctr"/>
                      <a:r>
                        <a:rPr lang="zh-CN" altLang="en-US" sz="1800" dirty="0" smtClean="0">
                          <a:solidFill>
                            <a:schemeClr val="tx1"/>
                          </a:solidFill>
                        </a:rPr>
                        <a:t>产品名称</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800" dirty="0" smtClean="0">
                          <a:solidFill>
                            <a:schemeClr val="tx1"/>
                          </a:solidFill>
                        </a:rPr>
                        <a:t>空气采样毛细采样套件</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800" dirty="0" smtClean="0">
                          <a:solidFill>
                            <a:schemeClr val="tx1"/>
                          </a:solidFill>
                        </a:rPr>
                        <a:t>吸气式</a:t>
                      </a:r>
                      <a:r>
                        <a:rPr lang="en-US" altLang="zh-CN" sz="1800" dirty="0" smtClean="0">
                          <a:solidFill>
                            <a:schemeClr val="tx1"/>
                          </a:solidFill>
                        </a:rPr>
                        <a:t>AR10P1</a:t>
                      </a:r>
                      <a:r>
                        <a:rPr lang="zh-CN" altLang="en-US" sz="1800" dirty="0" smtClean="0">
                          <a:solidFill>
                            <a:schemeClr val="tx1"/>
                          </a:solidFill>
                        </a:rPr>
                        <a:t>光室过滤棉</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000">
                <a:tc>
                  <a:txBody>
                    <a:bodyPr/>
                    <a:lstStyle/>
                    <a:p>
                      <a:pPr algn="ctr"/>
                      <a:r>
                        <a:rPr lang="zh-CN" altLang="en-US" sz="1800" dirty="0" smtClean="0">
                          <a:solidFill>
                            <a:schemeClr val="tx1"/>
                          </a:solidFill>
                        </a:rPr>
                        <a:t>产品型号</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800" dirty="0" smtClean="0">
                          <a:solidFill>
                            <a:schemeClr val="tx1"/>
                          </a:solidFill>
                        </a:rPr>
                        <a:t>AR-Sampling pipe</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800" dirty="0" smtClean="0">
                          <a:solidFill>
                            <a:schemeClr val="tx1"/>
                          </a:solidFill>
                        </a:rPr>
                        <a:t>JBF-AR-DED02</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40000">
                <a:tc>
                  <a:txBody>
                    <a:bodyPr/>
                    <a:lstStyle/>
                    <a:p>
                      <a:pPr algn="ctr"/>
                      <a:r>
                        <a:rPr lang="zh-CN" altLang="en-US" sz="1800" dirty="0" smtClean="0">
                          <a:solidFill>
                            <a:schemeClr val="tx1"/>
                          </a:solidFill>
                        </a:rPr>
                        <a:t>产品图片</a:t>
                      </a:r>
                      <a:endParaRPr lang="en-US" altLang="zh-CN" sz="18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000">
                <a:tc>
                  <a:txBody>
                    <a:bodyPr/>
                    <a:lstStyle/>
                    <a:p>
                      <a:pPr algn="ctr"/>
                      <a:r>
                        <a:rPr lang="zh-CN" altLang="en-US" sz="1800" dirty="0" smtClean="0">
                          <a:solidFill>
                            <a:schemeClr val="tx1"/>
                          </a:solidFill>
                        </a:rPr>
                        <a:t>产品用途</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600" dirty="0" smtClean="0">
                          <a:solidFill>
                            <a:schemeClr val="tx1"/>
                          </a:solidFill>
                        </a:rPr>
                        <a:t>用于毛细采样</a:t>
                      </a: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600" dirty="0" smtClean="0">
                          <a:solidFill>
                            <a:schemeClr val="tx1"/>
                          </a:solidFill>
                        </a:rPr>
                        <a:t>用于过滤空气样本中粉尘杂质</a:t>
                      </a: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000">
                <a:tc>
                  <a:txBody>
                    <a:bodyPr/>
                    <a:lstStyle/>
                    <a:p>
                      <a:pPr algn="ctr"/>
                      <a:r>
                        <a:rPr lang="zh-CN" altLang="en-US" sz="1800" dirty="0" smtClean="0">
                          <a:solidFill>
                            <a:schemeClr val="tx1"/>
                          </a:solidFill>
                        </a:rPr>
                        <a:t>设置位置</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rPr>
                        <a:t>位于毛细采样点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rPr>
                        <a:t>探测器内置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000">
                <a:tc>
                  <a:txBody>
                    <a:bodyPr/>
                    <a:lstStyle/>
                    <a:p>
                      <a:pPr algn="ctr"/>
                      <a:r>
                        <a:rPr lang="zh-CN" altLang="en-US" sz="1800" dirty="0" smtClean="0">
                          <a:solidFill>
                            <a:schemeClr val="tx1"/>
                          </a:solidFill>
                        </a:rPr>
                        <a:t>数量公式</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500" dirty="0" smtClean="0">
                          <a:solidFill>
                            <a:schemeClr val="tx1"/>
                          </a:solidFill>
                        </a:rPr>
                        <a:t>=</a:t>
                      </a:r>
                      <a:r>
                        <a:rPr lang="zh-CN" altLang="en-US" sz="1500" dirty="0" smtClean="0">
                          <a:solidFill>
                            <a:schemeClr val="tx1"/>
                          </a:solidFill>
                        </a:rPr>
                        <a:t>毛细采样点数量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500" dirty="0" smtClean="0">
                          <a:solidFill>
                            <a:schemeClr val="tx1"/>
                          </a:solidFill>
                        </a:rPr>
                        <a:t>/</a:t>
                      </a:r>
                      <a:endParaRPr lang="zh-CN" altLang="en-US" sz="15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000">
                <a:tc>
                  <a:txBody>
                    <a:bodyPr/>
                    <a:lstStyle/>
                    <a:p>
                      <a:pPr algn="ctr"/>
                      <a:r>
                        <a:rPr lang="zh-CN" altLang="en-US" sz="1800" dirty="0" smtClean="0">
                          <a:solidFill>
                            <a:schemeClr val="tx1"/>
                          </a:solidFill>
                        </a:rPr>
                        <a:t>注意事项</a:t>
                      </a:r>
                      <a:endParaRPr lang="zh-CN" alt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rgbClr val="FF0000"/>
                          </a:solidFill>
                        </a:rPr>
                        <a:t>毛细管的长度不得超过 </a:t>
                      </a:r>
                      <a:r>
                        <a:rPr lang="en-US" altLang="zh-CN" sz="1600" dirty="0" smtClean="0">
                          <a:solidFill>
                            <a:srgbClr val="FF0000"/>
                          </a:solidFill>
                        </a:rPr>
                        <a:t>2.8m</a:t>
                      </a:r>
                      <a:r>
                        <a:rPr lang="zh-CN" altLang="en-US" sz="1600" dirty="0" smtClean="0">
                          <a:solidFill>
                            <a:schemeClr val="tx1"/>
                          </a:solidFill>
                        </a:rPr>
                        <a:t>；</a:t>
                      </a:r>
                      <a:endParaRPr lang="en-US" altLang="zh-CN" sz="16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rPr>
                        <a:t>易损坏配件，配置时预留</a:t>
                      </a:r>
                      <a:r>
                        <a:rPr lang="en-US" altLang="zh-CN" sz="1600" dirty="0" smtClean="0">
                          <a:solidFill>
                            <a:schemeClr val="tx1"/>
                          </a:solidFill>
                        </a:rPr>
                        <a:t>5%</a:t>
                      </a:r>
                      <a:endParaRPr lang="zh-CN" altLang="en-US" sz="16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rPr>
                        <a:t>探测器</a:t>
                      </a:r>
                      <a:r>
                        <a:rPr lang="zh-CN" altLang="en-US" sz="1600" dirty="0" smtClean="0">
                          <a:solidFill>
                            <a:srgbClr val="FF0000"/>
                          </a:solidFill>
                        </a:rPr>
                        <a:t>出厂自带一个</a:t>
                      </a:r>
                      <a:r>
                        <a:rPr lang="zh-CN" altLang="en-US" sz="1600" dirty="0" smtClean="0">
                          <a:solidFill>
                            <a:schemeClr val="tx1"/>
                          </a:solidFill>
                        </a:rPr>
                        <a:t>，属</a:t>
                      </a:r>
                      <a:r>
                        <a:rPr lang="zh-CN" altLang="en-US" sz="1600" dirty="0" smtClean="0">
                          <a:solidFill>
                            <a:srgbClr val="FF0000"/>
                          </a:solidFill>
                        </a:rPr>
                        <a:t>消耗品</a:t>
                      </a:r>
                      <a:r>
                        <a:rPr lang="zh-CN" altLang="en-US" sz="1600" dirty="0" smtClean="0">
                          <a:solidFill>
                            <a:schemeClr val="tx1"/>
                          </a:solidFill>
                        </a:rPr>
                        <a:t>，后期项目情况随时更换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2140" name="图片 2139"/>
          <p:cNvPicPr>
            <a:picLocks noChangeAspect="1"/>
          </p:cNvPicPr>
          <p:nvPr/>
        </p:nvPicPr>
        <p:blipFill>
          <a:blip r:embed="rId3"/>
          <a:stretch>
            <a:fillRect/>
          </a:stretch>
        </p:blipFill>
        <p:spPr>
          <a:xfrm>
            <a:off x="4512000" y="2368052"/>
            <a:ext cx="1377663" cy="1404000"/>
          </a:xfrm>
          <a:prstGeom prst="rect">
            <a:avLst/>
          </a:prstGeom>
        </p:spPr>
      </p:pic>
      <p:pic>
        <p:nvPicPr>
          <p:cNvPr id="2141" name="图片 2140"/>
          <p:cNvPicPr>
            <a:picLocks noChangeAspect="1"/>
          </p:cNvPicPr>
          <p:nvPr/>
        </p:nvPicPr>
        <p:blipFill>
          <a:blip r:embed="rId4">
            <a:clrChange>
              <a:clrFrom>
                <a:srgbClr val="FDFDFD"/>
              </a:clrFrom>
              <a:clrTo>
                <a:srgbClr val="FDFDFD">
                  <a:alpha val="0"/>
                </a:srgbClr>
              </a:clrTo>
            </a:clrChange>
          </a:blip>
          <a:stretch>
            <a:fillRect/>
          </a:stretch>
        </p:blipFill>
        <p:spPr>
          <a:xfrm>
            <a:off x="7392000" y="2368052"/>
            <a:ext cx="1371906" cy="1404000"/>
          </a:xfrm>
          <a:prstGeom prst="rect">
            <a:avLst/>
          </a:prstGeom>
        </p:spPr>
      </p:pic>
      <p:pic>
        <p:nvPicPr>
          <p:cNvPr id="2142" name="图片 21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grpSp>
        <p:nvGrpSpPr>
          <p:cNvPr id="2143" name="组合 2142"/>
          <p:cNvGrpSpPr/>
          <p:nvPr/>
        </p:nvGrpSpPr>
        <p:grpSpPr>
          <a:xfrm>
            <a:off x="932251" y="449270"/>
            <a:ext cx="3219749" cy="852101"/>
            <a:chOff x="932251" y="449270"/>
            <a:chExt cx="3219749" cy="852101"/>
          </a:xfrm>
        </p:grpSpPr>
        <p:pic>
          <p:nvPicPr>
            <p:cNvPr id="2144" name="图片 2143"/>
            <p:cNvPicPr>
              <a:picLocks noChangeAspect="1"/>
            </p:cNvPicPr>
            <p:nvPr/>
          </p:nvPicPr>
          <p:blipFill>
            <a:blip r:embed="rId6">
              <a:clrChange>
                <a:clrFrom>
                  <a:srgbClr val="FFFFFF"/>
                </a:clrFrom>
                <a:clrTo>
                  <a:srgbClr val="FFFFFF">
                    <a:alpha val="0"/>
                  </a:srgbClr>
                </a:clrTo>
              </a:clrChange>
            </a:blip>
            <a:stretch>
              <a:fillRect/>
            </a:stretch>
          </p:blipFill>
          <p:spPr>
            <a:xfrm rot="21422848">
              <a:off x="932251" y="1036139"/>
              <a:ext cx="2160000" cy="265232"/>
            </a:xfrm>
            <a:prstGeom prst="rect">
              <a:avLst/>
            </a:prstGeom>
          </p:spPr>
        </p:pic>
        <p:sp>
          <p:nvSpPr>
            <p:cNvPr id="2145" name="文本框 2144"/>
            <p:cNvSpPr txBox="1"/>
            <p:nvPr/>
          </p:nvSpPr>
          <p:spPr>
            <a:xfrm>
              <a:off x="1272000" y="605839"/>
              <a:ext cx="2880000" cy="553998"/>
            </a:xfrm>
            <a:prstGeom prst="rect">
              <a:avLst/>
            </a:prstGeom>
            <a:noFill/>
          </p:spPr>
          <p:txBody>
            <a:bodyPr wrap="square" rtlCol="0">
              <a:spAutoFit/>
            </a:bodyPr>
            <a:lstStyle/>
            <a:p>
              <a:r>
                <a:rPr lang="zh-CN" altLang="en-US" sz="3000" b="1" dirty="0" smtClean="0">
                  <a:solidFill>
                    <a:srgbClr val="2E2E2E"/>
                  </a:solidFill>
                  <a:latin typeface="华文隶书" panose="02010800040101010101" pitchFamily="2" charset="-122"/>
                  <a:ea typeface="华文隶书" panose="02010800040101010101" pitchFamily="2" charset="-122"/>
                </a:rPr>
                <a:t>安装</a:t>
              </a:r>
              <a:r>
                <a:rPr lang="zh-CN" altLang="en-US" sz="3000" b="1" dirty="0">
                  <a:solidFill>
                    <a:srgbClr val="2E2E2E"/>
                  </a:solidFill>
                  <a:latin typeface="华文隶书" panose="02010800040101010101" pitchFamily="2" charset="-122"/>
                  <a:ea typeface="华文隶书" panose="02010800040101010101" pitchFamily="2" charset="-122"/>
                </a:rPr>
                <a:t>配件</a:t>
              </a:r>
            </a:p>
          </p:txBody>
        </p:sp>
        <p:pic>
          <p:nvPicPr>
            <p:cNvPr id="2146" name="图片 2145"/>
            <p:cNvPicPr>
              <a:picLocks noChangeAspect="1"/>
            </p:cNvPicPr>
            <p:nvPr/>
          </p:nvPicPr>
          <p:blipFill rotWithShape="1">
            <a:blip r:embed="rId7" cstate="print">
              <a:clrChange>
                <a:clrFrom>
                  <a:srgbClr val="F6F6F6"/>
                </a:clrFrom>
                <a:clrTo>
                  <a:srgbClr val="F6F6F6">
                    <a:alpha val="0"/>
                  </a:srgbClr>
                </a:clrTo>
              </a:clrChange>
              <a:extLst>
                <a:ext uri="{28A0092B-C50C-407E-A947-70E740481C1C}">
                  <a14:useLocalDpi xmlns:a14="http://schemas.microsoft.com/office/drawing/2010/main" val="0"/>
                </a:ext>
              </a:extLst>
            </a:blip>
            <a:srcRect l="7559" t="21444" r="77323" b="16404"/>
            <a:stretch>
              <a:fillRect/>
            </a:stretch>
          </p:blipFill>
          <p:spPr>
            <a:xfrm rot="2694434">
              <a:off x="988082" y="449270"/>
              <a:ext cx="233513" cy="720000"/>
            </a:xfrm>
            <a:prstGeom prst="rect">
              <a:avLst/>
            </a:prstGeom>
            <a:noFill/>
            <a:ln>
              <a:noFill/>
            </a:ln>
          </p:spPr>
        </p:pic>
      </p:grpSp>
    </p:spTree>
    <p:custDataLst>
      <p:tags r:id="rId1"/>
    </p:custData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139"/>
                                        </p:tgtEl>
                                        <p:attrNameLst>
                                          <p:attrName>style.visibility</p:attrName>
                                        </p:attrNameLst>
                                      </p:cBhvr>
                                      <p:to>
                                        <p:strVal val="visible"/>
                                      </p:to>
                                    </p:set>
                                    <p:animEffect transition="in" filter="wipe(up)">
                                      <p:cBhvr>
                                        <p:cTn id="7" dur="500"/>
                                        <p:tgtEl>
                                          <p:spTgt spid="21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40"/>
                                        </p:tgtEl>
                                        <p:attrNameLst>
                                          <p:attrName>style.visibility</p:attrName>
                                        </p:attrNameLst>
                                      </p:cBhvr>
                                      <p:to>
                                        <p:strVal val="visible"/>
                                      </p:to>
                                    </p:set>
                                    <p:animEffect transition="in" filter="fade">
                                      <p:cBhvr>
                                        <p:cTn id="11" dur="250"/>
                                        <p:tgtEl>
                                          <p:spTgt spid="214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41"/>
                                        </p:tgtEl>
                                        <p:attrNameLst>
                                          <p:attrName>style.visibility</p:attrName>
                                        </p:attrNameLst>
                                      </p:cBhvr>
                                      <p:to>
                                        <p:strVal val="visible"/>
                                      </p:to>
                                    </p:set>
                                    <p:animEffect transition="in" filter="fade">
                                      <p:cBhvr>
                                        <p:cTn id="15" dur="250"/>
                                        <p:tgtEl>
                                          <p:spTgt spid="2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2" name="图片 21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grpSp>
        <p:nvGrpSpPr>
          <p:cNvPr id="13" name="组合 12"/>
          <p:cNvGrpSpPr/>
          <p:nvPr/>
        </p:nvGrpSpPr>
        <p:grpSpPr>
          <a:xfrm>
            <a:off x="931739" y="449270"/>
            <a:ext cx="3220261" cy="832260"/>
            <a:chOff x="931739" y="449270"/>
            <a:chExt cx="3220261" cy="832260"/>
          </a:xfrm>
        </p:grpSpPr>
        <p:pic>
          <p:nvPicPr>
            <p:cNvPr id="14" name="图片 13"/>
            <p:cNvPicPr>
              <a:picLocks noChangeAspect="1"/>
            </p:cNvPicPr>
            <p:nvPr/>
          </p:nvPicPr>
          <p:blipFill>
            <a:blip r:embed="rId4">
              <a:clrChange>
                <a:clrFrom>
                  <a:srgbClr val="FFFFFF"/>
                </a:clrFrom>
                <a:clrTo>
                  <a:srgbClr val="FFFFFF">
                    <a:alpha val="0"/>
                  </a:srgbClr>
                </a:clrTo>
              </a:clrChange>
            </a:blip>
            <a:stretch>
              <a:fillRect/>
            </a:stretch>
          </p:blipFill>
          <p:spPr>
            <a:xfrm rot="21422848">
              <a:off x="931739" y="1016298"/>
              <a:ext cx="2930429" cy="265232"/>
            </a:xfrm>
            <a:prstGeom prst="rect">
              <a:avLst/>
            </a:prstGeom>
          </p:spPr>
        </p:pic>
        <p:sp>
          <p:nvSpPr>
            <p:cNvPr id="15" name="文本框 14"/>
            <p:cNvSpPr txBox="1"/>
            <p:nvPr/>
          </p:nvSpPr>
          <p:spPr>
            <a:xfrm>
              <a:off x="1272000" y="605839"/>
              <a:ext cx="2880000" cy="553998"/>
            </a:xfrm>
            <a:prstGeom prst="rect">
              <a:avLst/>
            </a:prstGeom>
            <a:noFill/>
          </p:spPr>
          <p:txBody>
            <a:bodyPr wrap="square" rtlCol="0">
              <a:spAutoFit/>
            </a:bodyPr>
            <a:lstStyle/>
            <a:p>
              <a:r>
                <a:rPr lang="zh-CN" altLang="en-US" sz="3000" b="1" dirty="0" smtClean="0">
                  <a:solidFill>
                    <a:srgbClr val="2E2E2E"/>
                  </a:solidFill>
                  <a:latin typeface="华文隶书" panose="02010800040101010101" pitchFamily="2" charset="-122"/>
                  <a:ea typeface="华文隶书" panose="02010800040101010101" pitchFamily="2" charset="-122"/>
                </a:rPr>
                <a:t>简单数图配置</a:t>
              </a:r>
              <a:endParaRPr lang="zh-CN" altLang="en-US" sz="3000" b="1" dirty="0">
                <a:solidFill>
                  <a:srgbClr val="2E2E2E"/>
                </a:solidFill>
                <a:latin typeface="华文隶书" panose="02010800040101010101" pitchFamily="2" charset="-122"/>
                <a:ea typeface="华文隶书" panose="02010800040101010101" pitchFamily="2" charset="-122"/>
              </a:endParaRPr>
            </a:p>
          </p:txBody>
        </p:sp>
        <p:pic>
          <p:nvPicPr>
            <p:cNvPr id="16" name="图片 15"/>
            <p:cNvPicPr>
              <a:picLocks noChangeAspect="1"/>
            </p:cNvPicPr>
            <p:nvPr/>
          </p:nvPicPr>
          <p:blipFill rotWithShape="1">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l="7559" t="21444" r="77323" b="16404"/>
            <a:stretch>
              <a:fillRect/>
            </a:stretch>
          </p:blipFill>
          <p:spPr>
            <a:xfrm rot="2694434">
              <a:off x="988082" y="449270"/>
              <a:ext cx="233513" cy="720000"/>
            </a:xfrm>
            <a:prstGeom prst="rect">
              <a:avLst/>
            </a:prstGeom>
            <a:noFill/>
            <a:ln>
              <a:noFill/>
            </a:ln>
          </p:spPr>
        </p:pic>
      </p:grpSp>
      <p:grpSp>
        <p:nvGrpSpPr>
          <p:cNvPr id="6" name="组合 5"/>
          <p:cNvGrpSpPr/>
          <p:nvPr/>
        </p:nvGrpSpPr>
        <p:grpSpPr>
          <a:xfrm>
            <a:off x="888838" y="1225826"/>
            <a:ext cx="432000" cy="646331"/>
            <a:chOff x="2845337" y="1449280"/>
            <a:chExt cx="432000" cy="646331"/>
          </a:xfrm>
        </p:grpSpPr>
        <p:sp>
          <p:nvSpPr>
            <p:cNvPr id="4" name="图文框 3"/>
            <p:cNvSpPr/>
            <p:nvPr/>
          </p:nvSpPr>
          <p:spPr>
            <a:xfrm rot="2700000">
              <a:off x="2845337" y="1621134"/>
              <a:ext cx="432000" cy="432000"/>
            </a:xfrm>
            <a:prstGeom prst="frame">
              <a:avLst>
                <a:gd name="adj1" fmla="val 10941"/>
              </a:avLst>
            </a:prstGeom>
            <a:solidFill>
              <a:srgbClr val="397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文本框 4"/>
            <p:cNvSpPr txBox="1"/>
            <p:nvPr/>
          </p:nvSpPr>
          <p:spPr>
            <a:xfrm>
              <a:off x="2881337" y="1449280"/>
              <a:ext cx="360000" cy="646331"/>
            </a:xfrm>
            <a:prstGeom prst="rect">
              <a:avLst/>
            </a:prstGeom>
            <a:noFill/>
          </p:spPr>
          <p:txBody>
            <a:bodyPr wrap="square" rtlCol="0">
              <a:spAutoFit/>
            </a:bodyPr>
            <a:lstStyle/>
            <a:p>
              <a:pPr algn="ctr"/>
              <a:r>
                <a:rPr lang="en-US" altLang="zh-CN" sz="3600" b="1" dirty="0">
                  <a:solidFill>
                    <a:srgbClr val="284498"/>
                  </a:solidFill>
                  <a:latin typeface="方正舒体" panose="02010601030101010101" pitchFamily="2" charset="-122"/>
                  <a:ea typeface="方正舒体" panose="02010601030101010101" pitchFamily="2" charset="-122"/>
                </a:rPr>
                <a:t>1</a:t>
              </a:r>
              <a:endParaRPr lang="zh-CN" altLang="en-US" sz="3600" b="1" dirty="0">
                <a:solidFill>
                  <a:srgbClr val="284498"/>
                </a:solidFill>
                <a:latin typeface="方正舒体" panose="02010601030101010101" pitchFamily="2" charset="-122"/>
                <a:ea typeface="方正舒体" panose="02010601030101010101" pitchFamily="2" charset="-122"/>
              </a:endParaRPr>
            </a:p>
          </p:txBody>
        </p:sp>
      </p:grpSp>
      <p:sp>
        <p:nvSpPr>
          <p:cNvPr id="7" name="文本框 6"/>
          <p:cNvSpPr txBox="1"/>
          <p:nvPr/>
        </p:nvSpPr>
        <p:spPr>
          <a:xfrm>
            <a:off x="1535780" y="1382847"/>
            <a:ext cx="3600000" cy="461665"/>
          </a:xfrm>
          <a:prstGeom prst="rect">
            <a:avLst/>
          </a:prstGeom>
          <a:noFill/>
        </p:spPr>
        <p:txBody>
          <a:bodyPr wrap="square" rtlCol="0">
            <a:spAutoFit/>
          </a:bodyPr>
          <a:lstStyle/>
          <a:p>
            <a:r>
              <a:rPr lang="zh-CN" altLang="en-US" sz="2400" dirty="0" smtClean="0">
                <a:solidFill>
                  <a:schemeClr val="tx2">
                    <a:lumMod val="75000"/>
                    <a:lumOff val="25000"/>
                  </a:schemeClr>
                </a:solidFill>
                <a:latin typeface="华文新魏" panose="02010800040101010101" pitchFamily="2" charset="-122"/>
                <a:ea typeface="华文新魏" panose="02010800040101010101" pitchFamily="2" charset="-122"/>
              </a:rPr>
              <a:t>找原设计</a:t>
            </a:r>
            <a:endParaRPr lang="zh-CN" altLang="en-US" sz="2400" dirty="0">
              <a:solidFill>
                <a:schemeClr val="tx2">
                  <a:lumMod val="75000"/>
                  <a:lumOff val="25000"/>
                </a:schemeClr>
              </a:solidFill>
              <a:latin typeface="华文新魏" panose="02010800040101010101" pitchFamily="2" charset="-122"/>
              <a:ea typeface="华文新魏" panose="02010800040101010101" pitchFamily="2" charset="-122"/>
            </a:endParaRPr>
          </a:p>
        </p:txBody>
      </p:sp>
      <p:pic>
        <p:nvPicPr>
          <p:cNvPr id="9" name="图片 8"/>
          <p:cNvPicPr>
            <a:picLocks noChangeAspect="1"/>
          </p:cNvPicPr>
          <p:nvPr/>
        </p:nvPicPr>
        <p:blipFill>
          <a:blip r:embed="rId6"/>
          <a:stretch>
            <a:fillRect/>
          </a:stretch>
        </p:blipFill>
        <p:spPr>
          <a:xfrm>
            <a:off x="1272001" y="2493000"/>
            <a:ext cx="4367603" cy="2880000"/>
          </a:xfrm>
          <a:prstGeom prst="rect">
            <a:avLst/>
          </a:prstGeom>
        </p:spPr>
      </p:pic>
      <p:sp>
        <p:nvSpPr>
          <p:cNvPr id="10" name="圆角矩形 9"/>
          <p:cNvSpPr/>
          <p:nvPr/>
        </p:nvSpPr>
        <p:spPr>
          <a:xfrm>
            <a:off x="1356700" y="4117864"/>
            <a:ext cx="1176220" cy="144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441678" y="1821411"/>
            <a:ext cx="5400000" cy="646331"/>
          </a:xfrm>
          <a:prstGeom prst="rect">
            <a:avLst/>
          </a:prstGeom>
          <a:noFill/>
        </p:spPr>
        <p:txBody>
          <a:bodyPr wrap="square" rtlCol="0">
            <a:spAutoFit/>
          </a:bodyPr>
          <a:lstStyle/>
          <a:p>
            <a:pPr marL="285750" indent="-285750">
              <a:buFont typeface="Wingdings" panose="05000000000000000000" pitchFamily="2" charset="2"/>
              <a:buChar char="l"/>
            </a:pPr>
            <a:r>
              <a:rPr lang="zh-CN" altLang="en-US" dirty="0" smtClean="0">
                <a:latin typeface="楷体" panose="02010609060101010101" pitchFamily="49" charset="-122"/>
                <a:ea typeface="楷体" panose="02010609060101010101" pitchFamily="49" charset="-122"/>
              </a:rPr>
              <a:t>极早期、空气采样、吸气式</a:t>
            </a:r>
            <a:r>
              <a:rPr lang="en-US" altLang="zh-CN" dirty="0" smtClean="0">
                <a:latin typeface="楷体" panose="02010609060101010101" pitchFamily="49" charset="-122"/>
                <a:ea typeface="楷体" panose="02010609060101010101" pitchFamily="49" charset="-122"/>
              </a:rPr>
              <a:t>-</a:t>
            </a:r>
            <a:r>
              <a:rPr lang="zh-CN" altLang="en-US" dirty="0" smtClean="0">
                <a:latin typeface="楷体" panose="02010609060101010101" pitchFamily="49" charset="-122"/>
                <a:ea typeface="楷体" panose="02010609060101010101" pitchFamily="49" charset="-122"/>
              </a:rPr>
              <a:t>平面图</a:t>
            </a:r>
            <a:r>
              <a:rPr lang="en-US" altLang="zh-CN" dirty="0" smtClean="0">
                <a:latin typeface="楷体" panose="02010609060101010101" pitchFamily="49" charset="-122"/>
                <a:ea typeface="楷体" panose="02010609060101010101" pitchFamily="49" charset="-122"/>
              </a:rPr>
              <a:t>;</a:t>
            </a:r>
          </a:p>
          <a:p>
            <a:pPr marL="285750" indent="-285750">
              <a:buFont typeface="Wingdings" panose="05000000000000000000" pitchFamily="2" charset="2"/>
              <a:buChar char="l"/>
            </a:pPr>
            <a:r>
              <a:rPr lang="zh-CN" altLang="en-US" dirty="0" smtClean="0">
                <a:latin typeface="楷体" panose="02010609060101010101" pitchFamily="49" charset="-122"/>
                <a:ea typeface="楷体" panose="02010609060101010101" pitchFamily="49" charset="-122"/>
              </a:rPr>
              <a:t>报警、弱电、电气</a:t>
            </a:r>
            <a:r>
              <a:rPr lang="en-US" altLang="zh-CN" dirty="0" smtClean="0">
                <a:latin typeface="楷体" panose="02010609060101010101" pitchFamily="49" charset="-122"/>
                <a:ea typeface="楷体" panose="02010609060101010101" pitchFamily="49" charset="-122"/>
              </a:rPr>
              <a:t>-</a:t>
            </a:r>
            <a:r>
              <a:rPr lang="zh-CN" altLang="en-US" dirty="0" smtClean="0">
                <a:latin typeface="楷体" panose="02010609060101010101" pitchFamily="49" charset="-122"/>
                <a:ea typeface="楷体" panose="02010609060101010101" pitchFamily="49" charset="-122"/>
              </a:rPr>
              <a:t>平面图等</a:t>
            </a:r>
            <a:r>
              <a:rPr lang="en-US" altLang="zh-CN" dirty="0" smtClean="0">
                <a:latin typeface="楷体" panose="02010609060101010101" pitchFamily="49" charset="-122"/>
                <a:ea typeface="楷体" panose="02010609060101010101" pitchFamily="49" charset="-122"/>
              </a:rPr>
              <a:t>;</a:t>
            </a:r>
          </a:p>
        </p:txBody>
      </p:sp>
      <p:pic>
        <p:nvPicPr>
          <p:cNvPr id="17" name="图片 16"/>
          <p:cNvPicPr>
            <a:picLocks noChangeAspect="1"/>
          </p:cNvPicPr>
          <p:nvPr/>
        </p:nvPicPr>
        <p:blipFill>
          <a:blip r:embed="rId7"/>
          <a:stretch>
            <a:fillRect/>
          </a:stretch>
        </p:blipFill>
        <p:spPr>
          <a:xfrm>
            <a:off x="1535780" y="5645533"/>
            <a:ext cx="2880000" cy="888224"/>
          </a:xfrm>
          <a:prstGeom prst="rect">
            <a:avLst/>
          </a:prstGeom>
          <a:ln>
            <a:solidFill>
              <a:srgbClr val="FF0000"/>
            </a:solidFill>
          </a:ln>
        </p:spPr>
      </p:pic>
      <p:sp>
        <p:nvSpPr>
          <p:cNvPr id="18" name="左弧形箭头 17"/>
          <p:cNvSpPr/>
          <p:nvPr/>
        </p:nvSpPr>
        <p:spPr>
          <a:xfrm rot="21176954">
            <a:off x="569941" y="4154662"/>
            <a:ext cx="732700" cy="2160910"/>
          </a:xfrm>
          <a:prstGeom prst="curved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9" name="图片 18"/>
          <p:cNvPicPr>
            <a:picLocks noChangeAspect="1"/>
          </p:cNvPicPr>
          <p:nvPr/>
        </p:nvPicPr>
        <p:blipFill>
          <a:blip r:embed="rId8"/>
          <a:stretch>
            <a:fillRect/>
          </a:stretch>
        </p:blipFill>
        <p:spPr>
          <a:xfrm>
            <a:off x="6528000" y="2493000"/>
            <a:ext cx="4367603" cy="2880000"/>
          </a:xfrm>
          <a:prstGeom prst="rect">
            <a:avLst/>
          </a:prstGeom>
        </p:spPr>
      </p:pic>
      <p:sp>
        <p:nvSpPr>
          <p:cNvPr id="21" name="圆角矩形 20"/>
          <p:cNvSpPr/>
          <p:nvPr/>
        </p:nvSpPr>
        <p:spPr>
          <a:xfrm>
            <a:off x="6616667" y="3388523"/>
            <a:ext cx="1296000" cy="144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左弧形箭头 21"/>
          <p:cNvSpPr/>
          <p:nvPr/>
        </p:nvSpPr>
        <p:spPr>
          <a:xfrm rot="21176954">
            <a:off x="5892399" y="3422966"/>
            <a:ext cx="732700" cy="2783999"/>
          </a:xfrm>
          <a:prstGeom prst="curved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0" name="图片 19"/>
          <p:cNvPicPr>
            <a:picLocks noChangeAspect="1"/>
          </p:cNvPicPr>
          <p:nvPr/>
        </p:nvPicPr>
        <p:blipFill>
          <a:blip r:embed="rId9"/>
          <a:stretch>
            <a:fillRect/>
          </a:stretch>
        </p:blipFill>
        <p:spPr>
          <a:xfrm>
            <a:off x="6905577" y="5751946"/>
            <a:ext cx="2880000" cy="675398"/>
          </a:xfrm>
          <a:prstGeom prst="rect">
            <a:avLst/>
          </a:prstGeom>
          <a:ln>
            <a:solidFill>
              <a:srgbClr val="FF0000"/>
            </a:solidFill>
          </a:ln>
        </p:spPr>
      </p:pic>
    </p:spTree>
    <p:custDataLst>
      <p:tags r:id="rId1"/>
    </p:custData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21"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2" name="图片 21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grpSp>
        <p:nvGrpSpPr>
          <p:cNvPr id="13" name="组合 12"/>
          <p:cNvGrpSpPr/>
          <p:nvPr/>
        </p:nvGrpSpPr>
        <p:grpSpPr>
          <a:xfrm>
            <a:off x="931739" y="449270"/>
            <a:ext cx="3220261" cy="832260"/>
            <a:chOff x="931739" y="449270"/>
            <a:chExt cx="3220261" cy="832260"/>
          </a:xfrm>
        </p:grpSpPr>
        <p:pic>
          <p:nvPicPr>
            <p:cNvPr id="14" name="图片 13"/>
            <p:cNvPicPr>
              <a:picLocks noChangeAspect="1"/>
            </p:cNvPicPr>
            <p:nvPr/>
          </p:nvPicPr>
          <p:blipFill>
            <a:blip r:embed="rId4">
              <a:clrChange>
                <a:clrFrom>
                  <a:srgbClr val="FFFFFF"/>
                </a:clrFrom>
                <a:clrTo>
                  <a:srgbClr val="FFFFFF">
                    <a:alpha val="0"/>
                  </a:srgbClr>
                </a:clrTo>
              </a:clrChange>
            </a:blip>
            <a:stretch>
              <a:fillRect/>
            </a:stretch>
          </p:blipFill>
          <p:spPr>
            <a:xfrm rot="21422848">
              <a:off x="931739" y="1016298"/>
              <a:ext cx="2930429" cy="265232"/>
            </a:xfrm>
            <a:prstGeom prst="rect">
              <a:avLst/>
            </a:prstGeom>
          </p:spPr>
        </p:pic>
        <p:sp>
          <p:nvSpPr>
            <p:cNvPr id="15" name="文本框 14"/>
            <p:cNvSpPr txBox="1"/>
            <p:nvPr/>
          </p:nvSpPr>
          <p:spPr>
            <a:xfrm>
              <a:off x="1272000" y="605839"/>
              <a:ext cx="2880000" cy="553998"/>
            </a:xfrm>
            <a:prstGeom prst="rect">
              <a:avLst/>
            </a:prstGeom>
            <a:noFill/>
          </p:spPr>
          <p:txBody>
            <a:bodyPr wrap="square" rtlCol="0">
              <a:spAutoFit/>
            </a:bodyPr>
            <a:lstStyle/>
            <a:p>
              <a:r>
                <a:rPr lang="zh-CN" altLang="en-US" sz="3000" b="1" dirty="0" smtClean="0">
                  <a:solidFill>
                    <a:srgbClr val="2E2E2E"/>
                  </a:solidFill>
                  <a:latin typeface="华文隶书" panose="02010800040101010101" pitchFamily="2" charset="-122"/>
                  <a:ea typeface="华文隶书" panose="02010800040101010101" pitchFamily="2" charset="-122"/>
                </a:rPr>
                <a:t>简单数图配置</a:t>
              </a:r>
              <a:endParaRPr lang="zh-CN" altLang="en-US" sz="3000" b="1" dirty="0">
                <a:solidFill>
                  <a:srgbClr val="2E2E2E"/>
                </a:solidFill>
                <a:latin typeface="华文隶书" panose="02010800040101010101" pitchFamily="2" charset="-122"/>
                <a:ea typeface="华文隶书" panose="02010800040101010101" pitchFamily="2" charset="-122"/>
              </a:endParaRPr>
            </a:p>
          </p:txBody>
        </p:sp>
        <p:pic>
          <p:nvPicPr>
            <p:cNvPr id="16" name="图片 15"/>
            <p:cNvPicPr>
              <a:picLocks noChangeAspect="1"/>
            </p:cNvPicPr>
            <p:nvPr/>
          </p:nvPicPr>
          <p:blipFill rotWithShape="1">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l="7559" t="21444" r="77323" b="16404"/>
            <a:stretch>
              <a:fillRect/>
            </a:stretch>
          </p:blipFill>
          <p:spPr>
            <a:xfrm rot="2694434">
              <a:off x="988082" y="449270"/>
              <a:ext cx="233513" cy="720000"/>
            </a:xfrm>
            <a:prstGeom prst="rect">
              <a:avLst/>
            </a:prstGeom>
            <a:noFill/>
            <a:ln>
              <a:noFill/>
            </a:ln>
          </p:spPr>
        </p:pic>
      </p:grpSp>
      <p:grpSp>
        <p:nvGrpSpPr>
          <p:cNvPr id="6" name="组合 5"/>
          <p:cNvGrpSpPr/>
          <p:nvPr/>
        </p:nvGrpSpPr>
        <p:grpSpPr>
          <a:xfrm>
            <a:off x="888838" y="1225826"/>
            <a:ext cx="432000" cy="646331"/>
            <a:chOff x="2845337" y="1449280"/>
            <a:chExt cx="432000" cy="646331"/>
          </a:xfrm>
        </p:grpSpPr>
        <p:sp>
          <p:nvSpPr>
            <p:cNvPr id="4" name="图文框 3"/>
            <p:cNvSpPr/>
            <p:nvPr/>
          </p:nvSpPr>
          <p:spPr>
            <a:xfrm rot="2700000">
              <a:off x="2845337" y="1621134"/>
              <a:ext cx="432000" cy="432000"/>
            </a:xfrm>
            <a:prstGeom prst="frame">
              <a:avLst>
                <a:gd name="adj1" fmla="val 10941"/>
              </a:avLst>
            </a:prstGeom>
            <a:solidFill>
              <a:srgbClr val="397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文本框 4"/>
            <p:cNvSpPr txBox="1"/>
            <p:nvPr/>
          </p:nvSpPr>
          <p:spPr>
            <a:xfrm>
              <a:off x="2881337" y="1449280"/>
              <a:ext cx="360000" cy="646331"/>
            </a:xfrm>
            <a:prstGeom prst="rect">
              <a:avLst/>
            </a:prstGeom>
            <a:noFill/>
          </p:spPr>
          <p:txBody>
            <a:bodyPr wrap="square" rtlCol="0">
              <a:spAutoFit/>
            </a:bodyPr>
            <a:lstStyle/>
            <a:p>
              <a:pPr algn="ctr"/>
              <a:r>
                <a:rPr lang="en-US" altLang="zh-CN" sz="3600" b="1" dirty="0">
                  <a:solidFill>
                    <a:srgbClr val="284498"/>
                  </a:solidFill>
                  <a:latin typeface="方正舒体" panose="02010601030101010101" pitchFamily="2" charset="-122"/>
                  <a:ea typeface="方正舒体" panose="02010601030101010101" pitchFamily="2" charset="-122"/>
                </a:rPr>
                <a:t>1</a:t>
              </a:r>
              <a:endParaRPr lang="zh-CN" altLang="en-US" sz="3600" b="1" dirty="0">
                <a:solidFill>
                  <a:srgbClr val="284498"/>
                </a:solidFill>
                <a:latin typeface="方正舒体" panose="02010601030101010101" pitchFamily="2" charset="-122"/>
                <a:ea typeface="方正舒体" panose="02010601030101010101" pitchFamily="2" charset="-122"/>
              </a:endParaRPr>
            </a:p>
          </p:txBody>
        </p:sp>
      </p:grpSp>
      <p:sp>
        <p:nvSpPr>
          <p:cNvPr id="7" name="文本框 6"/>
          <p:cNvSpPr txBox="1"/>
          <p:nvPr/>
        </p:nvSpPr>
        <p:spPr>
          <a:xfrm>
            <a:off x="1535780" y="1382847"/>
            <a:ext cx="3600000" cy="461665"/>
          </a:xfrm>
          <a:prstGeom prst="rect">
            <a:avLst/>
          </a:prstGeom>
          <a:noFill/>
        </p:spPr>
        <p:txBody>
          <a:bodyPr wrap="square" rtlCol="0">
            <a:spAutoFit/>
          </a:bodyPr>
          <a:lstStyle/>
          <a:p>
            <a:r>
              <a:rPr lang="zh-CN" altLang="en-US" sz="2400" dirty="0" smtClean="0">
                <a:solidFill>
                  <a:schemeClr val="tx2">
                    <a:lumMod val="75000"/>
                    <a:lumOff val="25000"/>
                  </a:schemeClr>
                </a:solidFill>
                <a:latin typeface="华文新魏" panose="02010800040101010101" pitchFamily="2" charset="-122"/>
                <a:ea typeface="华文新魏" panose="02010800040101010101" pitchFamily="2" charset="-122"/>
              </a:rPr>
              <a:t>找原设计</a:t>
            </a:r>
            <a:endParaRPr lang="zh-CN" altLang="en-US" sz="2400" dirty="0">
              <a:solidFill>
                <a:schemeClr val="tx2">
                  <a:lumMod val="75000"/>
                  <a:lumOff val="25000"/>
                </a:schemeClr>
              </a:solidFill>
              <a:latin typeface="华文新魏" panose="02010800040101010101" pitchFamily="2" charset="-122"/>
              <a:ea typeface="华文新魏" panose="02010800040101010101" pitchFamily="2" charset="-122"/>
            </a:endParaRPr>
          </a:p>
        </p:txBody>
      </p:sp>
      <p:pic>
        <p:nvPicPr>
          <p:cNvPr id="10" name="图片 9"/>
          <p:cNvPicPr>
            <a:picLocks noChangeAspect="1"/>
          </p:cNvPicPr>
          <p:nvPr/>
        </p:nvPicPr>
        <p:blipFill rotWithShape="1">
          <a:blip r:embed="rId6"/>
          <a:srcRect t="25163" r="20124" b="23004"/>
          <a:stretch>
            <a:fillRect/>
          </a:stretch>
        </p:blipFill>
        <p:spPr>
          <a:xfrm>
            <a:off x="1208900" y="4089585"/>
            <a:ext cx="2875550" cy="754255"/>
          </a:xfrm>
          <a:prstGeom prst="rect">
            <a:avLst/>
          </a:prstGeom>
        </p:spPr>
      </p:pic>
      <p:sp>
        <p:nvSpPr>
          <p:cNvPr id="18" name="文本框 17"/>
          <p:cNvSpPr txBox="1"/>
          <p:nvPr/>
        </p:nvSpPr>
        <p:spPr>
          <a:xfrm>
            <a:off x="1441678" y="1821411"/>
            <a:ext cx="5400000" cy="2031325"/>
          </a:xfrm>
          <a:prstGeom prst="rect">
            <a:avLst/>
          </a:prstGeom>
          <a:noFill/>
        </p:spPr>
        <p:txBody>
          <a:bodyPr wrap="square" rtlCol="0">
            <a:spAutoFit/>
          </a:bodyPr>
          <a:lstStyle/>
          <a:p>
            <a:r>
              <a:rPr lang="zh-CN" altLang="en-US" b="1" dirty="0">
                <a:latin typeface="楷体" panose="02010609060101010101" pitchFamily="49" charset="-122"/>
                <a:ea typeface="楷体" panose="02010609060101010101" pitchFamily="49" charset="-122"/>
              </a:rPr>
              <a:t>确定保护区</a:t>
            </a:r>
            <a:endParaRPr lang="en-US" altLang="zh-CN" b="1"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l"/>
            </a:pPr>
            <a:r>
              <a:rPr lang="zh-CN" altLang="en-US" dirty="0">
                <a:latin typeface="楷体" panose="02010609060101010101" pitchFamily="49" charset="-122"/>
                <a:ea typeface="楷体" panose="02010609060101010101" pitchFamily="49" charset="-122"/>
              </a:rPr>
              <a:t>图例中出现“吸气式感烟火灾探测器”；</a:t>
            </a:r>
            <a:endParaRPr lang="en-US" altLang="zh-CN"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l"/>
            </a:pPr>
            <a:r>
              <a:rPr lang="zh-CN" altLang="en-US" dirty="0">
                <a:latin typeface="楷体" panose="02010609060101010101" pitchFamily="49" charset="-122"/>
                <a:ea typeface="楷体" panose="02010609060101010101" pitchFamily="49" charset="-122"/>
              </a:rPr>
              <a:t>图纸中明确标注“吸气式感烟火灾探测器（</a:t>
            </a:r>
            <a:r>
              <a:rPr lang="en-US" altLang="zh-CN" dirty="0">
                <a:latin typeface="楷体" panose="02010609060101010101" pitchFamily="49" charset="-122"/>
                <a:ea typeface="楷体" panose="02010609060101010101" pitchFamily="49" charset="-122"/>
              </a:rPr>
              <a:t>XQ</a:t>
            </a:r>
            <a:r>
              <a:rPr lang="zh-CN" altLang="en-US" dirty="0">
                <a:latin typeface="楷体" panose="02010609060101010101" pitchFamily="49" charset="-122"/>
                <a:ea typeface="楷体" panose="02010609060101010101" pitchFamily="49" charset="-122"/>
              </a:rPr>
              <a:t>）”、“空气采样”、等字样</a:t>
            </a:r>
            <a:r>
              <a:rPr lang="en-US" altLang="zh-CN" dirty="0">
                <a:latin typeface="楷体" panose="02010609060101010101" pitchFamily="49" charset="-122"/>
                <a:ea typeface="楷体" panose="02010609060101010101" pitchFamily="49" charset="-122"/>
              </a:rPr>
              <a:t>;</a:t>
            </a:r>
          </a:p>
          <a:p>
            <a:pPr marL="285750" indent="-285750">
              <a:buFont typeface="Wingdings" panose="05000000000000000000" pitchFamily="2" charset="2"/>
              <a:buChar char="l"/>
            </a:pPr>
            <a:r>
              <a:rPr lang="zh-CN" altLang="en-US" dirty="0">
                <a:latin typeface="楷体" panose="02010609060101010101" pitchFamily="49" charset="-122"/>
                <a:ea typeface="楷体" panose="02010609060101010101" pitchFamily="49" charset="-122"/>
              </a:rPr>
              <a:t>出现常见空采厂家的英文标识“</a:t>
            </a:r>
            <a:r>
              <a:rPr lang="en-US" altLang="zh-CN" dirty="0">
                <a:latin typeface="楷体" panose="02010609060101010101" pitchFamily="49" charset="-122"/>
                <a:ea typeface="楷体" panose="02010609060101010101" pitchFamily="49" charset="-122"/>
              </a:rPr>
              <a:t>ASD</a:t>
            </a: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VESDA</a:t>
            </a: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FMST</a:t>
            </a:r>
            <a:r>
              <a:rPr lang="zh-CN" altLang="en-US" dirty="0">
                <a:latin typeface="楷体" panose="02010609060101010101" pitchFamily="49" charset="-122"/>
                <a:ea typeface="楷体" panose="02010609060101010101" pitchFamily="49" charset="-122"/>
              </a:rPr>
              <a:t>”等；</a:t>
            </a:r>
            <a:endParaRPr lang="en-US" altLang="zh-CN"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l"/>
            </a:pPr>
            <a:r>
              <a:rPr lang="zh-CN" altLang="en-US" dirty="0">
                <a:latin typeface="楷体" panose="02010609060101010101" pitchFamily="49" charset="-122"/>
                <a:ea typeface="楷体" panose="02010609060101010101" pitchFamily="49" charset="-122"/>
              </a:rPr>
              <a:t>常见场所中有类似采样管网的设计。</a:t>
            </a:r>
          </a:p>
        </p:txBody>
      </p:sp>
      <p:pic>
        <p:nvPicPr>
          <p:cNvPr id="19" name="图片 18"/>
          <p:cNvPicPr>
            <a:picLocks noChangeAspect="1"/>
          </p:cNvPicPr>
          <p:nvPr/>
        </p:nvPicPr>
        <p:blipFill rotWithShape="1">
          <a:blip r:embed="rId7"/>
          <a:srcRect l="16751" r="20651"/>
          <a:stretch>
            <a:fillRect/>
          </a:stretch>
        </p:blipFill>
        <p:spPr>
          <a:xfrm>
            <a:off x="7764866" y="4077000"/>
            <a:ext cx="3345105" cy="2160000"/>
          </a:xfrm>
          <a:prstGeom prst="rect">
            <a:avLst/>
          </a:prstGeom>
        </p:spPr>
      </p:pic>
      <p:pic>
        <p:nvPicPr>
          <p:cNvPr id="11" name="图片 10"/>
          <p:cNvPicPr>
            <a:picLocks noChangeAspect="1"/>
          </p:cNvPicPr>
          <p:nvPr/>
        </p:nvPicPr>
        <p:blipFill rotWithShape="1">
          <a:blip r:embed="rId8"/>
          <a:srcRect l="2756" r="4527"/>
          <a:stretch>
            <a:fillRect/>
          </a:stretch>
        </p:blipFill>
        <p:spPr>
          <a:xfrm>
            <a:off x="4124658" y="4077000"/>
            <a:ext cx="3600000" cy="1569469"/>
          </a:xfrm>
          <a:prstGeom prst="rect">
            <a:avLst/>
          </a:prstGeom>
        </p:spPr>
      </p:pic>
      <p:pic>
        <p:nvPicPr>
          <p:cNvPr id="20" name="图片 19"/>
          <p:cNvPicPr>
            <a:picLocks noChangeAspect="1"/>
          </p:cNvPicPr>
          <p:nvPr/>
        </p:nvPicPr>
        <p:blipFill rotWithShape="1">
          <a:blip r:embed="rId9">
            <a:clrChange>
              <a:clrFrom>
                <a:srgbClr val="FFFFFF"/>
              </a:clrFrom>
              <a:clrTo>
                <a:srgbClr val="FFFFFF">
                  <a:alpha val="0"/>
                </a:srgbClr>
              </a:clrTo>
            </a:clrChange>
          </a:blip>
          <a:srcRect r="13530"/>
          <a:stretch>
            <a:fillRect/>
          </a:stretch>
        </p:blipFill>
        <p:spPr>
          <a:xfrm rot="5400000">
            <a:off x="5760037" y="1532964"/>
            <a:ext cx="2160000" cy="1488073"/>
          </a:xfrm>
          <a:prstGeom prst="rect">
            <a:avLst/>
          </a:prstGeom>
        </p:spPr>
      </p:pic>
      <p:pic>
        <p:nvPicPr>
          <p:cNvPr id="21" name="图片 20"/>
          <p:cNvPicPr>
            <a:picLocks noChangeAspect="1"/>
          </p:cNvPicPr>
          <p:nvPr/>
        </p:nvPicPr>
        <p:blipFill rotWithShape="1">
          <a:blip r:embed="rId10"/>
          <a:srcRect l="22834" r="21063"/>
          <a:stretch>
            <a:fillRect/>
          </a:stretch>
        </p:blipFill>
        <p:spPr>
          <a:xfrm>
            <a:off x="8110360" y="1197001"/>
            <a:ext cx="2997971" cy="2160000"/>
          </a:xfrm>
          <a:prstGeom prst="rect">
            <a:avLst/>
          </a:prstGeom>
        </p:spPr>
      </p:pic>
      <p:sp>
        <p:nvSpPr>
          <p:cNvPr id="23" name="文本框 22"/>
          <p:cNvSpPr txBox="1"/>
          <p:nvPr/>
        </p:nvSpPr>
        <p:spPr>
          <a:xfrm>
            <a:off x="8373461" y="6271183"/>
            <a:ext cx="2475047" cy="400110"/>
          </a:xfrm>
          <a:prstGeom prst="rect">
            <a:avLst/>
          </a:prstGeom>
          <a:noFill/>
        </p:spPr>
        <p:txBody>
          <a:bodyPr wrap="square" rtlCol="0">
            <a:spAutoFit/>
          </a:bodyPr>
          <a:lstStyle/>
          <a:p>
            <a:pPr algn="ctr"/>
            <a:r>
              <a:rPr lang="zh-CN" altLang="en-US" sz="2000" b="1" dirty="0" smtClean="0">
                <a:latin typeface="楷体" panose="02010609060101010101" pitchFamily="49" charset="-122"/>
                <a:ea typeface="楷体" panose="02010609060101010101" pitchFamily="49" charset="-122"/>
              </a:rPr>
              <a:t>平面图</a:t>
            </a:r>
            <a:r>
              <a:rPr lang="en-US" altLang="zh-CN" sz="2000" b="1" dirty="0" smtClean="0">
                <a:latin typeface="楷体" panose="02010609060101010101" pitchFamily="49" charset="-122"/>
                <a:ea typeface="楷体" panose="02010609060101010101" pitchFamily="49" charset="-122"/>
              </a:rPr>
              <a:t>—</a:t>
            </a:r>
            <a:r>
              <a:rPr lang="zh-CN" altLang="en-US" sz="2000" b="1" dirty="0" smtClean="0">
                <a:latin typeface="楷体" panose="02010609060101010101" pitchFamily="49" charset="-122"/>
                <a:ea typeface="楷体" panose="02010609060101010101" pitchFamily="49" charset="-122"/>
              </a:rPr>
              <a:t>采样管网</a:t>
            </a:r>
            <a:endParaRPr lang="zh-CN" altLang="en-US" sz="2000" b="1" dirty="0">
              <a:latin typeface="楷体" panose="02010609060101010101" pitchFamily="49" charset="-122"/>
              <a:ea typeface="楷体" panose="02010609060101010101" pitchFamily="49" charset="-122"/>
            </a:endParaRPr>
          </a:p>
        </p:txBody>
      </p:sp>
      <p:sp>
        <p:nvSpPr>
          <p:cNvPr id="24" name="文本框 23"/>
          <p:cNvSpPr txBox="1"/>
          <p:nvPr/>
        </p:nvSpPr>
        <p:spPr>
          <a:xfrm>
            <a:off x="1392007" y="6237000"/>
            <a:ext cx="2475047" cy="400110"/>
          </a:xfrm>
          <a:prstGeom prst="rect">
            <a:avLst/>
          </a:prstGeom>
          <a:noFill/>
        </p:spPr>
        <p:txBody>
          <a:bodyPr wrap="square" rtlCol="0">
            <a:spAutoFit/>
          </a:bodyPr>
          <a:lstStyle/>
          <a:p>
            <a:pPr algn="ctr"/>
            <a:r>
              <a:rPr lang="zh-CN" altLang="en-US" sz="2000" b="1" dirty="0" smtClean="0">
                <a:latin typeface="楷体" panose="02010609060101010101" pitchFamily="49" charset="-122"/>
                <a:ea typeface="楷体" panose="02010609060101010101" pitchFamily="49" charset="-122"/>
              </a:rPr>
              <a:t>图例</a:t>
            </a:r>
            <a:endParaRPr lang="zh-CN" altLang="en-US" sz="2000" b="1" dirty="0">
              <a:latin typeface="楷体" panose="02010609060101010101" pitchFamily="49" charset="-122"/>
              <a:ea typeface="楷体" panose="02010609060101010101" pitchFamily="49" charset="-122"/>
            </a:endParaRPr>
          </a:p>
        </p:txBody>
      </p:sp>
      <p:sp>
        <p:nvSpPr>
          <p:cNvPr id="25" name="文本框 24"/>
          <p:cNvSpPr txBox="1"/>
          <p:nvPr/>
        </p:nvSpPr>
        <p:spPr>
          <a:xfrm>
            <a:off x="4687134" y="6237000"/>
            <a:ext cx="2475047" cy="400110"/>
          </a:xfrm>
          <a:prstGeom prst="rect">
            <a:avLst/>
          </a:prstGeom>
          <a:noFill/>
        </p:spPr>
        <p:txBody>
          <a:bodyPr wrap="square" rtlCol="0">
            <a:spAutoFit/>
          </a:bodyPr>
          <a:lstStyle/>
          <a:p>
            <a:pPr algn="ctr"/>
            <a:r>
              <a:rPr lang="zh-CN" altLang="en-US" sz="2000" b="1" dirty="0" smtClean="0">
                <a:latin typeface="楷体" panose="02010609060101010101" pitchFamily="49" charset="-122"/>
                <a:ea typeface="楷体" panose="02010609060101010101" pitchFamily="49" charset="-122"/>
              </a:rPr>
              <a:t>平面图</a:t>
            </a:r>
            <a:r>
              <a:rPr lang="en-US" altLang="zh-CN" sz="2000" b="1" dirty="0" smtClean="0">
                <a:latin typeface="楷体" panose="02010609060101010101" pitchFamily="49" charset="-122"/>
                <a:ea typeface="楷体" panose="02010609060101010101" pitchFamily="49" charset="-122"/>
              </a:rPr>
              <a:t>—</a:t>
            </a:r>
            <a:r>
              <a:rPr lang="zh-CN" altLang="en-US" sz="2000" b="1" dirty="0" smtClean="0">
                <a:latin typeface="楷体" panose="02010609060101010101" pitchFamily="49" charset="-122"/>
                <a:ea typeface="楷体" panose="02010609060101010101" pitchFamily="49" charset="-122"/>
              </a:rPr>
              <a:t>中文标注</a:t>
            </a:r>
            <a:endParaRPr lang="zh-CN" altLang="en-US" sz="2000" b="1" dirty="0">
              <a:latin typeface="楷体" panose="02010609060101010101" pitchFamily="49" charset="-122"/>
              <a:ea typeface="楷体" panose="02010609060101010101" pitchFamily="49" charset="-122"/>
            </a:endParaRPr>
          </a:p>
        </p:txBody>
      </p:sp>
      <p:sp>
        <p:nvSpPr>
          <p:cNvPr id="26" name="文本框 25"/>
          <p:cNvSpPr txBox="1"/>
          <p:nvPr/>
        </p:nvSpPr>
        <p:spPr>
          <a:xfrm>
            <a:off x="6816884" y="3436472"/>
            <a:ext cx="3469819" cy="400110"/>
          </a:xfrm>
          <a:prstGeom prst="rect">
            <a:avLst/>
          </a:prstGeom>
          <a:noFill/>
        </p:spPr>
        <p:txBody>
          <a:bodyPr wrap="square" rtlCol="0">
            <a:spAutoFit/>
          </a:bodyPr>
          <a:lstStyle/>
          <a:p>
            <a:pPr algn="ctr"/>
            <a:r>
              <a:rPr lang="zh-CN" altLang="en-US" sz="2000" b="1" dirty="0" smtClean="0">
                <a:latin typeface="楷体" panose="02010609060101010101" pitchFamily="49" charset="-122"/>
                <a:ea typeface="楷体" panose="02010609060101010101" pitchFamily="49" charset="-122"/>
              </a:rPr>
              <a:t>平面图</a:t>
            </a:r>
            <a:r>
              <a:rPr lang="en-US" altLang="zh-CN" sz="2000" b="1" dirty="0" smtClean="0">
                <a:latin typeface="楷体" panose="02010609060101010101" pitchFamily="49" charset="-122"/>
                <a:ea typeface="楷体" panose="02010609060101010101" pitchFamily="49" charset="-122"/>
              </a:rPr>
              <a:t>—</a:t>
            </a:r>
            <a:r>
              <a:rPr lang="zh-CN" altLang="en-US" sz="2000" b="1" dirty="0" smtClean="0">
                <a:latin typeface="楷体" panose="02010609060101010101" pitchFamily="49" charset="-122"/>
                <a:ea typeface="楷体" panose="02010609060101010101" pitchFamily="49" charset="-122"/>
              </a:rPr>
              <a:t>出现空采厂家</a:t>
            </a:r>
            <a:endParaRPr lang="zh-CN" altLang="en-US" sz="2000" b="1" dirty="0">
              <a:latin typeface="楷体" panose="02010609060101010101" pitchFamily="49" charset="-122"/>
              <a:ea typeface="楷体" panose="02010609060101010101" pitchFamily="49" charset="-122"/>
            </a:endParaRPr>
          </a:p>
        </p:txBody>
      </p:sp>
    </p:spTree>
    <p:custDataLst>
      <p:tags r:id="rId1"/>
    </p:custData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4"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2" name="图片 21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grpSp>
        <p:nvGrpSpPr>
          <p:cNvPr id="13" name="组合 12"/>
          <p:cNvGrpSpPr/>
          <p:nvPr/>
        </p:nvGrpSpPr>
        <p:grpSpPr>
          <a:xfrm>
            <a:off x="931739" y="449270"/>
            <a:ext cx="3220261" cy="832260"/>
            <a:chOff x="931739" y="449270"/>
            <a:chExt cx="3220261" cy="832260"/>
          </a:xfrm>
        </p:grpSpPr>
        <p:pic>
          <p:nvPicPr>
            <p:cNvPr id="14" name="图片 13"/>
            <p:cNvPicPr>
              <a:picLocks noChangeAspect="1"/>
            </p:cNvPicPr>
            <p:nvPr/>
          </p:nvPicPr>
          <p:blipFill>
            <a:blip r:embed="rId4">
              <a:clrChange>
                <a:clrFrom>
                  <a:srgbClr val="FFFFFF"/>
                </a:clrFrom>
                <a:clrTo>
                  <a:srgbClr val="FFFFFF">
                    <a:alpha val="0"/>
                  </a:srgbClr>
                </a:clrTo>
              </a:clrChange>
            </a:blip>
            <a:stretch>
              <a:fillRect/>
            </a:stretch>
          </p:blipFill>
          <p:spPr>
            <a:xfrm rot="21422848">
              <a:off x="931739" y="1016298"/>
              <a:ext cx="2930429" cy="265232"/>
            </a:xfrm>
            <a:prstGeom prst="rect">
              <a:avLst/>
            </a:prstGeom>
          </p:spPr>
        </p:pic>
        <p:sp>
          <p:nvSpPr>
            <p:cNvPr id="15" name="文本框 14"/>
            <p:cNvSpPr txBox="1"/>
            <p:nvPr/>
          </p:nvSpPr>
          <p:spPr>
            <a:xfrm>
              <a:off x="1272000" y="605839"/>
              <a:ext cx="2880000" cy="553998"/>
            </a:xfrm>
            <a:prstGeom prst="rect">
              <a:avLst/>
            </a:prstGeom>
            <a:noFill/>
          </p:spPr>
          <p:txBody>
            <a:bodyPr wrap="square" rtlCol="0">
              <a:spAutoFit/>
            </a:bodyPr>
            <a:lstStyle/>
            <a:p>
              <a:r>
                <a:rPr lang="zh-CN" altLang="en-US" sz="3000" b="1" dirty="0" smtClean="0">
                  <a:solidFill>
                    <a:srgbClr val="2E2E2E"/>
                  </a:solidFill>
                  <a:latin typeface="华文隶书" panose="02010800040101010101" pitchFamily="2" charset="-122"/>
                  <a:ea typeface="华文隶书" panose="02010800040101010101" pitchFamily="2" charset="-122"/>
                </a:rPr>
                <a:t>简单数图配置</a:t>
              </a:r>
              <a:endParaRPr lang="zh-CN" altLang="en-US" sz="3000" b="1" dirty="0">
                <a:solidFill>
                  <a:srgbClr val="2E2E2E"/>
                </a:solidFill>
                <a:latin typeface="华文隶书" panose="02010800040101010101" pitchFamily="2" charset="-122"/>
                <a:ea typeface="华文隶书" panose="02010800040101010101" pitchFamily="2" charset="-122"/>
              </a:endParaRPr>
            </a:p>
          </p:txBody>
        </p:sp>
        <p:pic>
          <p:nvPicPr>
            <p:cNvPr id="16" name="图片 15"/>
            <p:cNvPicPr>
              <a:picLocks noChangeAspect="1"/>
            </p:cNvPicPr>
            <p:nvPr/>
          </p:nvPicPr>
          <p:blipFill rotWithShape="1">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l="7559" t="21444" r="77323" b="16404"/>
            <a:stretch>
              <a:fillRect/>
            </a:stretch>
          </p:blipFill>
          <p:spPr>
            <a:xfrm rot="2694434">
              <a:off x="988082" y="449270"/>
              <a:ext cx="233513" cy="720000"/>
            </a:xfrm>
            <a:prstGeom prst="rect">
              <a:avLst/>
            </a:prstGeom>
            <a:noFill/>
            <a:ln>
              <a:noFill/>
            </a:ln>
          </p:spPr>
        </p:pic>
      </p:grpSp>
      <p:grpSp>
        <p:nvGrpSpPr>
          <p:cNvPr id="6" name="组合 5"/>
          <p:cNvGrpSpPr/>
          <p:nvPr/>
        </p:nvGrpSpPr>
        <p:grpSpPr>
          <a:xfrm>
            <a:off x="888838" y="1225826"/>
            <a:ext cx="432000" cy="646331"/>
            <a:chOff x="2845337" y="1449280"/>
            <a:chExt cx="432000" cy="646331"/>
          </a:xfrm>
        </p:grpSpPr>
        <p:sp>
          <p:nvSpPr>
            <p:cNvPr id="4" name="图文框 3"/>
            <p:cNvSpPr/>
            <p:nvPr/>
          </p:nvSpPr>
          <p:spPr>
            <a:xfrm rot="2700000">
              <a:off x="2845337" y="1621134"/>
              <a:ext cx="432000" cy="432000"/>
            </a:xfrm>
            <a:prstGeom prst="frame">
              <a:avLst>
                <a:gd name="adj1" fmla="val 10941"/>
              </a:avLst>
            </a:prstGeom>
            <a:solidFill>
              <a:srgbClr val="397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文本框 4"/>
            <p:cNvSpPr txBox="1"/>
            <p:nvPr/>
          </p:nvSpPr>
          <p:spPr>
            <a:xfrm>
              <a:off x="2881337" y="1449280"/>
              <a:ext cx="360000" cy="646331"/>
            </a:xfrm>
            <a:prstGeom prst="rect">
              <a:avLst/>
            </a:prstGeom>
            <a:noFill/>
          </p:spPr>
          <p:txBody>
            <a:bodyPr wrap="square" rtlCol="0">
              <a:spAutoFit/>
            </a:bodyPr>
            <a:lstStyle/>
            <a:p>
              <a:pPr algn="ctr"/>
              <a:r>
                <a:rPr lang="en-US" altLang="zh-CN" sz="3600" b="1" dirty="0" smtClean="0">
                  <a:solidFill>
                    <a:srgbClr val="284498"/>
                  </a:solidFill>
                  <a:latin typeface="方正舒体" panose="02010601030101010101" pitchFamily="2" charset="-122"/>
                  <a:ea typeface="方正舒体" panose="02010601030101010101" pitchFamily="2" charset="-122"/>
                </a:rPr>
                <a:t>2</a:t>
              </a:r>
              <a:endParaRPr lang="zh-CN" altLang="en-US" sz="3600" b="1" dirty="0">
                <a:solidFill>
                  <a:srgbClr val="284498"/>
                </a:solidFill>
                <a:latin typeface="方正舒体" panose="02010601030101010101" pitchFamily="2" charset="-122"/>
                <a:ea typeface="方正舒体" panose="02010601030101010101" pitchFamily="2" charset="-122"/>
              </a:endParaRPr>
            </a:p>
          </p:txBody>
        </p:sp>
      </p:grpSp>
      <p:sp>
        <p:nvSpPr>
          <p:cNvPr id="7" name="文本框 6"/>
          <p:cNvSpPr txBox="1"/>
          <p:nvPr/>
        </p:nvSpPr>
        <p:spPr>
          <a:xfrm>
            <a:off x="1535780" y="1382847"/>
            <a:ext cx="3600000" cy="461665"/>
          </a:xfrm>
          <a:prstGeom prst="rect">
            <a:avLst/>
          </a:prstGeom>
          <a:noFill/>
        </p:spPr>
        <p:txBody>
          <a:bodyPr wrap="square" rtlCol="0">
            <a:spAutoFit/>
          </a:bodyPr>
          <a:lstStyle/>
          <a:p>
            <a:r>
              <a:rPr lang="zh-CN" altLang="en-US" sz="2400" dirty="0" smtClean="0">
                <a:solidFill>
                  <a:schemeClr val="tx2">
                    <a:lumMod val="75000"/>
                    <a:lumOff val="25000"/>
                  </a:schemeClr>
                </a:solidFill>
                <a:latin typeface="华文新魏" panose="02010800040101010101" pitchFamily="2" charset="-122"/>
                <a:ea typeface="华文新魏" panose="02010800040101010101" pitchFamily="2" charset="-122"/>
              </a:rPr>
              <a:t>确定采样方式及位置</a:t>
            </a:r>
            <a:endParaRPr lang="zh-CN" altLang="en-US" sz="2400" dirty="0">
              <a:solidFill>
                <a:schemeClr val="tx2">
                  <a:lumMod val="75000"/>
                  <a:lumOff val="25000"/>
                </a:schemeClr>
              </a:solidFill>
              <a:latin typeface="华文新魏" panose="02010800040101010101" pitchFamily="2" charset="-122"/>
              <a:ea typeface="华文新魏" panose="02010800040101010101" pitchFamily="2" charset="-122"/>
            </a:endParaRPr>
          </a:p>
        </p:txBody>
      </p:sp>
      <p:sp>
        <p:nvSpPr>
          <p:cNvPr id="11" name="文本框 10"/>
          <p:cNvSpPr txBox="1"/>
          <p:nvPr/>
        </p:nvSpPr>
        <p:spPr>
          <a:xfrm>
            <a:off x="1441678" y="1821411"/>
            <a:ext cx="8830322" cy="646331"/>
          </a:xfrm>
          <a:prstGeom prst="rect">
            <a:avLst/>
          </a:prstGeom>
          <a:noFill/>
        </p:spPr>
        <p:txBody>
          <a:bodyPr wrap="square" rtlCol="0">
            <a:spAutoFit/>
          </a:bodyPr>
          <a:lstStyle/>
          <a:p>
            <a:pPr marL="285750" indent="-285750">
              <a:buFont typeface="Wingdings" panose="05000000000000000000" pitchFamily="2" charset="2"/>
              <a:buChar char="l"/>
            </a:pPr>
            <a:r>
              <a:rPr lang="zh-CN" altLang="en-US" dirty="0" smtClean="0">
                <a:latin typeface="楷体" panose="02010609060101010101" pitchFamily="49" charset="-122"/>
                <a:ea typeface="楷体" panose="02010609060101010101" pitchFamily="49" charset="-122"/>
              </a:rPr>
              <a:t>采样方式：标准采样、机柜采样、毛细管采样等；</a:t>
            </a:r>
            <a:endParaRPr lang="en-US" altLang="zh-CN" dirty="0" smtClean="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l"/>
            </a:pPr>
            <a:r>
              <a:rPr lang="zh-CN" altLang="en-US" dirty="0" smtClean="0">
                <a:latin typeface="楷体" panose="02010609060101010101" pitchFamily="49" charset="-122"/>
                <a:ea typeface="楷体" panose="02010609060101010101" pitchFamily="49" charset="-122"/>
              </a:rPr>
              <a:t>探测位置：吊顶下、吊顶内（有可燃物）、地板下、机柜内等（与客户确认）；</a:t>
            </a:r>
            <a:endParaRPr lang="en-US" altLang="zh-CN" dirty="0" smtClean="0">
              <a:latin typeface="楷体" panose="02010609060101010101" pitchFamily="49" charset="-122"/>
              <a:ea typeface="楷体" panose="02010609060101010101" pitchFamily="49" charset="-122"/>
            </a:endParaRPr>
          </a:p>
        </p:txBody>
      </p:sp>
      <p:sp>
        <p:nvSpPr>
          <p:cNvPr id="12" name="文本框 11"/>
          <p:cNvSpPr txBox="1"/>
          <p:nvPr/>
        </p:nvSpPr>
        <p:spPr>
          <a:xfrm>
            <a:off x="1132372" y="5157000"/>
            <a:ext cx="2475047" cy="707886"/>
          </a:xfrm>
          <a:prstGeom prst="rect">
            <a:avLst/>
          </a:prstGeom>
          <a:noFill/>
        </p:spPr>
        <p:txBody>
          <a:bodyPr wrap="square" rtlCol="0">
            <a:spAutoFit/>
          </a:bodyPr>
          <a:lstStyle/>
          <a:p>
            <a:pPr algn="ctr"/>
            <a:r>
              <a:rPr lang="zh-CN" altLang="en-US" sz="2000" b="1" dirty="0" smtClean="0">
                <a:latin typeface="楷体" panose="02010609060101010101" pitchFamily="49" charset="-122"/>
                <a:ea typeface="楷体" panose="02010609060101010101" pitchFamily="49" charset="-122"/>
              </a:rPr>
              <a:t>标准采样</a:t>
            </a:r>
            <a:endParaRPr lang="en-US" altLang="zh-CN" sz="2000" b="1" dirty="0" smtClean="0">
              <a:latin typeface="楷体" panose="02010609060101010101" pitchFamily="49" charset="-122"/>
              <a:ea typeface="楷体" panose="02010609060101010101" pitchFamily="49" charset="-122"/>
            </a:endParaRPr>
          </a:p>
          <a:p>
            <a:pPr algn="ctr"/>
            <a:r>
              <a:rPr lang="zh-CN" altLang="en-US" sz="2000" b="1" dirty="0" smtClean="0">
                <a:solidFill>
                  <a:srgbClr val="FF0000"/>
                </a:solidFill>
                <a:latin typeface="楷体" panose="02010609060101010101" pitchFamily="49" charset="-122"/>
                <a:ea typeface="楷体" panose="02010609060101010101" pitchFamily="49" charset="-122"/>
              </a:rPr>
              <a:t>（最常见）</a:t>
            </a:r>
            <a:endParaRPr lang="zh-CN" altLang="en-US" sz="2000" b="1" dirty="0">
              <a:solidFill>
                <a:srgbClr val="FF0000"/>
              </a:solidFill>
              <a:latin typeface="楷体" panose="02010609060101010101" pitchFamily="49" charset="-122"/>
              <a:ea typeface="楷体" panose="02010609060101010101" pitchFamily="49" charset="-122"/>
            </a:endParaRPr>
          </a:p>
        </p:txBody>
      </p:sp>
      <p:sp>
        <p:nvSpPr>
          <p:cNvPr id="24" name="文本框 23"/>
          <p:cNvSpPr txBox="1"/>
          <p:nvPr/>
        </p:nvSpPr>
        <p:spPr>
          <a:xfrm>
            <a:off x="5144951" y="5157000"/>
            <a:ext cx="2475047" cy="400110"/>
          </a:xfrm>
          <a:prstGeom prst="rect">
            <a:avLst/>
          </a:prstGeom>
          <a:noFill/>
        </p:spPr>
        <p:txBody>
          <a:bodyPr wrap="square" rtlCol="0">
            <a:spAutoFit/>
          </a:bodyPr>
          <a:lstStyle/>
          <a:p>
            <a:pPr algn="ctr"/>
            <a:r>
              <a:rPr lang="zh-CN" altLang="en-US" sz="2000" b="1" dirty="0" smtClean="0">
                <a:latin typeface="楷体" panose="02010609060101010101" pitchFamily="49" charset="-122"/>
                <a:ea typeface="楷体" panose="02010609060101010101" pitchFamily="49" charset="-122"/>
              </a:rPr>
              <a:t>粱下手杖式采样</a:t>
            </a:r>
            <a:endParaRPr lang="zh-CN" altLang="en-US" sz="2000" b="1" dirty="0">
              <a:latin typeface="楷体" panose="02010609060101010101" pitchFamily="49" charset="-122"/>
              <a:ea typeface="楷体" panose="02010609060101010101" pitchFamily="49" charset="-122"/>
            </a:endParaRPr>
          </a:p>
        </p:txBody>
      </p:sp>
      <p:sp>
        <p:nvSpPr>
          <p:cNvPr id="25" name="文本框 24"/>
          <p:cNvSpPr txBox="1"/>
          <p:nvPr/>
        </p:nvSpPr>
        <p:spPr>
          <a:xfrm>
            <a:off x="8818752" y="5162578"/>
            <a:ext cx="2475047" cy="400110"/>
          </a:xfrm>
          <a:prstGeom prst="rect">
            <a:avLst/>
          </a:prstGeom>
          <a:noFill/>
        </p:spPr>
        <p:txBody>
          <a:bodyPr wrap="square" rtlCol="0">
            <a:spAutoFit/>
          </a:bodyPr>
          <a:lstStyle/>
          <a:p>
            <a:pPr algn="ctr"/>
            <a:r>
              <a:rPr lang="zh-CN" altLang="en-US" sz="2000" b="1" dirty="0" smtClean="0">
                <a:latin typeface="楷体" panose="02010609060101010101" pitchFamily="49" charset="-122"/>
                <a:ea typeface="楷体" panose="02010609060101010101" pitchFamily="49" charset="-122"/>
              </a:rPr>
              <a:t>机柜采样</a:t>
            </a:r>
            <a:endParaRPr lang="zh-CN" altLang="en-US" sz="2000" b="1" dirty="0">
              <a:latin typeface="楷体" panose="02010609060101010101" pitchFamily="49" charset="-122"/>
              <a:ea typeface="楷体" panose="02010609060101010101" pitchFamily="49" charset="-122"/>
            </a:endParaRPr>
          </a:p>
        </p:txBody>
      </p:sp>
      <p:pic>
        <p:nvPicPr>
          <p:cNvPr id="8" name="图片 7"/>
          <p:cNvPicPr>
            <a:picLocks noChangeAspect="1"/>
          </p:cNvPicPr>
          <p:nvPr/>
        </p:nvPicPr>
        <p:blipFill rotWithShape="1">
          <a:blip r:embed="rId6"/>
          <a:srcRect l="16751" r="20651"/>
          <a:stretch>
            <a:fillRect/>
          </a:stretch>
        </p:blipFill>
        <p:spPr>
          <a:xfrm>
            <a:off x="724400" y="2870540"/>
            <a:ext cx="3345105" cy="2160000"/>
          </a:xfrm>
          <a:prstGeom prst="rect">
            <a:avLst/>
          </a:prstGeom>
        </p:spPr>
      </p:pic>
      <p:pic>
        <p:nvPicPr>
          <p:cNvPr id="17" name="图片 16"/>
          <p:cNvPicPr>
            <a:picLocks noChangeAspect="1"/>
          </p:cNvPicPr>
          <p:nvPr/>
        </p:nvPicPr>
        <p:blipFill>
          <a:blip r:embed="rId7"/>
          <a:stretch>
            <a:fillRect/>
          </a:stretch>
        </p:blipFill>
        <p:spPr>
          <a:xfrm>
            <a:off x="8695445" y="2861607"/>
            <a:ext cx="2721660" cy="2160000"/>
          </a:xfrm>
          <a:prstGeom prst="rect">
            <a:avLst/>
          </a:prstGeom>
        </p:spPr>
      </p:pic>
      <p:pic>
        <p:nvPicPr>
          <p:cNvPr id="21" name="图片 20"/>
          <p:cNvPicPr>
            <a:picLocks noChangeAspect="1"/>
          </p:cNvPicPr>
          <p:nvPr/>
        </p:nvPicPr>
        <p:blipFill rotWithShape="1">
          <a:blip r:embed="rId8"/>
          <a:srcRect l="18110" r="16929"/>
          <a:stretch>
            <a:fillRect/>
          </a:stretch>
        </p:blipFill>
        <p:spPr>
          <a:xfrm>
            <a:off x="4646806" y="2861607"/>
            <a:ext cx="3471335" cy="2160000"/>
          </a:xfrm>
          <a:prstGeom prst="rect">
            <a:avLst/>
          </a:prstGeom>
        </p:spPr>
      </p:pic>
      <p:pic>
        <p:nvPicPr>
          <p:cNvPr id="18" name="图片 17"/>
          <p:cNvPicPr>
            <a:picLocks noChangeAspect="1"/>
          </p:cNvPicPr>
          <p:nvPr/>
        </p:nvPicPr>
        <p:blipFill rotWithShape="1">
          <a:blip r:embed="rId9"/>
          <a:srcRect l="9709" r="17151"/>
          <a:stretch>
            <a:fillRect/>
          </a:stretch>
        </p:blipFill>
        <p:spPr>
          <a:xfrm>
            <a:off x="3314338" y="5357055"/>
            <a:ext cx="2542501" cy="1440000"/>
          </a:xfrm>
          <a:prstGeom prst="rect">
            <a:avLst/>
          </a:prstGeom>
        </p:spPr>
      </p:pic>
      <p:sp>
        <p:nvSpPr>
          <p:cNvPr id="2" name="下箭头 1"/>
          <p:cNvSpPr/>
          <p:nvPr/>
        </p:nvSpPr>
        <p:spPr>
          <a:xfrm rot="2337861">
            <a:off x="4610805" y="5133463"/>
            <a:ext cx="72000" cy="353943"/>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 presetClass="entr" presetSubtype="4"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25" grpId="0"/>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rotWithShape="1">
          <a:blip r:embed="rId3"/>
          <a:srcRect t="31007" b="19319"/>
          <a:stretch>
            <a:fillRect/>
          </a:stretch>
        </p:blipFill>
        <p:spPr>
          <a:xfrm>
            <a:off x="1133696" y="2566314"/>
            <a:ext cx="5400000" cy="1084252"/>
          </a:xfrm>
          <a:prstGeom prst="rect">
            <a:avLst/>
          </a:prstGeom>
        </p:spPr>
      </p:pic>
      <p:pic>
        <p:nvPicPr>
          <p:cNvPr id="2142" name="图片 21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grpSp>
        <p:nvGrpSpPr>
          <p:cNvPr id="13" name="组合 12"/>
          <p:cNvGrpSpPr/>
          <p:nvPr/>
        </p:nvGrpSpPr>
        <p:grpSpPr>
          <a:xfrm>
            <a:off x="931739" y="449270"/>
            <a:ext cx="3220261" cy="832260"/>
            <a:chOff x="931739" y="449270"/>
            <a:chExt cx="3220261" cy="832260"/>
          </a:xfrm>
        </p:grpSpPr>
        <p:pic>
          <p:nvPicPr>
            <p:cNvPr id="14" name="图片 13"/>
            <p:cNvPicPr>
              <a:picLocks noChangeAspect="1"/>
            </p:cNvPicPr>
            <p:nvPr/>
          </p:nvPicPr>
          <p:blipFill>
            <a:blip r:embed="rId5">
              <a:clrChange>
                <a:clrFrom>
                  <a:srgbClr val="FFFFFF"/>
                </a:clrFrom>
                <a:clrTo>
                  <a:srgbClr val="FFFFFF">
                    <a:alpha val="0"/>
                  </a:srgbClr>
                </a:clrTo>
              </a:clrChange>
            </a:blip>
            <a:stretch>
              <a:fillRect/>
            </a:stretch>
          </p:blipFill>
          <p:spPr>
            <a:xfrm rot="21422848">
              <a:off x="931739" y="1016298"/>
              <a:ext cx="2930429" cy="265232"/>
            </a:xfrm>
            <a:prstGeom prst="rect">
              <a:avLst/>
            </a:prstGeom>
          </p:spPr>
        </p:pic>
        <p:sp>
          <p:nvSpPr>
            <p:cNvPr id="15" name="文本框 14"/>
            <p:cNvSpPr txBox="1"/>
            <p:nvPr/>
          </p:nvSpPr>
          <p:spPr>
            <a:xfrm>
              <a:off x="1272000" y="605839"/>
              <a:ext cx="2880000" cy="553998"/>
            </a:xfrm>
            <a:prstGeom prst="rect">
              <a:avLst/>
            </a:prstGeom>
            <a:noFill/>
          </p:spPr>
          <p:txBody>
            <a:bodyPr wrap="square" rtlCol="0">
              <a:spAutoFit/>
            </a:bodyPr>
            <a:lstStyle/>
            <a:p>
              <a:r>
                <a:rPr lang="zh-CN" altLang="en-US" sz="3000" b="1" dirty="0" smtClean="0">
                  <a:solidFill>
                    <a:srgbClr val="2E2E2E"/>
                  </a:solidFill>
                  <a:latin typeface="华文隶书" panose="02010800040101010101" pitchFamily="2" charset="-122"/>
                  <a:ea typeface="华文隶书" panose="02010800040101010101" pitchFamily="2" charset="-122"/>
                </a:rPr>
                <a:t>简单数图配置</a:t>
              </a:r>
              <a:endParaRPr lang="zh-CN" altLang="en-US" sz="3000" b="1" dirty="0">
                <a:solidFill>
                  <a:srgbClr val="2E2E2E"/>
                </a:solidFill>
                <a:latin typeface="华文隶书" panose="02010800040101010101" pitchFamily="2" charset="-122"/>
                <a:ea typeface="华文隶书" panose="02010800040101010101" pitchFamily="2" charset="-122"/>
              </a:endParaRPr>
            </a:p>
          </p:txBody>
        </p:sp>
        <p:pic>
          <p:nvPicPr>
            <p:cNvPr id="16" name="图片 15"/>
            <p:cNvPicPr>
              <a:picLocks noChangeAspect="1"/>
            </p:cNvPicPr>
            <p:nvPr/>
          </p:nvPicPr>
          <p:blipFill rotWithShape="1">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l="7559" t="21444" r="77323" b="16404"/>
            <a:stretch>
              <a:fillRect/>
            </a:stretch>
          </p:blipFill>
          <p:spPr>
            <a:xfrm rot="2694434">
              <a:off x="988082" y="449270"/>
              <a:ext cx="233513" cy="720000"/>
            </a:xfrm>
            <a:prstGeom prst="rect">
              <a:avLst/>
            </a:prstGeom>
            <a:noFill/>
            <a:ln>
              <a:noFill/>
            </a:ln>
          </p:spPr>
        </p:pic>
      </p:grpSp>
      <p:grpSp>
        <p:nvGrpSpPr>
          <p:cNvPr id="9" name="组合 8"/>
          <p:cNvGrpSpPr/>
          <p:nvPr/>
        </p:nvGrpSpPr>
        <p:grpSpPr>
          <a:xfrm>
            <a:off x="888838" y="1225826"/>
            <a:ext cx="432000" cy="646331"/>
            <a:chOff x="2845337" y="1449280"/>
            <a:chExt cx="432000" cy="646331"/>
          </a:xfrm>
        </p:grpSpPr>
        <p:sp>
          <p:nvSpPr>
            <p:cNvPr id="10" name="图文框 9"/>
            <p:cNvSpPr/>
            <p:nvPr/>
          </p:nvSpPr>
          <p:spPr>
            <a:xfrm rot="2700000">
              <a:off x="2845337" y="1621134"/>
              <a:ext cx="432000" cy="432000"/>
            </a:xfrm>
            <a:prstGeom prst="frame">
              <a:avLst>
                <a:gd name="adj1" fmla="val 10941"/>
              </a:avLst>
            </a:prstGeom>
            <a:solidFill>
              <a:srgbClr val="397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文本框 10"/>
            <p:cNvSpPr txBox="1"/>
            <p:nvPr/>
          </p:nvSpPr>
          <p:spPr>
            <a:xfrm>
              <a:off x="2881337" y="1449280"/>
              <a:ext cx="360000" cy="646331"/>
            </a:xfrm>
            <a:prstGeom prst="rect">
              <a:avLst/>
            </a:prstGeom>
            <a:noFill/>
          </p:spPr>
          <p:txBody>
            <a:bodyPr wrap="square" rtlCol="0">
              <a:spAutoFit/>
            </a:bodyPr>
            <a:lstStyle/>
            <a:p>
              <a:pPr algn="ctr"/>
              <a:r>
                <a:rPr lang="en-US" altLang="zh-CN" sz="3600" b="1" dirty="0" smtClean="0">
                  <a:solidFill>
                    <a:srgbClr val="284498"/>
                  </a:solidFill>
                  <a:latin typeface="方正舒体" panose="02010601030101010101" pitchFamily="2" charset="-122"/>
                  <a:ea typeface="方正舒体" panose="02010601030101010101" pitchFamily="2" charset="-122"/>
                </a:rPr>
                <a:t>3</a:t>
              </a:r>
              <a:endParaRPr lang="zh-CN" altLang="en-US" sz="3600" b="1" dirty="0">
                <a:solidFill>
                  <a:srgbClr val="284498"/>
                </a:solidFill>
                <a:latin typeface="方正舒体" panose="02010601030101010101" pitchFamily="2" charset="-122"/>
                <a:ea typeface="方正舒体" panose="02010601030101010101" pitchFamily="2" charset="-122"/>
              </a:endParaRPr>
            </a:p>
          </p:txBody>
        </p:sp>
      </p:grpSp>
      <p:sp>
        <p:nvSpPr>
          <p:cNvPr id="12" name="文本框 11"/>
          <p:cNvSpPr txBox="1"/>
          <p:nvPr/>
        </p:nvSpPr>
        <p:spPr>
          <a:xfrm>
            <a:off x="1535780" y="1382847"/>
            <a:ext cx="3600000" cy="461665"/>
          </a:xfrm>
          <a:prstGeom prst="rect">
            <a:avLst/>
          </a:prstGeom>
          <a:noFill/>
        </p:spPr>
        <p:txBody>
          <a:bodyPr wrap="square" rtlCol="0">
            <a:spAutoFit/>
          </a:bodyPr>
          <a:lstStyle/>
          <a:p>
            <a:r>
              <a:rPr lang="zh-CN" altLang="en-US" sz="2400" dirty="0" smtClean="0">
                <a:solidFill>
                  <a:schemeClr val="tx2">
                    <a:lumMod val="75000"/>
                    <a:lumOff val="25000"/>
                  </a:schemeClr>
                </a:solidFill>
                <a:latin typeface="华文新魏" panose="02010800040101010101" pitchFamily="2" charset="-122"/>
                <a:ea typeface="华文新魏" panose="02010800040101010101" pitchFamily="2" charset="-122"/>
              </a:rPr>
              <a:t>确定保护区高度、梁高等</a:t>
            </a:r>
            <a:endParaRPr lang="zh-CN" altLang="en-US" sz="2400" dirty="0">
              <a:solidFill>
                <a:schemeClr val="tx2">
                  <a:lumMod val="75000"/>
                  <a:lumOff val="25000"/>
                </a:schemeClr>
              </a:solidFill>
              <a:latin typeface="华文新魏" panose="02010800040101010101" pitchFamily="2" charset="-122"/>
              <a:ea typeface="华文新魏" panose="02010800040101010101" pitchFamily="2" charset="-122"/>
            </a:endParaRPr>
          </a:p>
        </p:txBody>
      </p:sp>
      <p:sp>
        <p:nvSpPr>
          <p:cNvPr id="17" name="文本框 16"/>
          <p:cNvSpPr txBox="1"/>
          <p:nvPr/>
        </p:nvSpPr>
        <p:spPr>
          <a:xfrm>
            <a:off x="1441678" y="1821411"/>
            <a:ext cx="5400000" cy="369332"/>
          </a:xfrm>
          <a:prstGeom prst="rect">
            <a:avLst/>
          </a:prstGeom>
          <a:noFill/>
        </p:spPr>
        <p:txBody>
          <a:bodyPr wrap="square" rtlCol="0">
            <a:spAutoFit/>
          </a:bodyPr>
          <a:lstStyle/>
          <a:p>
            <a:pPr marL="285750" indent="-285750">
              <a:buFont typeface="Wingdings" panose="05000000000000000000" pitchFamily="2" charset="2"/>
              <a:buChar char="l"/>
            </a:pPr>
            <a:r>
              <a:rPr lang="zh-CN" altLang="en-US" dirty="0" smtClean="0">
                <a:latin typeface="楷体" panose="02010609060101010101" pitchFamily="49" charset="-122"/>
                <a:ea typeface="楷体" panose="02010609060101010101" pitchFamily="49" charset="-122"/>
              </a:rPr>
              <a:t>设计说明、建筑结构图、平面标高等</a:t>
            </a:r>
            <a:endParaRPr lang="en-US" altLang="zh-CN" dirty="0" smtClean="0">
              <a:latin typeface="楷体" panose="02010609060101010101" pitchFamily="49" charset="-122"/>
              <a:ea typeface="楷体" panose="02010609060101010101" pitchFamily="49" charset="-122"/>
            </a:endParaRPr>
          </a:p>
        </p:txBody>
      </p:sp>
      <p:sp>
        <p:nvSpPr>
          <p:cNvPr id="5" name="圆角矩形 4"/>
          <p:cNvSpPr/>
          <p:nvPr/>
        </p:nvSpPr>
        <p:spPr>
          <a:xfrm>
            <a:off x="1904858" y="3189423"/>
            <a:ext cx="1383142" cy="905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下箭头 5"/>
          <p:cNvSpPr/>
          <p:nvPr/>
        </p:nvSpPr>
        <p:spPr>
          <a:xfrm rot="16200000">
            <a:off x="7165678" y="2751744"/>
            <a:ext cx="216000" cy="720000"/>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635780" y="6223476"/>
            <a:ext cx="5400000" cy="338554"/>
          </a:xfrm>
          <a:prstGeom prst="rect">
            <a:avLst/>
          </a:prstGeom>
          <a:noFill/>
        </p:spPr>
        <p:txBody>
          <a:bodyPr wrap="square" rtlCol="0">
            <a:spAutoFit/>
          </a:bodyPr>
          <a:lstStyle/>
          <a:p>
            <a:pPr marL="285750" indent="-285750" algn="ctr">
              <a:buFont typeface="Wingdings" panose="05000000000000000000" pitchFamily="2" charset="2"/>
              <a:buChar char="Ø"/>
            </a:pPr>
            <a:r>
              <a:rPr lang="zh-CN" altLang="en-US" sz="1600" dirty="0" smtClean="0">
                <a:solidFill>
                  <a:srgbClr val="C00000"/>
                </a:solidFill>
                <a:latin typeface="楷体" panose="02010609060101010101" pitchFamily="49" charset="-122"/>
                <a:ea typeface="楷体" panose="02010609060101010101" pitchFamily="49" charset="-122"/>
              </a:rPr>
              <a:t>一般在粱下手杖式采样的情况下才会着重注意梁的高度</a:t>
            </a:r>
            <a:endParaRPr lang="zh-CN" altLang="en-US" sz="1600" dirty="0">
              <a:solidFill>
                <a:srgbClr val="C00000"/>
              </a:solidFill>
              <a:latin typeface="楷体" panose="02010609060101010101" pitchFamily="49" charset="-122"/>
              <a:ea typeface="楷体" panose="02010609060101010101" pitchFamily="49" charset="-122"/>
            </a:endParaRPr>
          </a:p>
        </p:txBody>
      </p:sp>
      <p:sp>
        <p:nvSpPr>
          <p:cNvPr id="19" name="文本框 18"/>
          <p:cNvSpPr txBox="1"/>
          <p:nvPr/>
        </p:nvSpPr>
        <p:spPr>
          <a:xfrm>
            <a:off x="5808000" y="1173643"/>
            <a:ext cx="5400000" cy="954107"/>
          </a:xfrm>
          <a:prstGeom prst="rect">
            <a:avLst/>
          </a:prstGeom>
          <a:noFill/>
        </p:spPr>
        <p:txBody>
          <a:bodyPr wrap="square" rtlCol="0">
            <a:spAutoFit/>
          </a:bodyPr>
          <a:lstStyle/>
          <a:p>
            <a:r>
              <a:rPr lang="zh-CN" altLang="en-US" sz="1400" dirty="0" smtClean="0">
                <a:solidFill>
                  <a:srgbClr val="FF0000"/>
                </a:solidFill>
                <a:latin typeface="楷体" panose="02010609060101010101" pitchFamily="49" charset="-122"/>
                <a:ea typeface="楷体" panose="02010609060101010101" pitchFamily="49" charset="-122"/>
              </a:rPr>
              <a:t>    探测器</a:t>
            </a:r>
            <a:r>
              <a:rPr lang="zh-CN" altLang="en-US" sz="1400" dirty="0">
                <a:solidFill>
                  <a:srgbClr val="FF0000"/>
                </a:solidFill>
                <a:latin typeface="楷体" panose="02010609060101010101" pitchFamily="49" charset="-122"/>
                <a:ea typeface="楷体" panose="02010609060101010101" pitchFamily="49" charset="-122"/>
              </a:rPr>
              <a:t>的采样管宜采用水平和垂直结合的布管方式，并应保证至少有两个采样孔在 </a:t>
            </a:r>
            <a:r>
              <a:rPr lang="en-US" altLang="zh-CN" sz="1400" dirty="0">
                <a:solidFill>
                  <a:srgbClr val="FF0000"/>
                </a:solidFill>
                <a:latin typeface="楷体" panose="02010609060101010101" pitchFamily="49" charset="-122"/>
                <a:ea typeface="楷体" panose="02010609060101010101" pitchFamily="49" charset="-122"/>
              </a:rPr>
              <a:t>16m </a:t>
            </a:r>
            <a:r>
              <a:rPr lang="zh-CN" altLang="en-US" sz="1400" dirty="0">
                <a:solidFill>
                  <a:srgbClr val="FF0000"/>
                </a:solidFill>
                <a:latin typeface="楷体" panose="02010609060101010101" pitchFamily="49" charset="-122"/>
                <a:ea typeface="楷体" panose="02010609060101010101" pitchFamily="49" charset="-122"/>
              </a:rPr>
              <a:t>以下，并宜有 </a:t>
            </a:r>
            <a:r>
              <a:rPr lang="en-US" altLang="zh-CN" sz="1400" dirty="0">
                <a:solidFill>
                  <a:srgbClr val="FF0000"/>
                </a:solidFill>
                <a:latin typeface="楷体" panose="02010609060101010101" pitchFamily="49" charset="-122"/>
                <a:ea typeface="楷体" panose="02010609060101010101" pitchFamily="49" charset="-122"/>
              </a:rPr>
              <a:t>2 </a:t>
            </a:r>
            <a:r>
              <a:rPr lang="zh-CN" altLang="en-US" sz="1400" dirty="0">
                <a:solidFill>
                  <a:srgbClr val="FF0000"/>
                </a:solidFill>
                <a:latin typeface="楷体" panose="02010609060101010101" pitchFamily="49" charset="-122"/>
                <a:ea typeface="楷体" panose="02010609060101010101" pitchFamily="49" charset="-122"/>
              </a:rPr>
              <a:t>个采样孔设置在开窗或通风空调对流层下面 </a:t>
            </a:r>
            <a:r>
              <a:rPr lang="en-US" altLang="zh-CN" sz="1400" dirty="0">
                <a:solidFill>
                  <a:srgbClr val="FF0000"/>
                </a:solidFill>
                <a:latin typeface="楷体" panose="02010609060101010101" pitchFamily="49" charset="-122"/>
                <a:ea typeface="楷体" panose="02010609060101010101" pitchFamily="49" charset="-122"/>
              </a:rPr>
              <a:t>1m </a:t>
            </a:r>
            <a:r>
              <a:rPr lang="zh-CN" altLang="en-US" sz="1400" dirty="0">
                <a:solidFill>
                  <a:srgbClr val="FF0000"/>
                </a:solidFill>
                <a:latin typeface="楷体" panose="02010609060101010101" pitchFamily="49" charset="-122"/>
                <a:ea typeface="楷体" panose="02010609060101010101" pitchFamily="49" charset="-122"/>
              </a:rPr>
              <a:t>处。</a:t>
            </a:r>
          </a:p>
          <a:p>
            <a:pPr algn="r"/>
            <a:r>
              <a:rPr lang="en-US" altLang="zh-CN" sz="1400" dirty="0">
                <a:solidFill>
                  <a:srgbClr val="FF0000"/>
                </a:solidFill>
                <a:latin typeface="楷体" panose="02010609060101010101" pitchFamily="49" charset="-122"/>
                <a:ea typeface="楷体" panose="02010609060101010101" pitchFamily="49" charset="-122"/>
              </a:rPr>
              <a:t>—《</a:t>
            </a:r>
            <a:r>
              <a:rPr lang="zh-CN" altLang="en-US" sz="1400" dirty="0">
                <a:solidFill>
                  <a:srgbClr val="FF0000"/>
                </a:solidFill>
                <a:latin typeface="楷体" panose="02010609060101010101" pitchFamily="49" charset="-122"/>
                <a:ea typeface="楷体" panose="02010609060101010101" pitchFamily="49" charset="-122"/>
              </a:rPr>
              <a:t>火灾自动报警系统设计规范</a:t>
            </a:r>
            <a:r>
              <a:rPr lang="en-US" altLang="zh-CN" sz="1400" dirty="0">
                <a:solidFill>
                  <a:srgbClr val="FF0000"/>
                </a:solidFill>
                <a:latin typeface="楷体" panose="02010609060101010101" pitchFamily="49" charset="-122"/>
                <a:ea typeface="楷体" panose="02010609060101010101" pitchFamily="49" charset="-122"/>
              </a:rPr>
              <a:t>》 GB50116-2013</a:t>
            </a:r>
            <a:r>
              <a:rPr lang="zh-CN" altLang="en-US" sz="1400" dirty="0">
                <a:solidFill>
                  <a:srgbClr val="FF0000"/>
                </a:solidFill>
                <a:latin typeface="楷体" panose="02010609060101010101" pitchFamily="49" charset="-122"/>
                <a:ea typeface="楷体" panose="02010609060101010101" pitchFamily="49" charset="-122"/>
              </a:rPr>
              <a:t>中</a:t>
            </a:r>
            <a:r>
              <a:rPr lang="en-US" altLang="zh-CN" sz="1400" dirty="0">
                <a:solidFill>
                  <a:srgbClr val="FF0000"/>
                </a:solidFill>
                <a:latin typeface="楷体" panose="02010609060101010101" pitchFamily="49" charset="-122"/>
                <a:ea typeface="楷体" panose="02010609060101010101" pitchFamily="49" charset="-122"/>
              </a:rPr>
              <a:t>12.4.4</a:t>
            </a:r>
            <a:r>
              <a:rPr lang="zh-CN" altLang="en-US" sz="1400" dirty="0" smtClean="0">
                <a:solidFill>
                  <a:srgbClr val="FF0000"/>
                </a:solidFill>
                <a:latin typeface="楷体" panose="02010609060101010101" pitchFamily="49" charset="-122"/>
                <a:ea typeface="楷体" panose="02010609060101010101" pitchFamily="49" charset="-122"/>
              </a:rPr>
              <a:t>规定</a:t>
            </a:r>
            <a:endParaRPr lang="zh-CN" altLang="en-US" sz="1400" dirty="0">
              <a:solidFill>
                <a:srgbClr val="FF0000"/>
              </a:solidFill>
              <a:latin typeface="楷体" panose="02010609060101010101" pitchFamily="49" charset="-122"/>
              <a:ea typeface="楷体" panose="02010609060101010101" pitchFamily="49" charset="-122"/>
            </a:endParaRPr>
          </a:p>
        </p:txBody>
      </p:sp>
      <p:pic>
        <p:nvPicPr>
          <p:cNvPr id="20" name="图片 19"/>
          <p:cNvPicPr>
            <a:picLocks noChangeAspect="1"/>
          </p:cNvPicPr>
          <p:nvPr/>
        </p:nvPicPr>
        <p:blipFill rotWithShape="1">
          <a:blip r:embed="rId7"/>
          <a:srcRect l="23425" r="19882"/>
          <a:stretch>
            <a:fillRect/>
          </a:stretch>
        </p:blipFill>
        <p:spPr>
          <a:xfrm>
            <a:off x="5448000" y="4062838"/>
            <a:ext cx="2524607" cy="1800000"/>
          </a:xfrm>
          <a:prstGeom prst="rect">
            <a:avLst/>
          </a:prstGeom>
        </p:spPr>
      </p:pic>
      <p:sp>
        <p:nvSpPr>
          <p:cNvPr id="21" name="圆角矩形 20"/>
          <p:cNvSpPr/>
          <p:nvPr/>
        </p:nvSpPr>
        <p:spPr>
          <a:xfrm>
            <a:off x="5376000" y="4869000"/>
            <a:ext cx="2016000" cy="10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rotWithShape="1">
          <a:blip r:embed="rId8"/>
          <a:srcRect l="15157" r="37598"/>
          <a:stretch>
            <a:fillRect/>
          </a:stretch>
        </p:blipFill>
        <p:spPr>
          <a:xfrm>
            <a:off x="2073476" y="4062838"/>
            <a:ext cx="2524607" cy="2160000"/>
          </a:xfrm>
          <a:prstGeom prst="rect">
            <a:avLst/>
          </a:prstGeom>
        </p:spPr>
      </p:pic>
      <p:sp>
        <p:nvSpPr>
          <p:cNvPr id="25" name="圆角矩形 24"/>
          <p:cNvSpPr/>
          <p:nvPr/>
        </p:nvSpPr>
        <p:spPr>
          <a:xfrm>
            <a:off x="2892140" y="4764761"/>
            <a:ext cx="504000" cy="92444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4293406" y="4350988"/>
            <a:ext cx="376677" cy="39468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左箭头 23"/>
          <p:cNvSpPr/>
          <p:nvPr/>
        </p:nvSpPr>
        <p:spPr>
          <a:xfrm>
            <a:off x="2279999" y="5142838"/>
            <a:ext cx="374223" cy="158162"/>
          </a:xfrm>
          <a:prstGeom prst="leftArrow">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左箭头 27"/>
          <p:cNvSpPr/>
          <p:nvPr/>
        </p:nvSpPr>
        <p:spPr>
          <a:xfrm>
            <a:off x="2279999" y="4469248"/>
            <a:ext cx="1800001" cy="158162"/>
          </a:xfrm>
          <a:prstGeom prst="leftArrow">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rotWithShape="1">
          <a:blip r:embed="rId9"/>
          <a:srcRect l="18701" t="1787" r="27559"/>
          <a:stretch>
            <a:fillRect/>
          </a:stretch>
        </p:blipFill>
        <p:spPr>
          <a:xfrm>
            <a:off x="8501669" y="4062838"/>
            <a:ext cx="2436661" cy="1800000"/>
          </a:xfrm>
          <a:prstGeom prst="rect">
            <a:avLst/>
          </a:prstGeom>
        </p:spPr>
      </p:pic>
      <p:sp>
        <p:nvSpPr>
          <p:cNvPr id="30" name="圆角矩形 29"/>
          <p:cNvSpPr/>
          <p:nvPr/>
        </p:nvSpPr>
        <p:spPr>
          <a:xfrm>
            <a:off x="8445105" y="5130105"/>
            <a:ext cx="2664000" cy="792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479999" y="4394440"/>
            <a:ext cx="1800000" cy="369332"/>
          </a:xfrm>
          <a:prstGeom prst="rect">
            <a:avLst/>
          </a:prstGeom>
          <a:noFill/>
        </p:spPr>
        <p:txBody>
          <a:bodyPr wrap="square" rtlCol="0">
            <a:spAutoFit/>
          </a:bodyPr>
          <a:lstStyle/>
          <a:p>
            <a:pPr algn="ctr"/>
            <a:r>
              <a:rPr lang="zh-CN" altLang="en-US" dirty="0" smtClean="0">
                <a:solidFill>
                  <a:srgbClr val="FF0000"/>
                </a:solidFill>
                <a:latin typeface="楷体" panose="02010609060101010101" pitchFamily="49" charset="-122"/>
                <a:ea typeface="楷体" panose="02010609060101010101" pitchFamily="49" charset="-122"/>
              </a:rPr>
              <a:t>梁高：</a:t>
            </a:r>
            <a:r>
              <a:rPr lang="en-US" altLang="zh-CN" dirty="0" smtClean="0">
                <a:solidFill>
                  <a:srgbClr val="FF0000"/>
                </a:solidFill>
                <a:latin typeface="楷体" panose="02010609060101010101" pitchFamily="49" charset="-122"/>
                <a:ea typeface="楷体" panose="02010609060101010101" pitchFamily="49" charset="-122"/>
              </a:rPr>
              <a:t>850mm</a:t>
            </a:r>
            <a:endParaRPr lang="zh-CN" altLang="en-US" dirty="0">
              <a:solidFill>
                <a:srgbClr val="FF0000"/>
              </a:solidFill>
              <a:latin typeface="楷体" panose="02010609060101010101" pitchFamily="49" charset="-122"/>
              <a:ea typeface="楷体" panose="02010609060101010101" pitchFamily="49" charset="-122"/>
            </a:endParaRPr>
          </a:p>
        </p:txBody>
      </p:sp>
      <p:sp>
        <p:nvSpPr>
          <p:cNvPr id="32" name="文本框 31"/>
          <p:cNvSpPr txBox="1"/>
          <p:nvPr/>
        </p:nvSpPr>
        <p:spPr>
          <a:xfrm>
            <a:off x="491645" y="5068030"/>
            <a:ext cx="1800000" cy="369332"/>
          </a:xfrm>
          <a:prstGeom prst="rect">
            <a:avLst/>
          </a:prstGeom>
          <a:noFill/>
        </p:spPr>
        <p:txBody>
          <a:bodyPr wrap="square" rtlCol="0">
            <a:spAutoFit/>
          </a:bodyPr>
          <a:lstStyle/>
          <a:p>
            <a:pPr algn="ctr"/>
            <a:r>
              <a:rPr lang="zh-CN" altLang="en-US" dirty="0" smtClean="0">
                <a:solidFill>
                  <a:srgbClr val="FF0000"/>
                </a:solidFill>
                <a:latin typeface="楷体" panose="02010609060101010101" pitchFamily="49" charset="-122"/>
                <a:ea typeface="楷体" panose="02010609060101010101" pitchFamily="49" charset="-122"/>
              </a:rPr>
              <a:t>层高：</a:t>
            </a:r>
            <a:r>
              <a:rPr lang="en-US" altLang="zh-CN" dirty="0" smtClean="0">
                <a:solidFill>
                  <a:srgbClr val="FF0000"/>
                </a:solidFill>
                <a:latin typeface="楷体" panose="02010609060101010101" pitchFamily="49" charset="-122"/>
                <a:ea typeface="楷体" panose="02010609060101010101" pitchFamily="49" charset="-122"/>
              </a:rPr>
              <a:t>8.2</a:t>
            </a:r>
            <a:r>
              <a:rPr lang="zh-CN" altLang="en-US" dirty="0" smtClean="0">
                <a:solidFill>
                  <a:srgbClr val="FF0000"/>
                </a:solidFill>
                <a:latin typeface="楷体" panose="02010609060101010101" pitchFamily="49" charset="-122"/>
                <a:ea typeface="楷体" panose="02010609060101010101" pitchFamily="49" charset="-122"/>
              </a:rPr>
              <a:t>米</a:t>
            </a:r>
            <a:endParaRPr lang="zh-CN" altLang="en-US" dirty="0">
              <a:solidFill>
                <a:srgbClr val="FF0000"/>
              </a:solidFill>
              <a:latin typeface="楷体" panose="02010609060101010101" pitchFamily="49" charset="-122"/>
              <a:ea typeface="楷体" panose="02010609060101010101" pitchFamily="49" charset="-122"/>
            </a:endParaRPr>
          </a:p>
        </p:txBody>
      </p:sp>
      <p:pic>
        <p:nvPicPr>
          <p:cNvPr id="34" name="图片 33"/>
          <p:cNvPicPr>
            <a:picLocks noChangeAspect="1"/>
          </p:cNvPicPr>
          <p:nvPr/>
        </p:nvPicPr>
        <p:blipFill>
          <a:blip r:embed="rId10">
            <a:clrChange>
              <a:clrFrom>
                <a:srgbClr val="EBEBEB"/>
              </a:clrFrom>
              <a:clrTo>
                <a:srgbClr val="EBEBEB">
                  <a:alpha val="0"/>
                </a:srgbClr>
              </a:clrTo>
            </a:clrChange>
          </a:blip>
          <a:stretch>
            <a:fillRect/>
          </a:stretch>
        </p:blipFill>
        <p:spPr>
          <a:xfrm>
            <a:off x="7752000" y="2968531"/>
            <a:ext cx="3692358" cy="288000"/>
          </a:xfrm>
          <a:prstGeom prst="rect">
            <a:avLst/>
          </a:prstGeom>
          <a:ln>
            <a:solidFill>
              <a:srgbClr val="FF0000"/>
            </a:solidFill>
          </a:ln>
        </p:spPr>
      </p:pic>
    </p:spTree>
    <p:custDataLst>
      <p:tags r:id="rId1"/>
    </p:custDataLst>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pic>
        <p:nvPicPr>
          <p:cNvPr id="42" name="图片 41" descr="阴影"/>
          <p:cNvPicPr>
            <a:picLocks noChangeAspect="1"/>
          </p:cNvPicPr>
          <p:nvPr/>
        </p:nvPicPr>
        <p:blipFill>
          <a:blip r:embed="rId3" cstate="screen"/>
          <a:stretch>
            <a:fillRect/>
          </a:stretch>
        </p:blipFill>
        <p:spPr>
          <a:xfrm>
            <a:off x="2496000" y="1485000"/>
            <a:ext cx="7200000" cy="4320000"/>
          </a:xfrm>
          <a:prstGeom prst="rect">
            <a:avLst/>
          </a:prstGeom>
        </p:spPr>
      </p:pic>
      <p:sp>
        <p:nvSpPr>
          <p:cNvPr id="2" name="文本框 1"/>
          <p:cNvSpPr txBox="1"/>
          <p:nvPr/>
        </p:nvSpPr>
        <p:spPr>
          <a:xfrm>
            <a:off x="3936000" y="2268000"/>
            <a:ext cx="4320000" cy="1015663"/>
          </a:xfrm>
          <a:prstGeom prst="rect">
            <a:avLst/>
          </a:prstGeom>
          <a:noFill/>
        </p:spPr>
        <p:txBody>
          <a:bodyPr wrap="square" rtlCol="0">
            <a:spAutoFit/>
          </a:bodyPr>
          <a:lstStyle/>
          <a:p>
            <a:pPr algn="ctr"/>
            <a:r>
              <a:rPr lang="en-US" altLang="zh-CN" sz="6000" b="1" dirty="0" smtClean="0">
                <a:solidFill>
                  <a:srgbClr val="88B9BB"/>
                </a:solidFill>
                <a:latin typeface="+mn-ea"/>
              </a:rPr>
              <a:t>Part.01</a:t>
            </a:r>
          </a:p>
        </p:txBody>
      </p:sp>
      <p:sp>
        <p:nvSpPr>
          <p:cNvPr id="3" name="文本框 2"/>
          <p:cNvSpPr txBox="1"/>
          <p:nvPr/>
        </p:nvSpPr>
        <p:spPr>
          <a:xfrm>
            <a:off x="2496000" y="3240000"/>
            <a:ext cx="7200000" cy="830997"/>
          </a:xfrm>
          <a:prstGeom prst="rect">
            <a:avLst/>
          </a:prstGeom>
          <a:noFill/>
        </p:spPr>
        <p:txBody>
          <a:bodyPr wrap="square" rtlCol="0">
            <a:spAutoFit/>
          </a:bodyPr>
          <a:lstStyle/>
          <a:p>
            <a:pPr algn="ctr"/>
            <a:r>
              <a:rPr lang="zh-CN" altLang="en-US" sz="4800" b="1" dirty="0">
                <a:solidFill>
                  <a:srgbClr val="88B9BB"/>
                </a:solidFill>
                <a:latin typeface="+mn-ea"/>
              </a:rPr>
              <a:t>系统简介</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500"/>
                                        <p:tgtEl>
                                          <p:spTgt spid="2"/>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Righ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2" name="图片 21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grpSp>
        <p:nvGrpSpPr>
          <p:cNvPr id="13" name="组合 12"/>
          <p:cNvGrpSpPr/>
          <p:nvPr/>
        </p:nvGrpSpPr>
        <p:grpSpPr>
          <a:xfrm>
            <a:off x="931739" y="449270"/>
            <a:ext cx="3220261" cy="832260"/>
            <a:chOff x="931739" y="449270"/>
            <a:chExt cx="3220261" cy="832260"/>
          </a:xfrm>
        </p:grpSpPr>
        <p:pic>
          <p:nvPicPr>
            <p:cNvPr id="14" name="图片 13"/>
            <p:cNvPicPr>
              <a:picLocks noChangeAspect="1"/>
            </p:cNvPicPr>
            <p:nvPr/>
          </p:nvPicPr>
          <p:blipFill>
            <a:blip r:embed="rId4">
              <a:clrChange>
                <a:clrFrom>
                  <a:srgbClr val="FFFFFF"/>
                </a:clrFrom>
                <a:clrTo>
                  <a:srgbClr val="FFFFFF">
                    <a:alpha val="0"/>
                  </a:srgbClr>
                </a:clrTo>
              </a:clrChange>
            </a:blip>
            <a:stretch>
              <a:fillRect/>
            </a:stretch>
          </p:blipFill>
          <p:spPr>
            <a:xfrm rot="21422848">
              <a:off x="931739" y="1016298"/>
              <a:ext cx="2930429" cy="265232"/>
            </a:xfrm>
            <a:prstGeom prst="rect">
              <a:avLst/>
            </a:prstGeom>
          </p:spPr>
        </p:pic>
        <p:sp>
          <p:nvSpPr>
            <p:cNvPr id="15" name="文本框 14"/>
            <p:cNvSpPr txBox="1"/>
            <p:nvPr/>
          </p:nvSpPr>
          <p:spPr>
            <a:xfrm>
              <a:off x="1272000" y="605839"/>
              <a:ext cx="2880000" cy="553998"/>
            </a:xfrm>
            <a:prstGeom prst="rect">
              <a:avLst/>
            </a:prstGeom>
            <a:noFill/>
          </p:spPr>
          <p:txBody>
            <a:bodyPr wrap="square" rtlCol="0">
              <a:spAutoFit/>
            </a:bodyPr>
            <a:lstStyle/>
            <a:p>
              <a:r>
                <a:rPr lang="zh-CN" altLang="en-US" sz="3000" b="1" dirty="0" smtClean="0">
                  <a:solidFill>
                    <a:srgbClr val="2E2E2E"/>
                  </a:solidFill>
                  <a:latin typeface="华文隶书" panose="02010800040101010101" pitchFamily="2" charset="-122"/>
                  <a:ea typeface="华文隶书" panose="02010800040101010101" pitchFamily="2" charset="-122"/>
                </a:rPr>
                <a:t>简单数图配置</a:t>
              </a:r>
              <a:endParaRPr lang="zh-CN" altLang="en-US" sz="3000" b="1" dirty="0">
                <a:solidFill>
                  <a:srgbClr val="2E2E2E"/>
                </a:solidFill>
                <a:latin typeface="华文隶书" panose="02010800040101010101" pitchFamily="2" charset="-122"/>
                <a:ea typeface="华文隶书" panose="02010800040101010101" pitchFamily="2" charset="-122"/>
              </a:endParaRPr>
            </a:p>
          </p:txBody>
        </p:sp>
        <p:pic>
          <p:nvPicPr>
            <p:cNvPr id="16" name="图片 15"/>
            <p:cNvPicPr>
              <a:picLocks noChangeAspect="1"/>
            </p:cNvPicPr>
            <p:nvPr/>
          </p:nvPicPr>
          <p:blipFill rotWithShape="1">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l="7559" t="21444" r="77323" b="16404"/>
            <a:stretch>
              <a:fillRect/>
            </a:stretch>
          </p:blipFill>
          <p:spPr>
            <a:xfrm rot="2694434">
              <a:off x="988082" y="449270"/>
              <a:ext cx="233513" cy="720000"/>
            </a:xfrm>
            <a:prstGeom prst="rect">
              <a:avLst/>
            </a:prstGeom>
            <a:noFill/>
            <a:ln>
              <a:noFill/>
            </a:ln>
          </p:spPr>
        </p:pic>
      </p:grpSp>
      <p:grpSp>
        <p:nvGrpSpPr>
          <p:cNvPr id="8" name="组合 7"/>
          <p:cNvGrpSpPr/>
          <p:nvPr/>
        </p:nvGrpSpPr>
        <p:grpSpPr>
          <a:xfrm>
            <a:off x="888838" y="1225826"/>
            <a:ext cx="432000" cy="646331"/>
            <a:chOff x="2845337" y="1449280"/>
            <a:chExt cx="432000" cy="646331"/>
          </a:xfrm>
        </p:grpSpPr>
        <p:sp>
          <p:nvSpPr>
            <p:cNvPr id="9" name="图文框 8"/>
            <p:cNvSpPr/>
            <p:nvPr/>
          </p:nvSpPr>
          <p:spPr>
            <a:xfrm rot="2700000">
              <a:off x="2845337" y="1621134"/>
              <a:ext cx="432000" cy="432000"/>
            </a:xfrm>
            <a:prstGeom prst="frame">
              <a:avLst>
                <a:gd name="adj1" fmla="val 10941"/>
              </a:avLst>
            </a:prstGeom>
            <a:solidFill>
              <a:srgbClr val="397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9"/>
            <p:cNvSpPr txBox="1"/>
            <p:nvPr/>
          </p:nvSpPr>
          <p:spPr>
            <a:xfrm>
              <a:off x="2881337" y="1449280"/>
              <a:ext cx="360000" cy="646331"/>
            </a:xfrm>
            <a:prstGeom prst="rect">
              <a:avLst/>
            </a:prstGeom>
            <a:noFill/>
          </p:spPr>
          <p:txBody>
            <a:bodyPr wrap="square" rtlCol="0">
              <a:spAutoFit/>
            </a:bodyPr>
            <a:lstStyle/>
            <a:p>
              <a:pPr algn="ctr"/>
              <a:r>
                <a:rPr lang="en-US" altLang="zh-CN" sz="3600" b="1" dirty="0">
                  <a:solidFill>
                    <a:srgbClr val="284498"/>
                  </a:solidFill>
                  <a:latin typeface="方正舒体" panose="02010601030101010101" pitchFamily="2" charset="-122"/>
                  <a:ea typeface="方正舒体" panose="02010601030101010101" pitchFamily="2" charset="-122"/>
                </a:rPr>
                <a:t>4</a:t>
              </a:r>
              <a:endParaRPr lang="zh-CN" altLang="en-US" sz="3600" b="1" dirty="0">
                <a:solidFill>
                  <a:srgbClr val="284498"/>
                </a:solidFill>
                <a:latin typeface="方正舒体" panose="02010601030101010101" pitchFamily="2" charset="-122"/>
                <a:ea typeface="方正舒体" panose="02010601030101010101" pitchFamily="2" charset="-122"/>
              </a:endParaRPr>
            </a:p>
          </p:txBody>
        </p:sp>
      </p:grpSp>
      <p:sp>
        <p:nvSpPr>
          <p:cNvPr id="11" name="文本框 10"/>
          <p:cNvSpPr txBox="1"/>
          <p:nvPr/>
        </p:nvSpPr>
        <p:spPr>
          <a:xfrm>
            <a:off x="1535780" y="1382847"/>
            <a:ext cx="5640220" cy="461665"/>
          </a:xfrm>
          <a:prstGeom prst="rect">
            <a:avLst/>
          </a:prstGeom>
          <a:noFill/>
        </p:spPr>
        <p:txBody>
          <a:bodyPr wrap="square" rtlCol="0">
            <a:spAutoFit/>
          </a:bodyPr>
          <a:lstStyle/>
          <a:p>
            <a:r>
              <a:rPr lang="zh-CN" altLang="en-US" sz="2400" dirty="0" smtClean="0">
                <a:solidFill>
                  <a:schemeClr val="tx2">
                    <a:lumMod val="75000"/>
                    <a:lumOff val="25000"/>
                  </a:schemeClr>
                </a:solidFill>
                <a:latin typeface="华文新魏" panose="02010800040101010101" pitchFamily="2" charset="-122"/>
                <a:ea typeface="华文新魏" panose="02010800040101010101" pitchFamily="2" charset="-122"/>
              </a:rPr>
              <a:t>采样管长度计算</a:t>
            </a:r>
            <a:r>
              <a:rPr lang="en-US" altLang="zh-CN" sz="2400" dirty="0" smtClean="0">
                <a:solidFill>
                  <a:schemeClr val="tx2">
                    <a:lumMod val="75000"/>
                    <a:lumOff val="25000"/>
                  </a:schemeClr>
                </a:solidFill>
                <a:latin typeface="华文新魏" panose="02010800040101010101" pitchFamily="2" charset="-122"/>
                <a:ea typeface="华文新魏" panose="02010800040101010101" pitchFamily="2" charset="-122"/>
              </a:rPr>
              <a:t>—</a:t>
            </a:r>
            <a:r>
              <a:rPr lang="zh-CN" altLang="en-US" sz="2400" dirty="0" smtClean="0">
                <a:solidFill>
                  <a:schemeClr val="tx2">
                    <a:lumMod val="75000"/>
                    <a:lumOff val="25000"/>
                  </a:schemeClr>
                </a:solidFill>
                <a:latin typeface="华文新魏" panose="02010800040101010101" pitchFamily="2" charset="-122"/>
                <a:ea typeface="华文新魏" panose="02010800040101010101" pitchFamily="2" charset="-122"/>
              </a:rPr>
              <a:t>量采样管、数采样孔</a:t>
            </a:r>
            <a:endParaRPr lang="zh-CN" altLang="en-US" sz="2400" dirty="0">
              <a:solidFill>
                <a:schemeClr val="tx2">
                  <a:lumMod val="75000"/>
                  <a:lumOff val="25000"/>
                </a:schemeClr>
              </a:solidFill>
              <a:latin typeface="华文新魏" panose="02010800040101010101" pitchFamily="2" charset="-122"/>
              <a:ea typeface="华文新魏" panose="02010800040101010101" pitchFamily="2" charset="-122"/>
            </a:endParaRPr>
          </a:p>
        </p:txBody>
      </p:sp>
      <p:grpSp>
        <p:nvGrpSpPr>
          <p:cNvPr id="17" name="组合 16"/>
          <p:cNvGrpSpPr/>
          <p:nvPr/>
        </p:nvGrpSpPr>
        <p:grpSpPr>
          <a:xfrm>
            <a:off x="696000" y="1845000"/>
            <a:ext cx="10800000" cy="1022051"/>
            <a:chOff x="696000" y="3244334"/>
            <a:chExt cx="10800000" cy="1022051"/>
          </a:xfrm>
        </p:grpSpPr>
        <p:sp>
          <p:nvSpPr>
            <p:cNvPr id="18" name="文本框 17"/>
            <p:cNvSpPr txBox="1"/>
            <p:nvPr/>
          </p:nvSpPr>
          <p:spPr>
            <a:xfrm>
              <a:off x="696000" y="3244334"/>
              <a:ext cx="10800000" cy="400110"/>
            </a:xfrm>
            <a:prstGeom prst="rect">
              <a:avLst/>
            </a:prstGeom>
            <a:noFill/>
          </p:spPr>
          <p:txBody>
            <a:bodyPr wrap="square" rtlCol="0">
              <a:spAutoFit/>
            </a:bodyPr>
            <a:lstStyle/>
            <a:p>
              <a:pPr algn="ctr"/>
              <a:r>
                <a:rPr lang="zh-CN" altLang="en-US" sz="2000" b="1" dirty="0">
                  <a:solidFill>
                    <a:srgbClr val="FF0000"/>
                  </a:solidFill>
                  <a:latin typeface="楷体" panose="02010609060101010101" pitchFamily="49" charset="-122"/>
                  <a:ea typeface="楷体" panose="02010609060101010101" pitchFamily="49" charset="-122"/>
                </a:rPr>
                <a:t>采样管长度</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（图纸</a:t>
              </a:r>
              <a:r>
                <a:rPr lang="zh-CN" altLang="en-US" sz="2000" b="1" dirty="0" smtClean="0">
                  <a:solidFill>
                    <a:srgbClr val="FF0000"/>
                  </a:solidFill>
                  <a:latin typeface="楷体" panose="02010609060101010101" pitchFamily="49" charset="-122"/>
                  <a:ea typeface="楷体" panose="02010609060101010101" pitchFamily="49" charset="-122"/>
                </a:rPr>
                <a:t>上采样管网</a:t>
              </a:r>
              <a:r>
                <a:rPr lang="zh-CN" altLang="en-US" sz="2000" b="1" dirty="0">
                  <a:solidFill>
                    <a:srgbClr val="FF0000"/>
                  </a:solidFill>
                  <a:latin typeface="楷体" panose="02010609060101010101" pitchFamily="49" charset="-122"/>
                  <a:ea typeface="楷体" panose="02010609060101010101" pitchFamily="49" charset="-122"/>
                </a:rPr>
                <a:t>长度总和</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（保护区高度</a:t>
              </a:r>
              <a:r>
                <a:rPr lang="en-US" altLang="zh-CN" sz="2000" b="1" dirty="0">
                  <a:solidFill>
                    <a:srgbClr val="FF0000"/>
                  </a:solidFill>
                  <a:latin typeface="楷体" panose="02010609060101010101" pitchFamily="49" charset="-122"/>
                  <a:ea typeface="楷体" panose="02010609060101010101" pitchFamily="49" charset="-122"/>
                </a:rPr>
                <a:t>-1.5m</a:t>
              </a:r>
              <a:r>
                <a:rPr lang="zh-CN" altLang="en-US" sz="2000" b="1" dirty="0">
                  <a:solidFill>
                    <a:srgbClr val="FF0000"/>
                  </a:solidFill>
                  <a:latin typeface="楷体" panose="02010609060101010101" pitchFamily="49" charset="-122"/>
                  <a:ea typeface="楷体" panose="02010609060101010101" pitchFamily="49" charset="-122"/>
                </a:rPr>
                <a:t>））*（</a:t>
              </a:r>
              <a:r>
                <a:rPr lang="en-US" altLang="zh-CN" sz="2000" b="1" dirty="0">
                  <a:solidFill>
                    <a:srgbClr val="FF0000"/>
                  </a:solidFill>
                  <a:latin typeface="楷体" panose="02010609060101010101" pitchFamily="49" charset="-122"/>
                  <a:ea typeface="楷体" panose="02010609060101010101" pitchFamily="49" charset="-122"/>
                </a:rPr>
                <a:t>1.05~1.1</a:t>
              </a:r>
              <a:r>
                <a:rPr lang="zh-CN" altLang="en-US" sz="2000" b="1" dirty="0">
                  <a:solidFill>
                    <a:srgbClr val="FF0000"/>
                  </a:solidFill>
                  <a:latin typeface="楷体" panose="02010609060101010101" pitchFamily="49" charset="-122"/>
                  <a:ea typeface="楷体" panose="02010609060101010101" pitchFamily="49" charset="-122"/>
                </a:rPr>
                <a:t>）</a:t>
              </a:r>
            </a:p>
          </p:txBody>
        </p:sp>
        <p:sp>
          <p:nvSpPr>
            <p:cNvPr id="19" name="右箭头 18"/>
            <p:cNvSpPr/>
            <p:nvPr/>
          </p:nvSpPr>
          <p:spPr>
            <a:xfrm rot="5400000">
              <a:off x="4512000" y="3659334"/>
              <a:ext cx="252000" cy="252000"/>
            </a:xfrm>
            <a:prstGeom prst="rightArrow">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右箭头 19"/>
            <p:cNvSpPr/>
            <p:nvPr/>
          </p:nvSpPr>
          <p:spPr>
            <a:xfrm rot="5400000">
              <a:off x="9696000" y="3659334"/>
              <a:ext cx="252000" cy="252000"/>
            </a:xfrm>
            <a:prstGeom prst="rightArrow">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右箭头 20"/>
            <p:cNvSpPr/>
            <p:nvPr/>
          </p:nvSpPr>
          <p:spPr>
            <a:xfrm rot="5400000">
              <a:off x="7544400" y="3659334"/>
              <a:ext cx="252000" cy="252000"/>
            </a:xfrm>
            <a:prstGeom prst="rightArrow">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3198000" y="3897053"/>
              <a:ext cx="2880000" cy="369332"/>
            </a:xfrm>
            <a:prstGeom prst="rect">
              <a:avLst/>
            </a:prstGeom>
            <a:noFill/>
          </p:spPr>
          <p:txBody>
            <a:bodyPr wrap="square" rtlCol="0">
              <a:spAutoFit/>
            </a:bodyPr>
            <a:lstStyle/>
            <a:p>
              <a:pPr algn="ctr"/>
              <a:r>
                <a:rPr lang="zh-CN" altLang="en-US" dirty="0" smtClean="0">
                  <a:latin typeface="楷体" panose="02010609060101010101" pitchFamily="49" charset="-122"/>
                  <a:ea typeface="楷体" panose="02010609060101010101" pitchFamily="49" charset="-122"/>
                </a:rPr>
                <a:t>采样管水平方向长度</a:t>
              </a:r>
              <a:endParaRPr lang="zh-CN" altLang="en-US" dirty="0">
                <a:latin typeface="楷体" panose="02010609060101010101" pitchFamily="49" charset="-122"/>
                <a:ea typeface="楷体" panose="02010609060101010101" pitchFamily="49" charset="-122"/>
              </a:endParaRPr>
            </a:p>
          </p:txBody>
        </p:sp>
        <p:sp>
          <p:nvSpPr>
            <p:cNvPr id="23" name="文本框 22"/>
            <p:cNvSpPr txBox="1"/>
            <p:nvPr/>
          </p:nvSpPr>
          <p:spPr>
            <a:xfrm>
              <a:off x="6230400" y="3892334"/>
              <a:ext cx="2880000" cy="369332"/>
            </a:xfrm>
            <a:prstGeom prst="rect">
              <a:avLst/>
            </a:prstGeom>
            <a:noFill/>
          </p:spPr>
          <p:txBody>
            <a:bodyPr wrap="square" rtlCol="0">
              <a:spAutoFit/>
            </a:bodyPr>
            <a:lstStyle/>
            <a:p>
              <a:pPr algn="ctr"/>
              <a:r>
                <a:rPr lang="zh-CN" altLang="en-US" dirty="0" smtClean="0">
                  <a:latin typeface="楷体" panose="02010609060101010101" pitchFamily="49" charset="-122"/>
                  <a:ea typeface="楷体" panose="02010609060101010101" pitchFamily="49" charset="-122"/>
                </a:rPr>
                <a:t>采样管竖直方向长度</a:t>
              </a:r>
              <a:endParaRPr lang="zh-CN" altLang="en-US" dirty="0">
                <a:latin typeface="楷体" panose="02010609060101010101" pitchFamily="49" charset="-122"/>
                <a:ea typeface="楷体" panose="02010609060101010101" pitchFamily="49" charset="-122"/>
              </a:endParaRPr>
            </a:p>
          </p:txBody>
        </p:sp>
        <p:sp>
          <p:nvSpPr>
            <p:cNvPr id="24" name="文本框 23"/>
            <p:cNvSpPr txBox="1"/>
            <p:nvPr/>
          </p:nvSpPr>
          <p:spPr>
            <a:xfrm>
              <a:off x="8382000" y="3892334"/>
              <a:ext cx="2880000" cy="369332"/>
            </a:xfrm>
            <a:prstGeom prst="rect">
              <a:avLst/>
            </a:prstGeom>
            <a:noFill/>
          </p:spPr>
          <p:txBody>
            <a:bodyPr wrap="square" rtlCol="0">
              <a:spAutoFit/>
            </a:bodyPr>
            <a:lstStyle/>
            <a:p>
              <a:pPr algn="ctr"/>
              <a:r>
                <a:rPr lang="en-US" altLang="zh-CN" dirty="0" smtClean="0">
                  <a:latin typeface="楷体" panose="02010609060101010101" pitchFamily="49" charset="-122"/>
                  <a:ea typeface="楷体" panose="02010609060101010101" pitchFamily="49" charset="-122"/>
                </a:rPr>
                <a:t>5%~10%</a:t>
              </a:r>
              <a:r>
                <a:rPr lang="zh-CN" altLang="en-US" dirty="0" smtClean="0">
                  <a:latin typeface="楷体" panose="02010609060101010101" pitchFamily="49" charset="-122"/>
                  <a:ea typeface="楷体" panose="02010609060101010101" pitchFamily="49" charset="-122"/>
                </a:rPr>
                <a:t>预留</a:t>
              </a:r>
              <a:endParaRPr lang="zh-CN" altLang="en-US" dirty="0">
                <a:latin typeface="楷体" panose="02010609060101010101" pitchFamily="49" charset="-122"/>
                <a:ea typeface="楷体" panose="02010609060101010101" pitchFamily="49" charset="-122"/>
              </a:endParaRPr>
            </a:p>
          </p:txBody>
        </p:sp>
      </p:grpSp>
      <p:sp>
        <p:nvSpPr>
          <p:cNvPr id="26" name="文本框 25"/>
          <p:cNvSpPr txBox="1"/>
          <p:nvPr/>
        </p:nvSpPr>
        <p:spPr>
          <a:xfrm>
            <a:off x="696000" y="2925000"/>
            <a:ext cx="10800000" cy="400110"/>
          </a:xfrm>
          <a:prstGeom prst="rect">
            <a:avLst/>
          </a:prstGeom>
          <a:noFill/>
        </p:spPr>
        <p:txBody>
          <a:bodyPr wrap="square" rtlCol="0">
            <a:spAutoFit/>
          </a:bodyPr>
          <a:lstStyle/>
          <a:p>
            <a:pPr algn="ctr"/>
            <a:r>
              <a:rPr lang="zh-CN" altLang="en-US" sz="2000" b="1" dirty="0" smtClean="0">
                <a:solidFill>
                  <a:srgbClr val="FF0000"/>
                </a:solidFill>
                <a:latin typeface="楷体" panose="02010609060101010101" pitchFamily="49" charset="-122"/>
                <a:ea typeface="楷体" panose="02010609060101010101" pitchFamily="49" charset="-122"/>
              </a:rPr>
              <a:t>采样孔个数</a:t>
            </a:r>
            <a:r>
              <a:rPr lang="en-US" altLang="zh-CN" sz="2000" b="1" dirty="0" smtClean="0">
                <a:solidFill>
                  <a:srgbClr val="FF0000"/>
                </a:solidFill>
                <a:latin typeface="楷体" panose="02010609060101010101" pitchFamily="49" charset="-122"/>
                <a:ea typeface="楷体" panose="02010609060101010101" pitchFamily="49" charset="-122"/>
              </a:rPr>
              <a:t>=</a:t>
            </a:r>
            <a:r>
              <a:rPr lang="zh-CN" altLang="en-US" sz="2000" b="1" dirty="0" smtClean="0">
                <a:solidFill>
                  <a:srgbClr val="FF0000"/>
                </a:solidFill>
                <a:latin typeface="楷体" panose="02010609060101010101" pitchFamily="49" charset="-122"/>
                <a:ea typeface="楷体" panose="02010609060101010101" pitchFamily="49" charset="-122"/>
              </a:rPr>
              <a:t>图纸中采样孔个数</a:t>
            </a:r>
            <a:r>
              <a:rPr lang="en-US" altLang="zh-CN" sz="2000" b="1" dirty="0" smtClean="0">
                <a:solidFill>
                  <a:srgbClr val="FF0000"/>
                </a:solidFill>
                <a:latin typeface="楷体" panose="02010609060101010101" pitchFamily="49" charset="-122"/>
                <a:ea typeface="楷体" panose="02010609060101010101" pitchFamily="49" charset="-122"/>
              </a:rPr>
              <a:t>+</a:t>
            </a:r>
            <a:r>
              <a:rPr lang="zh-CN" altLang="en-US" sz="2000" b="1" dirty="0" smtClean="0">
                <a:solidFill>
                  <a:srgbClr val="FF0000"/>
                </a:solidFill>
                <a:latin typeface="楷体" panose="02010609060101010101" pitchFamily="49" charset="-122"/>
                <a:ea typeface="楷体" panose="02010609060101010101" pitchFamily="49" charset="-122"/>
              </a:rPr>
              <a:t>标准采样下末端孔个数</a:t>
            </a:r>
            <a:r>
              <a:rPr lang="en-US" altLang="zh-CN" sz="2000" b="1" dirty="0" smtClean="0">
                <a:solidFill>
                  <a:srgbClr val="FF0000"/>
                </a:solidFill>
                <a:latin typeface="楷体" panose="02010609060101010101" pitchFamily="49" charset="-122"/>
                <a:ea typeface="楷体" panose="02010609060101010101" pitchFamily="49" charset="-122"/>
              </a:rPr>
              <a:t>+</a:t>
            </a:r>
            <a:r>
              <a:rPr lang="zh-CN" altLang="en-US" sz="2000" b="1" dirty="0" smtClean="0">
                <a:solidFill>
                  <a:srgbClr val="FF0000"/>
                </a:solidFill>
                <a:latin typeface="楷体" panose="02010609060101010101" pitchFamily="49" charset="-122"/>
                <a:ea typeface="楷体" panose="02010609060101010101" pitchFamily="49" charset="-122"/>
              </a:rPr>
              <a:t>（竖直采样</a:t>
            </a:r>
            <a:r>
              <a:rPr lang="zh-CN" altLang="en-US" sz="2000" b="1" dirty="0">
                <a:solidFill>
                  <a:srgbClr val="FF0000"/>
                </a:solidFill>
                <a:latin typeface="楷体" panose="02010609060101010101" pitchFamily="49" charset="-122"/>
                <a:ea typeface="楷体" panose="02010609060101010101" pitchFamily="49" charset="-122"/>
              </a:rPr>
              <a:t>孔）</a:t>
            </a:r>
          </a:p>
        </p:txBody>
      </p:sp>
      <p:pic>
        <p:nvPicPr>
          <p:cNvPr id="3" name="图片 2"/>
          <p:cNvPicPr>
            <a:picLocks noChangeAspect="1"/>
          </p:cNvPicPr>
          <p:nvPr/>
        </p:nvPicPr>
        <p:blipFill rotWithShape="1">
          <a:blip r:embed="rId6"/>
          <a:srcRect l="2756" r="2756"/>
          <a:stretch>
            <a:fillRect/>
          </a:stretch>
        </p:blipFill>
        <p:spPr>
          <a:xfrm>
            <a:off x="2729857" y="3429000"/>
            <a:ext cx="6732286" cy="2880000"/>
          </a:xfrm>
          <a:prstGeom prst="rect">
            <a:avLst/>
          </a:prstGeom>
        </p:spPr>
      </p:pic>
    </p:spTree>
    <p:custDataLst>
      <p:tags r:id="rId1"/>
    </p:custData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2" name="图片 21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grpSp>
        <p:nvGrpSpPr>
          <p:cNvPr id="13" name="组合 12"/>
          <p:cNvGrpSpPr/>
          <p:nvPr/>
        </p:nvGrpSpPr>
        <p:grpSpPr>
          <a:xfrm>
            <a:off x="931739" y="449270"/>
            <a:ext cx="3220261" cy="832260"/>
            <a:chOff x="931739" y="449270"/>
            <a:chExt cx="3220261" cy="832260"/>
          </a:xfrm>
        </p:grpSpPr>
        <p:pic>
          <p:nvPicPr>
            <p:cNvPr id="14" name="图片 13"/>
            <p:cNvPicPr>
              <a:picLocks noChangeAspect="1"/>
            </p:cNvPicPr>
            <p:nvPr/>
          </p:nvPicPr>
          <p:blipFill>
            <a:blip r:embed="rId4">
              <a:clrChange>
                <a:clrFrom>
                  <a:srgbClr val="FFFFFF"/>
                </a:clrFrom>
                <a:clrTo>
                  <a:srgbClr val="FFFFFF">
                    <a:alpha val="0"/>
                  </a:srgbClr>
                </a:clrTo>
              </a:clrChange>
            </a:blip>
            <a:stretch>
              <a:fillRect/>
            </a:stretch>
          </p:blipFill>
          <p:spPr>
            <a:xfrm rot="21422848">
              <a:off x="931739" y="1016298"/>
              <a:ext cx="2930429" cy="265232"/>
            </a:xfrm>
            <a:prstGeom prst="rect">
              <a:avLst/>
            </a:prstGeom>
          </p:spPr>
        </p:pic>
        <p:sp>
          <p:nvSpPr>
            <p:cNvPr id="15" name="文本框 14"/>
            <p:cNvSpPr txBox="1"/>
            <p:nvPr/>
          </p:nvSpPr>
          <p:spPr>
            <a:xfrm>
              <a:off x="1272000" y="605839"/>
              <a:ext cx="2880000" cy="553998"/>
            </a:xfrm>
            <a:prstGeom prst="rect">
              <a:avLst/>
            </a:prstGeom>
            <a:noFill/>
          </p:spPr>
          <p:txBody>
            <a:bodyPr wrap="square" rtlCol="0">
              <a:spAutoFit/>
            </a:bodyPr>
            <a:lstStyle/>
            <a:p>
              <a:r>
                <a:rPr lang="zh-CN" altLang="en-US" sz="3000" b="1" dirty="0" smtClean="0">
                  <a:solidFill>
                    <a:srgbClr val="2E2E2E"/>
                  </a:solidFill>
                  <a:latin typeface="华文隶书" panose="02010800040101010101" pitchFamily="2" charset="-122"/>
                  <a:ea typeface="华文隶书" panose="02010800040101010101" pitchFamily="2" charset="-122"/>
                </a:rPr>
                <a:t>简单数图配置</a:t>
              </a:r>
              <a:endParaRPr lang="zh-CN" altLang="en-US" sz="3000" b="1" dirty="0">
                <a:solidFill>
                  <a:srgbClr val="2E2E2E"/>
                </a:solidFill>
                <a:latin typeface="华文隶书" panose="02010800040101010101" pitchFamily="2" charset="-122"/>
                <a:ea typeface="华文隶书" panose="02010800040101010101" pitchFamily="2" charset="-122"/>
              </a:endParaRPr>
            </a:p>
          </p:txBody>
        </p:sp>
        <p:pic>
          <p:nvPicPr>
            <p:cNvPr id="16" name="图片 15"/>
            <p:cNvPicPr>
              <a:picLocks noChangeAspect="1"/>
            </p:cNvPicPr>
            <p:nvPr/>
          </p:nvPicPr>
          <p:blipFill rotWithShape="1">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l="7559" t="21444" r="77323" b="16404"/>
            <a:stretch>
              <a:fillRect/>
            </a:stretch>
          </p:blipFill>
          <p:spPr>
            <a:xfrm rot="2694434">
              <a:off x="988082" y="449270"/>
              <a:ext cx="233513" cy="720000"/>
            </a:xfrm>
            <a:prstGeom prst="rect">
              <a:avLst/>
            </a:prstGeom>
            <a:noFill/>
            <a:ln>
              <a:noFill/>
            </a:ln>
          </p:spPr>
        </p:pic>
      </p:grpSp>
      <p:grpSp>
        <p:nvGrpSpPr>
          <p:cNvPr id="8" name="组合 7"/>
          <p:cNvGrpSpPr/>
          <p:nvPr/>
        </p:nvGrpSpPr>
        <p:grpSpPr>
          <a:xfrm>
            <a:off x="888838" y="1225826"/>
            <a:ext cx="432000" cy="646331"/>
            <a:chOff x="2845337" y="1449280"/>
            <a:chExt cx="432000" cy="646331"/>
          </a:xfrm>
        </p:grpSpPr>
        <p:sp>
          <p:nvSpPr>
            <p:cNvPr id="9" name="图文框 8"/>
            <p:cNvSpPr/>
            <p:nvPr/>
          </p:nvSpPr>
          <p:spPr>
            <a:xfrm rot="2700000">
              <a:off x="2845337" y="1621134"/>
              <a:ext cx="432000" cy="432000"/>
            </a:xfrm>
            <a:prstGeom prst="frame">
              <a:avLst>
                <a:gd name="adj1" fmla="val 10941"/>
              </a:avLst>
            </a:prstGeom>
            <a:solidFill>
              <a:srgbClr val="397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9"/>
            <p:cNvSpPr txBox="1"/>
            <p:nvPr/>
          </p:nvSpPr>
          <p:spPr>
            <a:xfrm>
              <a:off x="2881337" y="1449280"/>
              <a:ext cx="360000" cy="646331"/>
            </a:xfrm>
            <a:prstGeom prst="rect">
              <a:avLst/>
            </a:prstGeom>
            <a:noFill/>
          </p:spPr>
          <p:txBody>
            <a:bodyPr wrap="square" rtlCol="0">
              <a:spAutoFit/>
            </a:bodyPr>
            <a:lstStyle/>
            <a:p>
              <a:pPr algn="ctr"/>
              <a:r>
                <a:rPr lang="en-US" altLang="zh-CN" sz="3600" b="1" dirty="0">
                  <a:solidFill>
                    <a:srgbClr val="284498"/>
                  </a:solidFill>
                  <a:latin typeface="方正舒体" panose="02010601030101010101" pitchFamily="2" charset="-122"/>
                  <a:ea typeface="方正舒体" panose="02010601030101010101" pitchFamily="2" charset="-122"/>
                </a:rPr>
                <a:t>5</a:t>
              </a:r>
              <a:endParaRPr lang="zh-CN" altLang="en-US" sz="3600" b="1" dirty="0">
                <a:solidFill>
                  <a:srgbClr val="284498"/>
                </a:solidFill>
                <a:latin typeface="方正舒体" panose="02010601030101010101" pitchFamily="2" charset="-122"/>
                <a:ea typeface="方正舒体" panose="02010601030101010101" pitchFamily="2" charset="-122"/>
              </a:endParaRPr>
            </a:p>
          </p:txBody>
        </p:sp>
      </p:grpSp>
      <p:sp>
        <p:nvSpPr>
          <p:cNvPr id="11" name="文本框 10"/>
          <p:cNvSpPr txBox="1"/>
          <p:nvPr/>
        </p:nvSpPr>
        <p:spPr>
          <a:xfrm>
            <a:off x="1535780" y="1382847"/>
            <a:ext cx="4320000" cy="460375"/>
          </a:xfrm>
          <a:prstGeom prst="rect">
            <a:avLst/>
          </a:prstGeom>
          <a:noFill/>
        </p:spPr>
        <p:txBody>
          <a:bodyPr wrap="square" rtlCol="0">
            <a:spAutoFit/>
          </a:bodyPr>
          <a:lstStyle/>
          <a:p>
            <a:r>
              <a:rPr lang="zh-CN" altLang="en-US" sz="2400" dirty="0" smtClean="0">
                <a:solidFill>
                  <a:schemeClr val="tx2">
                    <a:lumMod val="75000"/>
                    <a:lumOff val="25000"/>
                  </a:schemeClr>
                </a:solidFill>
                <a:latin typeface="华文新魏" panose="02010800040101010101" pitchFamily="2" charset="-122"/>
                <a:ea typeface="华文新魏" panose="02010800040101010101" pitchFamily="2" charset="-122"/>
              </a:rPr>
              <a:t>采样管及采样孔的数量原则</a:t>
            </a:r>
            <a:endParaRPr lang="zh-CN" altLang="en-US" sz="2400" dirty="0">
              <a:solidFill>
                <a:schemeClr val="tx2">
                  <a:lumMod val="75000"/>
                  <a:lumOff val="25000"/>
                </a:schemeClr>
              </a:solidFill>
              <a:latin typeface="华文新魏" panose="02010800040101010101" pitchFamily="2" charset="-122"/>
              <a:ea typeface="华文新魏" panose="02010800040101010101" pitchFamily="2" charset="-122"/>
            </a:endParaRPr>
          </a:p>
        </p:txBody>
      </p:sp>
      <p:sp>
        <p:nvSpPr>
          <p:cNvPr id="18" name="文本框 17"/>
          <p:cNvSpPr txBox="1"/>
          <p:nvPr/>
        </p:nvSpPr>
        <p:spPr>
          <a:xfrm>
            <a:off x="1128000" y="1869243"/>
            <a:ext cx="6120000" cy="4524315"/>
          </a:xfrm>
          <a:prstGeom prst="rect">
            <a:avLst/>
          </a:prstGeom>
          <a:noFill/>
        </p:spPr>
        <p:txBody>
          <a:bodyPr wrap="square" rtlCol="0">
            <a:spAutoFit/>
          </a:bodyPr>
          <a:lstStyle/>
          <a:p>
            <a:pPr marL="285750" indent="-285750">
              <a:lnSpc>
                <a:spcPct val="200000"/>
              </a:lnSpc>
              <a:buFont typeface="Wingdings" panose="05000000000000000000" pitchFamily="2" charset="2"/>
              <a:buChar char="l"/>
            </a:pPr>
            <a:r>
              <a:rPr lang="zh-CN" altLang="en-US" b="1" dirty="0" smtClean="0">
                <a:solidFill>
                  <a:srgbClr val="FF0000"/>
                </a:solidFill>
                <a:latin typeface="楷体" panose="02010609060101010101" pitchFamily="49" charset="-122"/>
                <a:ea typeface="楷体" panose="02010609060101010101" pitchFamily="49" charset="-122"/>
              </a:rPr>
              <a:t>单采样管≤</a:t>
            </a:r>
            <a:r>
              <a:rPr lang="en-US" altLang="zh-CN" b="1" dirty="0" smtClean="0">
                <a:solidFill>
                  <a:srgbClr val="FF0000"/>
                </a:solidFill>
                <a:latin typeface="楷体" panose="02010609060101010101" pitchFamily="49" charset="-122"/>
                <a:ea typeface="楷体" panose="02010609060101010101" pitchFamily="49" charset="-122"/>
              </a:rPr>
              <a:t>100</a:t>
            </a:r>
            <a:r>
              <a:rPr lang="zh-CN" altLang="en-US" b="1" dirty="0" smtClean="0">
                <a:solidFill>
                  <a:srgbClr val="FF0000"/>
                </a:solidFill>
                <a:latin typeface="楷体" panose="02010609060101010101" pitchFamily="49" charset="-122"/>
                <a:ea typeface="楷体" panose="02010609060101010101" pitchFamily="49" charset="-122"/>
              </a:rPr>
              <a:t>米，</a:t>
            </a:r>
            <a:r>
              <a:rPr lang="en-US" altLang="zh-CN" b="1" dirty="0" smtClean="0">
                <a:solidFill>
                  <a:srgbClr val="FF0000"/>
                </a:solidFill>
                <a:latin typeface="楷体" panose="02010609060101010101" pitchFamily="49" charset="-122"/>
                <a:ea typeface="楷体" panose="02010609060101010101" pitchFamily="49" charset="-122"/>
              </a:rPr>
              <a:t>18</a:t>
            </a:r>
            <a:r>
              <a:rPr lang="zh-CN" altLang="en-US" b="1" dirty="0" smtClean="0">
                <a:solidFill>
                  <a:srgbClr val="FF0000"/>
                </a:solidFill>
                <a:latin typeface="楷体" panose="02010609060101010101" pitchFamily="49" charset="-122"/>
                <a:ea typeface="楷体" panose="02010609060101010101" pitchFamily="49" charset="-122"/>
              </a:rPr>
              <a:t>个采样孔；</a:t>
            </a:r>
            <a:endParaRPr lang="en-US" altLang="zh-CN" b="1" dirty="0" smtClean="0">
              <a:solidFill>
                <a:srgbClr val="FF0000"/>
              </a:solidFill>
              <a:latin typeface="楷体" panose="02010609060101010101" pitchFamily="49" charset="-122"/>
              <a:ea typeface="楷体" panose="02010609060101010101" pitchFamily="49" charset="-122"/>
            </a:endParaRPr>
          </a:p>
          <a:p>
            <a:pPr marL="285750" indent="-285750">
              <a:lnSpc>
                <a:spcPct val="200000"/>
              </a:lnSpc>
              <a:buFont typeface="Wingdings" panose="05000000000000000000" pitchFamily="2" charset="2"/>
              <a:buChar char="l"/>
            </a:pPr>
            <a:r>
              <a:rPr lang="en-US" altLang="zh-CN" b="1" dirty="0" smtClean="0">
                <a:solidFill>
                  <a:srgbClr val="FF0000"/>
                </a:solidFill>
                <a:latin typeface="楷体" panose="02010609060101010101" pitchFamily="49" charset="-122"/>
                <a:ea typeface="楷体" panose="02010609060101010101" pitchFamily="49" charset="-122"/>
              </a:rPr>
              <a:t>U</a:t>
            </a:r>
            <a:r>
              <a:rPr lang="zh-CN" altLang="en-US" b="1" dirty="0" smtClean="0">
                <a:solidFill>
                  <a:srgbClr val="FF0000"/>
                </a:solidFill>
                <a:latin typeface="楷体" panose="02010609060101010101" pitchFamily="49" charset="-122"/>
                <a:ea typeface="楷体" panose="02010609060101010101" pitchFamily="49" charset="-122"/>
              </a:rPr>
              <a:t>型管时，单边</a:t>
            </a:r>
            <a:r>
              <a:rPr lang="en-US" altLang="zh-CN" b="1" dirty="0" smtClean="0">
                <a:solidFill>
                  <a:srgbClr val="FF0000"/>
                </a:solidFill>
                <a:latin typeface="楷体" panose="02010609060101010101" pitchFamily="49" charset="-122"/>
                <a:ea typeface="楷体" panose="02010609060101010101" pitchFamily="49" charset="-122"/>
              </a:rPr>
              <a:t>80</a:t>
            </a:r>
            <a:r>
              <a:rPr lang="zh-CN" altLang="en-US" b="1" dirty="0" smtClean="0">
                <a:solidFill>
                  <a:srgbClr val="FF0000"/>
                </a:solidFill>
                <a:latin typeface="楷体" panose="02010609060101010101" pitchFamily="49" charset="-122"/>
                <a:ea typeface="楷体" panose="02010609060101010101" pitchFamily="49" charset="-122"/>
              </a:rPr>
              <a:t>米，每一边</a:t>
            </a:r>
            <a:r>
              <a:rPr lang="en-US" altLang="zh-CN" b="1" dirty="0" smtClean="0">
                <a:solidFill>
                  <a:srgbClr val="FF0000"/>
                </a:solidFill>
                <a:latin typeface="楷体" panose="02010609060101010101" pitchFamily="49" charset="-122"/>
                <a:ea typeface="楷体" panose="02010609060101010101" pitchFamily="49" charset="-122"/>
              </a:rPr>
              <a:t>13</a:t>
            </a:r>
            <a:r>
              <a:rPr lang="zh-CN" altLang="en-US" b="1" dirty="0" smtClean="0">
                <a:solidFill>
                  <a:srgbClr val="FF0000"/>
                </a:solidFill>
                <a:latin typeface="楷体" panose="02010609060101010101" pitchFamily="49" charset="-122"/>
                <a:ea typeface="楷体" panose="02010609060101010101" pitchFamily="49" charset="-122"/>
              </a:rPr>
              <a:t>个采样孔；</a:t>
            </a:r>
            <a:endParaRPr lang="en-US" altLang="zh-CN" b="1" dirty="0" smtClean="0">
              <a:solidFill>
                <a:srgbClr val="FF0000"/>
              </a:solidFill>
              <a:latin typeface="楷体" panose="02010609060101010101" pitchFamily="49" charset="-122"/>
              <a:ea typeface="楷体" panose="02010609060101010101" pitchFamily="49" charset="-122"/>
            </a:endParaRPr>
          </a:p>
          <a:p>
            <a:pPr marL="285750" indent="-285750">
              <a:lnSpc>
                <a:spcPct val="200000"/>
              </a:lnSpc>
              <a:buFont typeface="Wingdings" panose="05000000000000000000" pitchFamily="2" charset="2"/>
              <a:buChar char="l"/>
            </a:pPr>
            <a:r>
              <a:rPr lang="en-US" altLang="zh-CN" b="1" dirty="0" smtClean="0">
                <a:solidFill>
                  <a:srgbClr val="FF0000"/>
                </a:solidFill>
                <a:latin typeface="楷体" panose="02010609060101010101" pitchFamily="49" charset="-122"/>
                <a:ea typeface="楷体" panose="02010609060101010101" pitchFamily="49" charset="-122"/>
              </a:rPr>
              <a:t>4</a:t>
            </a:r>
            <a:r>
              <a:rPr lang="zh-CN" altLang="en-US" b="1" dirty="0" smtClean="0">
                <a:solidFill>
                  <a:srgbClr val="FF0000"/>
                </a:solidFill>
                <a:latin typeface="楷体" panose="02010609060101010101" pitchFamily="49" charset="-122"/>
                <a:ea typeface="楷体" panose="02010609060101010101" pitchFamily="49" charset="-122"/>
              </a:rPr>
              <a:t>条采样管分支时，每一分支≤</a:t>
            </a:r>
            <a:r>
              <a:rPr lang="en-US" altLang="zh-CN" b="1" dirty="0" smtClean="0">
                <a:solidFill>
                  <a:srgbClr val="FF0000"/>
                </a:solidFill>
                <a:latin typeface="楷体" panose="02010609060101010101" pitchFamily="49" charset="-122"/>
                <a:ea typeface="楷体" panose="02010609060101010101" pitchFamily="49" charset="-122"/>
              </a:rPr>
              <a:t>60</a:t>
            </a:r>
            <a:r>
              <a:rPr lang="zh-CN" altLang="en-US" b="1" dirty="0" smtClean="0">
                <a:solidFill>
                  <a:srgbClr val="FF0000"/>
                </a:solidFill>
                <a:latin typeface="楷体" panose="02010609060101010101" pitchFamily="49" charset="-122"/>
                <a:ea typeface="楷体" panose="02010609060101010101" pitchFamily="49" charset="-122"/>
              </a:rPr>
              <a:t>米，单条分支上≤</a:t>
            </a:r>
            <a:r>
              <a:rPr lang="en-US" altLang="zh-CN" b="1" dirty="0" smtClean="0">
                <a:solidFill>
                  <a:srgbClr val="FF0000"/>
                </a:solidFill>
                <a:latin typeface="楷体" panose="02010609060101010101" pitchFamily="49" charset="-122"/>
                <a:ea typeface="楷体" panose="02010609060101010101" pitchFamily="49" charset="-122"/>
              </a:rPr>
              <a:t>9</a:t>
            </a:r>
            <a:r>
              <a:rPr lang="zh-CN" altLang="en-US" b="1" dirty="0" smtClean="0">
                <a:solidFill>
                  <a:srgbClr val="FF0000"/>
                </a:solidFill>
                <a:latin typeface="楷体" panose="02010609060101010101" pitchFamily="49" charset="-122"/>
                <a:ea typeface="楷体" panose="02010609060101010101" pitchFamily="49" charset="-122"/>
              </a:rPr>
              <a:t>个采样孔；</a:t>
            </a:r>
            <a:endParaRPr lang="en-US" altLang="zh-CN" b="1" dirty="0" smtClean="0">
              <a:solidFill>
                <a:srgbClr val="FF0000"/>
              </a:solidFill>
              <a:latin typeface="楷体" panose="02010609060101010101" pitchFamily="49" charset="-122"/>
              <a:ea typeface="楷体" panose="02010609060101010101" pitchFamily="49" charset="-122"/>
            </a:endParaRPr>
          </a:p>
          <a:p>
            <a:pPr marL="285750" indent="-285750">
              <a:lnSpc>
                <a:spcPct val="200000"/>
              </a:lnSpc>
              <a:buFont typeface="Wingdings" panose="05000000000000000000" pitchFamily="2" charset="2"/>
              <a:buChar char="l"/>
            </a:pPr>
            <a:r>
              <a:rPr lang="zh-CN" altLang="en-US" b="1" dirty="0" smtClean="0">
                <a:solidFill>
                  <a:srgbClr val="FF0000"/>
                </a:solidFill>
                <a:latin typeface="楷体" panose="02010609060101010101" pitchFamily="49" charset="-122"/>
                <a:ea typeface="楷体" panose="02010609060101010101" pitchFamily="49" charset="-122"/>
              </a:rPr>
              <a:t>采样管每减</a:t>
            </a:r>
            <a:r>
              <a:rPr lang="en-US" altLang="zh-CN" b="1" dirty="0" smtClean="0">
                <a:solidFill>
                  <a:srgbClr val="FF0000"/>
                </a:solidFill>
                <a:latin typeface="楷体" panose="02010609060101010101" pitchFamily="49" charset="-122"/>
                <a:ea typeface="楷体" panose="02010609060101010101" pitchFamily="49" charset="-122"/>
              </a:rPr>
              <a:t>10</a:t>
            </a:r>
            <a:r>
              <a:rPr lang="zh-CN" altLang="en-US" b="1" dirty="0" smtClean="0">
                <a:solidFill>
                  <a:srgbClr val="FF0000"/>
                </a:solidFill>
                <a:latin typeface="楷体" panose="02010609060101010101" pitchFamily="49" charset="-122"/>
                <a:ea typeface="楷体" panose="02010609060101010101" pitchFamily="49" charset="-122"/>
              </a:rPr>
              <a:t>米，可增加</a:t>
            </a:r>
            <a:r>
              <a:rPr lang="en-US" altLang="zh-CN" b="1" dirty="0" smtClean="0">
                <a:solidFill>
                  <a:srgbClr val="FF0000"/>
                </a:solidFill>
                <a:latin typeface="楷体" panose="02010609060101010101" pitchFamily="49" charset="-122"/>
                <a:ea typeface="楷体" panose="02010609060101010101" pitchFamily="49" charset="-122"/>
              </a:rPr>
              <a:t>1</a:t>
            </a:r>
            <a:r>
              <a:rPr lang="zh-CN" altLang="en-US" b="1" dirty="0" smtClean="0">
                <a:solidFill>
                  <a:srgbClr val="FF0000"/>
                </a:solidFill>
                <a:latin typeface="楷体" panose="02010609060101010101" pitchFamily="49" charset="-122"/>
                <a:ea typeface="楷体" panose="02010609060101010101" pitchFamily="49" charset="-122"/>
              </a:rPr>
              <a:t>个采样孔；</a:t>
            </a:r>
            <a:endParaRPr lang="en-US" altLang="zh-CN" b="1" dirty="0" smtClean="0">
              <a:solidFill>
                <a:srgbClr val="FF0000"/>
              </a:solidFill>
              <a:latin typeface="楷体" panose="02010609060101010101" pitchFamily="49" charset="-122"/>
              <a:ea typeface="楷体" panose="02010609060101010101" pitchFamily="49" charset="-122"/>
            </a:endParaRPr>
          </a:p>
          <a:p>
            <a:pPr marL="285750" indent="-285750">
              <a:lnSpc>
                <a:spcPct val="200000"/>
              </a:lnSpc>
              <a:buFont typeface="Wingdings" panose="05000000000000000000" pitchFamily="2" charset="2"/>
              <a:buChar char="l"/>
            </a:pPr>
            <a:r>
              <a:rPr lang="zh-CN" altLang="en-US" b="1" dirty="0" smtClean="0">
                <a:solidFill>
                  <a:srgbClr val="FF0000"/>
                </a:solidFill>
                <a:latin typeface="楷体" panose="02010609060101010101" pitchFamily="49" charset="-122"/>
                <a:ea typeface="楷体" panose="02010609060101010101" pitchFamily="49" charset="-122"/>
              </a:rPr>
              <a:t>每增加一个弯管，弯管后采样管最远距离缩短</a:t>
            </a:r>
            <a:r>
              <a:rPr lang="en-US" altLang="zh-CN" b="1" dirty="0" smtClean="0">
                <a:solidFill>
                  <a:srgbClr val="FF0000"/>
                </a:solidFill>
                <a:latin typeface="楷体" panose="02010609060101010101" pitchFamily="49" charset="-122"/>
                <a:ea typeface="楷体" panose="02010609060101010101" pitchFamily="49" charset="-122"/>
              </a:rPr>
              <a:t>5</a:t>
            </a:r>
            <a:r>
              <a:rPr lang="zh-CN" altLang="en-US" b="1" dirty="0" smtClean="0">
                <a:solidFill>
                  <a:srgbClr val="FF0000"/>
                </a:solidFill>
                <a:latin typeface="楷体" panose="02010609060101010101" pitchFamily="49" charset="-122"/>
                <a:ea typeface="楷体" panose="02010609060101010101" pitchFamily="49" charset="-122"/>
              </a:rPr>
              <a:t>米。</a:t>
            </a:r>
            <a:endParaRPr lang="en-US" altLang="zh-CN" b="1" dirty="0" smtClean="0">
              <a:solidFill>
                <a:srgbClr val="FF0000"/>
              </a:solidFill>
              <a:latin typeface="楷体" panose="02010609060101010101" pitchFamily="49" charset="-122"/>
              <a:ea typeface="楷体" panose="02010609060101010101" pitchFamily="49" charset="-122"/>
            </a:endParaRPr>
          </a:p>
          <a:p>
            <a:pPr marL="285750" indent="-285750">
              <a:lnSpc>
                <a:spcPct val="200000"/>
              </a:lnSpc>
              <a:buFont typeface="Wingdings" panose="05000000000000000000" pitchFamily="2" charset="2"/>
              <a:buChar char="l"/>
            </a:pPr>
            <a:r>
              <a:rPr lang="zh-CN" altLang="en-US" b="1" dirty="0" smtClean="0">
                <a:solidFill>
                  <a:srgbClr val="FF0000"/>
                </a:solidFill>
                <a:latin typeface="楷体" panose="02010609060101010101" pitchFamily="49" charset="-122"/>
                <a:ea typeface="楷体" panose="02010609060101010101" pitchFamily="49" charset="-122"/>
              </a:rPr>
              <a:t>采样管网一般采用</a:t>
            </a:r>
            <a:r>
              <a:rPr lang="en-US" altLang="zh-CN" b="1" dirty="0" smtClean="0">
                <a:solidFill>
                  <a:srgbClr val="FF0000"/>
                </a:solidFill>
                <a:latin typeface="楷体" panose="02010609060101010101" pitchFamily="49" charset="-122"/>
                <a:ea typeface="楷体" panose="02010609060101010101" pitchFamily="49" charset="-122"/>
              </a:rPr>
              <a:t>1/1</a:t>
            </a:r>
            <a:r>
              <a:rPr lang="zh-CN" altLang="en-US" b="1" dirty="0" smtClean="0">
                <a:solidFill>
                  <a:srgbClr val="FF0000"/>
                </a:solidFill>
                <a:latin typeface="楷体" panose="02010609060101010101" pitchFamily="49" charset="-122"/>
                <a:ea typeface="楷体" panose="02010609060101010101" pitchFamily="49" charset="-122"/>
              </a:rPr>
              <a:t>分</a:t>
            </a:r>
            <a:r>
              <a:rPr lang="en-US" altLang="zh-CN" b="1" dirty="0" smtClean="0">
                <a:solidFill>
                  <a:srgbClr val="FF0000"/>
                </a:solidFill>
                <a:latin typeface="楷体" panose="02010609060101010101" pitchFamily="49" charset="-122"/>
                <a:ea typeface="楷体" panose="02010609060101010101" pitchFamily="49" charset="-122"/>
              </a:rPr>
              <a:t>2/1</a:t>
            </a:r>
            <a:r>
              <a:rPr lang="zh-CN" altLang="en-US" b="1" dirty="0" smtClean="0">
                <a:solidFill>
                  <a:srgbClr val="FF0000"/>
                </a:solidFill>
                <a:latin typeface="楷体" panose="02010609060101010101" pitchFamily="49" charset="-122"/>
                <a:ea typeface="楷体" panose="02010609060101010101" pitchFamily="49" charset="-122"/>
              </a:rPr>
              <a:t>分</a:t>
            </a:r>
            <a:r>
              <a:rPr lang="en-US" altLang="zh-CN" b="1" dirty="0" smtClean="0">
                <a:solidFill>
                  <a:srgbClr val="FF0000"/>
                </a:solidFill>
                <a:latin typeface="楷体" panose="02010609060101010101" pitchFamily="49" charset="-122"/>
                <a:ea typeface="楷体" panose="02010609060101010101" pitchFamily="49" charset="-122"/>
              </a:rPr>
              <a:t>4</a:t>
            </a:r>
            <a:r>
              <a:rPr lang="zh-CN" altLang="en-US" b="1" dirty="0" smtClean="0">
                <a:solidFill>
                  <a:srgbClr val="FF0000"/>
                </a:solidFill>
                <a:latin typeface="楷体" panose="02010609060101010101" pitchFamily="49" charset="-122"/>
                <a:ea typeface="楷体" panose="02010609060101010101" pitchFamily="49" charset="-122"/>
              </a:rPr>
              <a:t>路采样管的形式，便于采样管内气压的平衡，一般不推荐单管分支成</a:t>
            </a:r>
            <a:r>
              <a:rPr lang="en-US" altLang="zh-CN" b="1" dirty="0" smtClean="0">
                <a:solidFill>
                  <a:srgbClr val="FF0000"/>
                </a:solidFill>
                <a:latin typeface="楷体" panose="02010609060101010101" pitchFamily="49" charset="-122"/>
                <a:ea typeface="楷体" panose="02010609060101010101" pitchFamily="49" charset="-122"/>
              </a:rPr>
              <a:t>3</a:t>
            </a:r>
            <a:r>
              <a:rPr lang="zh-CN" altLang="en-US" b="1" dirty="0" smtClean="0">
                <a:solidFill>
                  <a:srgbClr val="FF0000"/>
                </a:solidFill>
                <a:latin typeface="楷体" panose="02010609060101010101" pitchFamily="49" charset="-122"/>
                <a:ea typeface="楷体" panose="02010609060101010101" pitchFamily="49" charset="-122"/>
              </a:rPr>
              <a:t>路采样管。</a:t>
            </a:r>
            <a:endParaRPr lang="zh-CN" altLang="en-US" b="1" dirty="0">
              <a:solidFill>
                <a:srgbClr val="FF0000"/>
              </a:solidFill>
              <a:latin typeface="楷体" panose="02010609060101010101" pitchFamily="49" charset="-122"/>
              <a:ea typeface="楷体" panose="02010609060101010101" pitchFamily="49" charset="-122"/>
            </a:endParaRPr>
          </a:p>
        </p:txBody>
      </p:sp>
      <p:pic>
        <p:nvPicPr>
          <p:cNvPr id="20" name="图片 19"/>
          <p:cNvPicPr>
            <a:picLocks noChangeAspect="1"/>
          </p:cNvPicPr>
          <p:nvPr/>
        </p:nvPicPr>
        <p:blipFill rotWithShape="1">
          <a:blip r:embed="rId6"/>
          <a:srcRect l="34646" r="32284"/>
          <a:stretch/>
        </p:blipFill>
        <p:spPr>
          <a:xfrm>
            <a:off x="7248000" y="1123690"/>
            <a:ext cx="4032000" cy="4928133"/>
          </a:xfrm>
          <a:prstGeom prst="rect">
            <a:avLst/>
          </a:prstGeom>
        </p:spPr>
      </p:pic>
    </p:spTree>
    <p:custDataLst>
      <p:tags r:id="rId1"/>
    </p:custData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2" name="图片 21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grpSp>
        <p:nvGrpSpPr>
          <p:cNvPr id="13" name="组合 12"/>
          <p:cNvGrpSpPr/>
          <p:nvPr/>
        </p:nvGrpSpPr>
        <p:grpSpPr>
          <a:xfrm>
            <a:off x="931739" y="449270"/>
            <a:ext cx="3220261" cy="832260"/>
            <a:chOff x="931739" y="449270"/>
            <a:chExt cx="3220261" cy="832260"/>
          </a:xfrm>
        </p:grpSpPr>
        <p:pic>
          <p:nvPicPr>
            <p:cNvPr id="14" name="图片 13"/>
            <p:cNvPicPr>
              <a:picLocks noChangeAspect="1"/>
            </p:cNvPicPr>
            <p:nvPr/>
          </p:nvPicPr>
          <p:blipFill>
            <a:blip r:embed="rId4">
              <a:clrChange>
                <a:clrFrom>
                  <a:srgbClr val="FFFFFF"/>
                </a:clrFrom>
                <a:clrTo>
                  <a:srgbClr val="FFFFFF">
                    <a:alpha val="0"/>
                  </a:srgbClr>
                </a:clrTo>
              </a:clrChange>
            </a:blip>
            <a:stretch>
              <a:fillRect/>
            </a:stretch>
          </p:blipFill>
          <p:spPr>
            <a:xfrm rot="21422848">
              <a:off x="931739" y="1016298"/>
              <a:ext cx="2930429" cy="265232"/>
            </a:xfrm>
            <a:prstGeom prst="rect">
              <a:avLst/>
            </a:prstGeom>
          </p:spPr>
        </p:pic>
        <p:sp>
          <p:nvSpPr>
            <p:cNvPr id="15" name="文本框 14"/>
            <p:cNvSpPr txBox="1"/>
            <p:nvPr/>
          </p:nvSpPr>
          <p:spPr>
            <a:xfrm>
              <a:off x="1272000" y="605839"/>
              <a:ext cx="2880000" cy="553998"/>
            </a:xfrm>
            <a:prstGeom prst="rect">
              <a:avLst/>
            </a:prstGeom>
            <a:noFill/>
          </p:spPr>
          <p:txBody>
            <a:bodyPr wrap="square" rtlCol="0">
              <a:spAutoFit/>
            </a:bodyPr>
            <a:lstStyle/>
            <a:p>
              <a:r>
                <a:rPr lang="zh-CN" altLang="en-US" sz="3000" b="1" dirty="0" smtClean="0">
                  <a:solidFill>
                    <a:srgbClr val="2E2E2E"/>
                  </a:solidFill>
                  <a:latin typeface="华文隶书" panose="02010800040101010101" pitchFamily="2" charset="-122"/>
                  <a:ea typeface="华文隶书" panose="02010800040101010101" pitchFamily="2" charset="-122"/>
                </a:rPr>
                <a:t>简单数图配置</a:t>
              </a:r>
              <a:endParaRPr lang="zh-CN" altLang="en-US" sz="3000" b="1" dirty="0">
                <a:solidFill>
                  <a:srgbClr val="2E2E2E"/>
                </a:solidFill>
                <a:latin typeface="华文隶书" panose="02010800040101010101" pitchFamily="2" charset="-122"/>
                <a:ea typeface="华文隶书" panose="02010800040101010101" pitchFamily="2" charset="-122"/>
              </a:endParaRPr>
            </a:p>
          </p:txBody>
        </p:sp>
        <p:pic>
          <p:nvPicPr>
            <p:cNvPr id="16" name="图片 15"/>
            <p:cNvPicPr>
              <a:picLocks noChangeAspect="1"/>
            </p:cNvPicPr>
            <p:nvPr/>
          </p:nvPicPr>
          <p:blipFill rotWithShape="1">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l="7559" t="21444" r="77323" b="16404"/>
            <a:stretch>
              <a:fillRect/>
            </a:stretch>
          </p:blipFill>
          <p:spPr>
            <a:xfrm rot="2694434">
              <a:off x="988082" y="449270"/>
              <a:ext cx="233513" cy="720000"/>
            </a:xfrm>
            <a:prstGeom prst="rect">
              <a:avLst/>
            </a:prstGeom>
            <a:noFill/>
            <a:ln>
              <a:noFill/>
            </a:ln>
          </p:spPr>
        </p:pic>
      </p:grpSp>
      <p:grpSp>
        <p:nvGrpSpPr>
          <p:cNvPr id="8" name="组合 7"/>
          <p:cNvGrpSpPr/>
          <p:nvPr/>
        </p:nvGrpSpPr>
        <p:grpSpPr>
          <a:xfrm>
            <a:off x="888838" y="1225826"/>
            <a:ext cx="432000" cy="646331"/>
            <a:chOff x="2845337" y="1449280"/>
            <a:chExt cx="432000" cy="646331"/>
          </a:xfrm>
        </p:grpSpPr>
        <p:sp>
          <p:nvSpPr>
            <p:cNvPr id="9" name="图文框 8"/>
            <p:cNvSpPr/>
            <p:nvPr/>
          </p:nvSpPr>
          <p:spPr>
            <a:xfrm rot="2700000">
              <a:off x="2845337" y="1621134"/>
              <a:ext cx="432000" cy="432000"/>
            </a:xfrm>
            <a:prstGeom prst="frame">
              <a:avLst>
                <a:gd name="adj1" fmla="val 10941"/>
              </a:avLst>
            </a:prstGeom>
            <a:solidFill>
              <a:srgbClr val="397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9"/>
            <p:cNvSpPr txBox="1"/>
            <p:nvPr/>
          </p:nvSpPr>
          <p:spPr>
            <a:xfrm>
              <a:off x="2881337" y="1449280"/>
              <a:ext cx="360000" cy="646331"/>
            </a:xfrm>
            <a:prstGeom prst="rect">
              <a:avLst/>
            </a:prstGeom>
            <a:noFill/>
          </p:spPr>
          <p:txBody>
            <a:bodyPr wrap="square" rtlCol="0">
              <a:spAutoFit/>
            </a:bodyPr>
            <a:lstStyle/>
            <a:p>
              <a:pPr algn="ctr"/>
              <a:r>
                <a:rPr lang="en-US" altLang="zh-CN" sz="3600" b="1" dirty="0">
                  <a:solidFill>
                    <a:srgbClr val="284498"/>
                  </a:solidFill>
                  <a:latin typeface="方正舒体" panose="02010601030101010101" pitchFamily="2" charset="-122"/>
                  <a:ea typeface="方正舒体" panose="02010601030101010101" pitchFamily="2" charset="-122"/>
                </a:rPr>
                <a:t>6</a:t>
              </a:r>
              <a:endParaRPr lang="zh-CN" altLang="en-US" sz="3600" b="1" dirty="0">
                <a:solidFill>
                  <a:srgbClr val="284498"/>
                </a:solidFill>
                <a:latin typeface="方正舒体" panose="02010601030101010101" pitchFamily="2" charset="-122"/>
                <a:ea typeface="方正舒体" panose="02010601030101010101" pitchFamily="2" charset="-122"/>
              </a:endParaRPr>
            </a:p>
          </p:txBody>
        </p:sp>
      </p:grpSp>
      <p:sp>
        <p:nvSpPr>
          <p:cNvPr id="11" name="文本框 10"/>
          <p:cNvSpPr txBox="1"/>
          <p:nvPr/>
        </p:nvSpPr>
        <p:spPr>
          <a:xfrm>
            <a:off x="1535780" y="1382847"/>
            <a:ext cx="7296220" cy="460375"/>
          </a:xfrm>
          <a:prstGeom prst="rect">
            <a:avLst/>
          </a:prstGeom>
          <a:noFill/>
        </p:spPr>
        <p:txBody>
          <a:bodyPr wrap="square" rtlCol="0">
            <a:spAutoFit/>
          </a:bodyPr>
          <a:lstStyle/>
          <a:p>
            <a:r>
              <a:rPr lang="zh-CN" altLang="en-US" sz="2400" dirty="0" smtClean="0">
                <a:solidFill>
                  <a:schemeClr val="tx2">
                    <a:lumMod val="75000"/>
                    <a:lumOff val="25000"/>
                  </a:schemeClr>
                </a:solidFill>
                <a:latin typeface="华文新魏" panose="02010800040101010101" pitchFamily="2" charset="-122"/>
                <a:ea typeface="华文新魏" panose="02010800040101010101" pitchFamily="2" charset="-122"/>
              </a:rPr>
              <a:t>重新规划采样管</a:t>
            </a:r>
            <a:r>
              <a:rPr lang="en-US" altLang="zh-CN" sz="2400" dirty="0" smtClean="0">
                <a:solidFill>
                  <a:schemeClr val="tx2">
                    <a:lumMod val="75000"/>
                    <a:lumOff val="25000"/>
                  </a:schemeClr>
                </a:solidFill>
                <a:latin typeface="华文新魏" panose="02010800040101010101" pitchFamily="2" charset="-122"/>
                <a:ea typeface="华文新魏" panose="02010800040101010101" pitchFamily="2" charset="-122"/>
              </a:rPr>
              <a:t>—</a:t>
            </a:r>
            <a:r>
              <a:rPr lang="zh-CN" altLang="en-US" sz="2400" dirty="0" smtClean="0">
                <a:solidFill>
                  <a:srgbClr val="FF0000"/>
                </a:solidFill>
                <a:latin typeface="华文新魏" panose="02010800040101010101" pitchFamily="2" charset="-122"/>
                <a:ea typeface="华文新魏" panose="02010800040101010101" pitchFamily="2" charset="-122"/>
              </a:rPr>
              <a:t>合管、配置探测器</a:t>
            </a:r>
            <a:endParaRPr lang="zh-CN" altLang="en-US" sz="2400" dirty="0">
              <a:solidFill>
                <a:schemeClr val="tx2">
                  <a:lumMod val="75000"/>
                  <a:lumOff val="25000"/>
                </a:schemeClr>
              </a:solidFill>
              <a:latin typeface="华文新魏" panose="02010800040101010101" pitchFamily="2" charset="-122"/>
              <a:ea typeface="华文新魏" panose="02010800040101010101" pitchFamily="2" charset="-122"/>
            </a:endParaRPr>
          </a:p>
        </p:txBody>
      </p:sp>
      <p:sp>
        <p:nvSpPr>
          <p:cNvPr id="12" name="文本框 11"/>
          <p:cNvSpPr txBox="1"/>
          <p:nvPr/>
        </p:nvSpPr>
        <p:spPr>
          <a:xfrm>
            <a:off x="1441678" y="1821411"/>
            <a:ext cx="6670322" cy="369332"/>
          </a:xfrm>
          <a:prstGeom prst="rect">
            <a:avLst/>
          </a:prstGeom>
          <a:noFill/>
        </p:spPr>
        <p:txBody>
          <a:bodyPr wrap="square" rtlCol="0">
            <a:spAutoFit/>
          </a:bodyPr>
          <a:lstStyle/>
          <a:p>
            <a:pPr marL="285750" indent="-285750">
              <a:buFont typeface="Wingdings" panose="05000000000000000000" pitchFamily="2" charset="2"/>
              <a:buChar char="l"/>
            </a:pPr>
            <a:r>
              <a:rPr lang="zh-CN" altLang="en-US" dirty="0" smtClean="0">
                <a:latin typeface="楷体" panose="02010609060101010101" pitchFamily="49" charset="-122"/>
                <a:ea typeface="楷体" panose="02010609060101010101" pitchFamily="49" charset="-122"/>
              </a:rPr>
              <a:t>采样管长度计算，结合采样孔数量合理规划采样管；</a:t>
            </a:r>
            <a:endParaRPr lang="en-US" altLang="zh-CN" dirty="0" smtClean="0">
              <a:latin typeface="楷体" panose="02010609060101010101" pitchFamily="49" charset="-122"/>
              <a:ea typeface="楷体" panose="02010609060101010101" pitchFamily="49" charset="-122"/>
            </a:endParaRPr>
          </a:p>
        </p:txBody>
      </p:sp>
      <p:sp>
        <p:nvSpPr>
          <p:cNvPr id="5" name="右箭头 4"/>
          <p:cNvSpPr/>
          <p:nvPr/>
        </p:nvSpPr>
        <p:spPr>
          <a:xfrm>
            <a:off x="5952000" y="2975611"/>
            <a:ext cx="432000" cy="720000"/>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02868" y="4629639"/>
            <a:ext cx="5400000" cy="954107"/>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400" dirty="0" smtClean="0"/>
              <a:t>原设计该保护区使用的采样管有</a:t>
            </a:r>
            <a:r>
              <a:rPr lang="en-US" altLang="zh-CN" sz="1400" dirty="0" smtClean="0"/>
              <a:t>2</a:t>
            </a:r>
            <a:r>
              <a:rPr lang="zh-CN" altLang="en-US" sz="1400" dirty="0" smtClean="0"/>
              <a:t>路，单管水平长度约为</a:t>
            </a:r>
            <a:r>
              <a:rPr lang="en-US" altLang="zh-CN" sz="1400" dirty="0" smtClean="0"/>
              <a:t>12.5</a:t>
            </a:r>
            <a:r>
              <a:rPr lang="zh-CN" altLang="en-US" sz="1400" dirty="0" smtClean="0"/>
              <a:t>米，采样管间距</a:t>
            </a:r>
            <a:r>
              <a:rPr lang="zh-CN" altLang="en-US" sz="1400" dirty="0"/>
              <a:t>为</a:t>
            </a:r>
            <a:r>
              <a:rPr lang="en-US" altLang="zh-CN" sz="1400" dirty="0" smtClean="0"/>
              <a:t>3</a:t>
            </a:r>
            <a:r>
              <a:rPr lang="zh-CN" altLang="en-US" sz="1400" dirty="0" smtClean="0"/>
              <a:t>米，保护区高度为</a:t>
            </a:r>
            <a:r>
              <a:rPr lang="en-US" altLang="zh-CN" sz="1400" dirty="0" smtClean="0"/>
              <a:t>3.9</a:t>
            </a:r>
            <a:r>
              <a:rPr lang="zh-CN" altLang="en-US" sz="1400" dirty="0" smtClean="0"/>
              <a:t>米。</a:t>
            </a:r>
            <a:endParaRPr lang="en-US" altLang="zh-CN" sz="1400" dirty="0" smtClean="0"/>
          </a:p>
          <a:p>
            <a:r>
              <a:rPr lang="zh-CN" altLang="en-US" sz="1400" dirty="0" smtClean="0"/>
              <a:t>采样管</a:t>
            </a:r>
            <a:r>
              <a:rPr lang="en-US" altLang="zh-CN" sz="1400" dirty="0" smtClean="0"/>
              <a:t>1</a:t>
            </a:r>
            <a:r>
              <a:rPr lang="zh-CN" altLang="en-US" sz="1400" dirty="0" smtClean="0"/>
              <a:t>：约</a:t>
            </a:r>
            <a:r>
              <a:rPr lang="en-US" altLang="zh-CN" sz="1400" dirty="0" smtClean="0"/>
              <a:t>19</a:t>
            </a:r>
            <a:r>
              <a:rPr lang="zh-CN" altLang="en-US" sz="1400" dirty="0" smtClean="0"/>
              <a:t>米，</a:t>
            </a:r>
            <a:r>
              <a:rPr lang="en-US" altLang="zh-CN" sz="1400" dirty="0" smtClean="0"/>
              <a:t>4</a:t>
            </a:r>
            <a:r>
              <a:rPr lang="zh-CN" altLang="en-US" sz="1400" dirty="0" smtClean="0"/>
              <a:t>个采样孔</a:t>
            </a:r>
            <a:r>
              <a:rPr lang="en-US" altLang="zh-CN" sz="1400" dirty="0" smtClean="0"/>
              <a:t>+1</a:t>
            </a:r>
            <a:r>
              <a:rPr lang="zh-CN" altLang="en-US" sz="1400" dirty="0" smtClean="0"/>
              <a:t>个末端帽（有末端孔）；</a:t>
            </a:r>
            <a:endParaRPr lang="en-US" altLang="zh-CN" sz="1400" dirty="0"/>
          </a:p>
          <a:p>
            <a:r>
              <a:rPr lang="zh-CN" altLang="en-US" sz="1400" dirty="0" smtClean="0"/>
              <a:t>采样管</a:t>
            </a:r>
            <a:r>
              <a:rPr lang="en-US" altLang="zh-CN" sz="1400" dirty="0" smtClean="0"/>
              <a:t>2</a:t>
            </a:r>
            <a:r>
              <a:rPr lang="zh-CN" altLang="en-US" sz="1400" dirty="0" smtClean="0"/>
              <a:t>：约</a:t>
            </a:r>
            <a:r>
              <a:rPr lang="en-US" altLang="zh-CN" sz="1400" dirty="0" smtClean="0"/>
              <a:t>16</a:t>
            </a:r>
            <a:r>
              <a:rPr lang="zh-CN" altLang="en-US" sz="1400" dirty="0" smtClean="0"/>
              <a:t>米</a:t>
            </a:r>
            <a:r>
              <a:rPr lang="zh-CN" altLang="en-US" sz="1400" dirty="0"/>
              <a:t>，</a:t>
            </a:r>
            <a:r>
              <a:rPr lang="en-US" altLang="zh-CN" sz="1400" dirty="0"/>
              <a:t>4</a:t>
            </a:r>
            <a:r>
              <a:rPr lang="zh-CN" altLang="en-US" sz="1400" dirty="0"/>
              <a:t>个采样孔</a:t>
            </a:r>
            <a:r>
              <a:rPr lang="en-US" altLang="zh-CN" sz="1400" dirty="0"/>
              <a:t>+1</a:t>
            </a:r>
            <a:r>
              <a:rPr lang="zh-CN" altLang="en-US" sz="1400" dirty="0"/>
              <a:t>个末端</a:t>
            </a:r>
            <a:r>
              <a:rPr lang="zh-CN" altLang="en-US" sz="1400" dirty="0" smtClean="0"/>
              <a:t>帽</a:t>
            </a:r>
            <a:r>
              <a:rPr lang="zh-CN" altLang="en-US" sz="1400" dirty="0"/>
              <a:t>（有末端孔</a:t>
            </a:r>
            <a:r>
              <a:rPr lang="zh-CN" altLang="en-US" sz="1400" dirty="0" smtClean="0"/>
              <a:t>）。</a:t>
            </a:r>
            <a:endParaRPr lang="en-US" altLang="zh-CN" sz="1400" dirty="0" smtClean="0"/>
          </a:p>
        </p:txBody>
      </p:sp>
      <p:sp>
        <p:nvSpPr>
          <p:cNvPr id="17" name="文本框 16"/>
          <p:cNvSpPr txBox="1"/>
          <p:nvPr/>
        </p:nvSpPr>
        <p:spPr>
          <a:xfrm>
            <a:off x="6466265" y="4787507"/>
            <a:ext cx="5400000" cy="1169551"/>
          </a:xfrm>
          <a:prstGeom prst="rect">
            <a:avLst/>
          </a:prstGeom>
          <a:solidFill>
            <a:schemeClr val="bg1">
              <a:alpha val="40000"/>
            </a:schemeClr>
          </a:solidFill>
        </p:spPr>
        <p:txBody>
          <a:bodyPr wrap="square" rtlCol="0">
            <a:spAutoFit/>
          </a:bodyPr>
          <a:lstStyle/>
          <a:p>
            <a:pPr marL="285750" indent="-285750">
              <a:buFont typeface="Wingdings" panose="05000000000000000000" pitchFamily="2" charset="2"/>
              <a:buChar char="Ø"/>
            </a:pPr>
            <a:r>
              <a:rPr lang="zh-CN" altLang="en-US" sz="1400" dirty="0" smtClean="0"/>
              <a:t>该保护区的采样管总长不超</a:t>
            </a:r>
            <a:r>
              <a:rPr lang="en-US" altLang="zh-CN" sz="1400" dirty="0" smtClean="0"/>
              <a:t>100</a:t>
            </a:r>
            <a:r>
              <a:rPr lang="zh-CN" altLang="en-US" sz="1400" dirty="0" smtClean="0"/>
              <a:t>米，采样孔较少。</a:t>
            </a:r>
            <a:endParaRPr lang="en-US" altLang="zh-CN" sz="1400" dirty="0" smtClean="0"/>
          </a:p>
          <a:p>
            <a:pPr marL="285750" indent="-285750">
              <a:buFont typeface="Wingdings" panose="05000000000000000000" pitchFamily="2" charset="2"/>
              <a:buChar char="Ø"/>
            </a:pPr>
            <a:r>
              <a:rPr lang="zh-CN" altLang="en-US" sz="1400" dirty="0" smtClean="0"/>
              <a:t>在确保合管后的采样管长度和采样孔数量均不超过我司要求时，可将</a:t>
            </a:r>
            <a:r>
              <a:rPr lang="en-US" altLang="zh-CN" sz="1400" dirty="0" smtClean="0"/>
              <a:t>2</a:t>
            </a:r>
            <a:r>
              <a:rPr lang="zh-CN" altLang="en-US" sz="1400" dirty="0" smtClean="0"/>
              <a:t>根采样管通过正三通接头合为</a:t>
            </a:r>
            <a:r>
              <a:rPr lang="en-US" altLang="zh-CN" sz="1400" dirty="0" smtClean="0"/>
              <a:t>1</a:t>
            </a:r>
            <a:r>
              <a:rPr lang="zh-CN" altLang="en-US" sz="1400" dirty="0" smtClean="0"/>
              <a:t>根采样管。</a:t>
            </a:r>
            <a:endParaRPr lang="en-US" altLang="zh-CN" sz="1400" dirty="0"/>
          </a:p>
          <a:p>
            <a:r>
              <a:rPr lang="en-US" altLang="zh-CN" sz="1400" dirty="0" smtClean="0"/>
              <a:t>       </a:t>
            </a:r>
            <a:r>
              <a:rPr lang="zh-CN" altLang="en-US" sz="1400" dirty="0" smtClean="0"/>
              <a:t>优化后采样管长度约为</a:t>
            </a:r>
            <a:r>
              <a:rPr lang="en-US" altLang="zh-CN" sz="1400" dirty="0" smtClean="0"/>
              <a:t>31.6</a:t>
            </a:r>
            <a:r>
              <a:rPr lang="zh-CN" altLang="en-US" sz="1400" dirty="0" smtClean="0"/>
              <a:t>米，采样孔</a:t>
            </a:r>
            <a:r>
              <a:rPr lang="en-US" altLang="zh-CN" sz="1400" dirty="0" smtClean="0"/>
              <a:t>10</a:t>
            </a:r>
            <a:r>
              <a:rPr lang="zh-CN" altLang="en-US" sz="1400" dirty="0" smtClean="0"/>
              <a:t>（</a:t>
            </a:r>
            <a:r>
              <a:rPr lang="en-US" altLang="zh-CN" sz="1400" dirty="0" smtClean="0"/>
              <a:t>8+2</a:t>
            </a:r>
            <a:r>
              <a:rPr lang="zh-CN" altLang="en-US" sz="1400" dirty="0" smtClean="0"/>
              <a:t>）个，配置单管吸气式感烟火灾探测器</a:t>
            </a:r>
            <a:r>
              <a:rPr lang="en-US" altLang="zh-CN" sz="1400" dirty="0" smtClean="0"/>
              <a:t>1</a:t>
            </a:r>
            <a:r>
              <a:rPr lang="zh-CN" altLang="en-US" sz="1400" dirty="0" smtClean="0"/>
              <a:t>台。</a:t>
            </a:r>
            <a:endParaRPr lang="en-US" altLang="zh-CN" sz="1400" dirty="0"/>
          </a:p>
        </p:txBody>
      </p:sp>
      <p:pic>
        <p:nvPicPr>
          <p:cNvPr id="3" name="图片 2"/>
          <p:cNvPicPr>
            <a:picLocks noChangeAspect="1"/>
          </p:cNvPicPr>
          <p:nvPr/>
        </p:nvPicPr>
        <p:blipFill rotWithShape="1">
          <a:blip r:embed="rId6"/>
          <a:srcRect l="5118" r="2756" b="4709"/>
          <a:stretch/>
        </p:blipFill>
        <p:spPr>
          <a:xfrm>
            <a:off x="402868" y="2205000"/>
            <a:ext cx="5400000" cy="2257725"/>
          </a:xfrm>
          <a:prstGeom prst="rect">
            <a:avLst/>
          </a:prstGeom>
        </p:spPr>
      </p:pic>
      <p:pic>
        <p:nvPicPr>
          <p:cNvPr id="20" name="图片 19"/>
          <p:cNvPicPr>
            <a:picLocks noChangeAspect="1"/>
          </p:cNvPicPr>
          <p:nvPr/>
        </p:nvPicPr>
        <p:blipFill>
          <a:blip r:embed="rId7"/>
          <a:stretch>
            <a:fillRect/>
          </a:stretch>
        </p:blipFill>
        <p:spPr>
          <a:xfrm>
            <a:off x="6480000" y="2244242"/>
            <a:ext cx="5400000" cy="2182736"/>
          </a:xfrm>
          <a:prstGeom prst="rect">
            <a:avLst/>
          </a:prstGeom>
        </p:spPr>
      </p:pic>
    </p:spTree>
    <p:custDataLst>
      <p:tags r:id="rId1"/>
    </p:custDataLst>
    <p:extLst>
      <p:ext uri="{BB962C8B-B14F-4D97-AF65-F5344CB8AC3E}">
        <p14:creationId xmlns:p14="http://schemas.microsoft.com/office/powerpoint/2010/main" val="1508429340"/>
      </p:ext>
    </p:extLst>
  </p:cSld>
  <p:clrMapOvr>
    <a:masterClrMapping/>
  </p:clrMapOvr>
  <p:transition spd="slow">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2" name="图片 21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grpSp>
        <p:nvGrpSpPr>
          <p:cNvPr id="13" name="组合 12"/>
          <p:cNvGrpSpPr/>
          <p:nvPr/>
        </p:nvGrpSpPr>
        <p:grpSpPr>
          <a:xfrm>
            <a:off x="931739" y="449270"/>
            <a:ext cx="3220261" cy="832260"/>
            <a:chOff x="931739" y="449270"/>
            <a:chExt cx="3220261" cy="832260"/>
          </a:xfrm>
        </p:grpSpPr>
        <p:pic>
          <p:nvPicPr>
            <p:cNvPr id="14" name="图片 13"/>
            <p:cNvPicPr>
              <a:picLocks noChangeAspect="1"/>
            </p:cNvPicPr>
            <p:nvPr/>
          </p:nvPicPr>
          <p:blipFill>
            <a:blip r:embed="rId6">
              <a:clrChange>
                <a:clrFrom>
                  <a:srgbClr val="FFFFFF"/>
                </a:clrFrom>
                <a:clrTo>
                  <a:srgbClr val="FFFFFF">
                    <a:alpha val="0"/>
                  </a:srgbClr>
                </a:clrTo>
              </a:clrChange>
            </a:blip>
            <a:stretch>
              <a:fillRect/>
            </a:stretch>
          </p:blipFill>
          <p:spPr>
            <a:xfrm rot="21422848">
              <a:off x="931739" y="1016298"/>
              <a:ext cx="2930429" cy="265232"/>
            </a:xfrm>
            <a:prstGeom prst="rect">
              <a:avLst/>
            </a:prstGeom>
          </p:spPr>
        </p:pic>
        <p:sp>
          <p:nvSpPr>
            <p:cNvPr id="15" name="文本框 14"/>
            <p:cNvSpPr txBox="1"/>
            <p:nvPr/>
          </p:nvSpPr>
          <p:spPr>
            <a:xfrm>
              <a:off x="1272000" y="605839"/>
              <a:ext cx="2880000" cy="553998"/>
            </a:xfrm>
            <a:prstGeom prst="rect">
              <a:avLst/>
            </a:prstGeom>
            <a:noFill/>
          </p:spPr>
          <p:txBody>
            <a:bodyPr wrap="square" rtlCol="0">
              <a:spAutoFit/>
            </a:bodyPr>
            <a:lstStyle/>
            <a:p>
              <a:r>
                <a:rPr lang="zh-CN" altLang="en-US" sz="3000" b="1" dirty="0" smtClean="0">
                  <a:solidFill>
                    <a:srgbClr val="2E2E2E"/>
                  </a:solidFill>
                  <a:latin typeface="华文隶书" panose="02010800040101010101" pitchFamily="2" charset="-122"/>
                  <a:ea typeface="华文隶书" panose="02010800040101010101" pitchFamily="2" charset="-122"/>
                </a:rPr>
                <a:t>简单数图配置</a:t>
              </a:r>
              <a:endParaRPr lang="zh-CN" altLang="en-US" sz="3000" b="1" dirty="0">
                <a:solidFill>
                  <a:srgbClr val="2E2E2E"/>
                </a:solidFill>
                <a:latin typeface="华文隶书" panose="02010800040101010101" pitchFamily="2" charset="-122"/>
                <a:ea typeface="华文隶书" panose="02010800040101010101" pitchFamily="2" charset="-122"/>
              </a:endParaRPr>
            </a:p>
          </p:txBody>
        </p:sp>
        <p:pic>
          <p:nvPicPr>
            <p:cNvPr id="16" name="图片 15"/>
            <p:cNvPicPr>
              <a:picLocks noChangeAspect="1"/>
            </p:cNvPicPr>
            <p:nvPr/>
          </p:nvPicPr>
          <p:blipFill rotWithShape="1">
            <a:blip r:embed="rId7" cstate="print">
              <a:clrChange>
                <a:clrFrom>
                  <a:srgbClr val="F6F6F6"/>
                </a:clrFrom>
                <a:clrTo>
                  <a:srgbClr val="F6F6F6">
                    <a:alpha val="0"/>
                  </a:srgbClr>
                </a:clrTo>
              </a:clrChange>
              <a:extLst>
                <a:ext uri="{28A0092B-C50C-407E-A947-70E740481C1C}">
                  <a14:useLocalDpi xmlns:a14="http://schemas.microsoft.com/office/drawing/2010/main" val="0"/>
                </a:ext>
              </a:extLst>
            </a:blip>
            <a:srcRect l="7559" t="21444" r="77323" b="16404"/>
            <a:stretch>
              <a:fillRect/>
            </a:stretch>
          </p:blipFill>
          <p:spPr>
            <a:xfrm rot="2694434">
              <a:off x="988082" y="449270"/>
              <a:ext cx="233513" cy="720000"/>
            </a:xfrm>
            <a:prstGeom prst="rect">
              <a:avLst/>
            </a:prstGeom>
            <a:noFill/>
            <a:ln>
              <a:noFill/>
            </a:ln>
          </p:spPr>
        </p:pic>
      </p:grpSp>
      <p:grpSp>
        <p:nvGrpSpPr>
          <p:cNvPr id="8" name="组合 7"/>
          <p:cNvGrpSpPr/>
          <p:nvPr/>
        </p:nvGrpSpPr>
        <p:grpSpPr>
          <a:xfrm>
            <a:off x="888838" y="1225826"/>
            <a:ext cx="432000" cy="646331"/>
            <a:chOff x="2845337" y="1449280"/>
            <a:chExt cx="432000" cy="646331"/>
          </a:xfrm>
        </p:grpSpPr>
        <p:sp>
          <p:nvSpPr>
            <p:cNvPr id="9" name="图文框 8"/>
            <p:cNvSpPr/>
            <p:nvPr/>
          </p:nvSpPr>
          <p:spPr>
            <a:xfrm rot="2700000">
              <a:off x="2845337" y="1621134"/>
              <a:ext cx="432000" cy="432000"/>
            </a:xfrm>
            <a:prstGeom prst="frame">
              <a:avLst>
                <a:gd name="adj1" fmla="val 10941"/>
              </a:avLst>
            </a:prstGeom>
            <a:solidFill>
              <a:srgbClr val="397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9"/>
            <p:cNvSpPr txBox="1"/>
            <p:nvPr/>
          </p:nvSpPr>
          <p:spPr>
            <a:xfrm>
              <a:off x="2881337" y="1449280"/>
              <a:ext cx="360000" cy="646331"/>
            </a:xfrm>
            <a:prstGeom prst="rect">
              <a:avLst/>
            </a:prstGeom>
            <a:noFill/>
          </p:spPr>
          <p:txBody>
            <a:bodyPr wrap="square" rtlCol="0">
              <a:spAutoFit/>
            </a:bodyPr>
            <a:lstStyle/>
            <a:p>
              <a:pPr algn="ctr"/>
              <a:r>
                <a:rPr lang="en-US" altLang="zh-CN" sz="3600" b="1" dirty="0">
                  <a:solidFill>
                    <a:srgbClr val="284498"/>
                  </a:solidFill>
                  <a:latin typeface="方正舒体" panose="02010601030101010101" pitchFamily="2" charset="-122"/>
                  <a:ea typeface="方正舒体" panose="02010601030101010101" pitchFamily="2" charset="-122"/>
                </a:rPr>
                <a:t>7</a:t>
              </a:r>
              <a:endParaRPr lang="zh-CN" altLang="en-US" sz="3600" b="1" dirty="0">
                <a:solidFill>
                  <a:srgbClr val="284498"/>
                </a:solidFill>
                <a:latin typeface="方正舒体" panose="02010601030101010101" pitchFamily="2" charset="-122"/>
                <a:ea typeface="方正舒体" panose="02010601030101010101" pitchFamily="2" charset="-122"/>
              </a:endParaRPr>
            </a:p>
          </p:txBody>
        </p:sp>
      </p:grpSp>
      <p:sp>
        <p:nvSpPr>
          <p:cNvPr id="11" name="文本框 10"/>
          <p:cNvSpPr txBox="1"/>
          <p:nvPr/>
        </p:nvSpPr>
        <p:spPr>
          <a:xfrm>
            <a:off x="1535780" y="1382847"/>
            <a:ext cx="5640220" cy="461665"/>
          </a:xfrm>
          <a:prstGeom prst="rect">
            <a:avLst/>
          </a:prstGeom>
          <a:noFill/>
        </p:spPr>
        <p:txBody>
          <a:bodyPr wrap="square" rtlCol="0">
            <a:spAutoFit/>
          </a:bodyPr>
          <a:lstStyle/>
          <a:p>
            <a:r>
              <a:rPr lang="zh-CN" altLang="en-US" sz="2400" dirty="0" smtClean="0">
                <a:solidFill>
                  <a:schemeClr val="tx2">
                    <a:lumMod val="75000"/>
                    <a:lumOff val="25000"/>
                  </a:schemeClr>
                </a:solidFill>
                <a:latin typeface="华文新魏" panose="02010800040101010101" pitchFamily="2" charset="-122"/>
                <a:ea typeface="华文新魏" panose="02010800040101010101" pitchFamily="2" charset="-122"/>
              </a:rPr>
              <a:t>配置安装配件</a:t>
            </a:r>
            <a:endParaRPr lang="zh-CN" altLang="en-US" sz="2400" dirty="0">
              <a:solidFill>
                <a:schemeClr val="tx2">
                  <a:lumMod val="75000"/>
                  <a:lumOff val="25000"/>
                </a:schemeClr>
              </a:solidFill>
              <a:latin typeface="华文新魏" panose="02010800040101010101" pitchFamily="2" charset="-122"/>
              <a:ea typeface="华文新魏" panose="02010800040101010101" pitchFamily="2" charset="-122"/>
            </a:endParaRPr>
          </a:p>
        </p:txBody>
      </p:sp>
      <p:sp>
        <p:nvSpPr>
          <p:cNvPr id="12" name="文本框 11"/>
          <p:cNvSpPr txBox="1"/>
          <p:nvPr/>
        </p:nvSpPr>
        <p:spPr>
          <a:xfrm>
            <a:off x="4080000" y="740098"/>
            <a:ext cx="6670322" cy="1200329"/>
          </a:xfrm>
          <a:prstGeom prst="rect">
            <a:avLst/>
          </a:prstGeom>
          <a:noFill/>
        </p:spPr>
        <p:txBody>
          <a:bodyPr wrap="square" rtlCol="0">
            <a:spAutoFit/>
          </a:bodyPr>
          <a:lstStyle/>
          <a:p>
            <a:r>
              <a:rPr lang="en-US" altLang="zh-CN" dirty="0" smtClean="0">
                <a:latin typeface="楷体" panose="02010609060101010101" pitchFamily="49" charset="-122"/>
                <a:ea typeface="楷体" panose="02010609060101010101" pitchFamily="49" charset="-122"/>
              </a:rPr>
              <a:t>1</a:t>
            </a:r>
            <a:r>
              <a:rPr lang="zh-CN" altLang="en-US" dirty="0" smtClean="0">
                <a:latin typeface="楷体" panose="02010609060101010101" pitchFamily="49" charset="-122"/>
                <a:ea typeface="楷体" panose="02010609060101010101" pitchFamily="49" charset="-122"/>
              </a:rPr>
              <a:t>、</a:t>
            </a:r>
            <a:r>
              <a:rPr lang="en-US" altLang="zh-CN" dirty="0" smtClean="0">
                <a:latin typeface="楷体" panose="02010609060101010101" pitchFamily="49" charset="-122"/>
                <a:ea typeface="楷体" panose="02010609060101010101" pitchFamily="49" charset="-122"/>
              </a:rPr>
              <a:t>45°</a:t>
            </a:r>
            <a:r>
              <a:rPr lang="zh-CN" altLang="en-US" dirty="0">
                <a:latin typeface="楷体" panose="02010609060101010101" pitchFamily="49" charset="-122"/>
                <a:ea typeface="楷体" panose="02010609060101010101" pitchFamily="49" charset="-122"/>
              </a:rPr>
              <a:t>弯头</a:t>
            </a:r>
            <a:r>
              <a:rPr lang="zh-CN" altLang="en-US" dirty="0" smtClean="0">
                <a:latin typeface="楷体" panose="02010609060101010101" pitchFamily="49" charset="-122"/>
                <a:ea typeface="楷体" panose="02010609060101010101" pitchFamily="49" charset="-122"/>
              </a:rPr>
              <a:t>、</a:t>
            </a:r>
            <a:r>
              <a:rPr lang="en-US" altLang="zh-CN" dirty="0" smtClean="0">
                <a:latin typeface="楷体" panose="02010609060101010101" pitchFamily="49" charset="-122"/>
                <a:ea typeface="楷体" panose="02010609060101010101" pitchFamily="49" charset="-122"/>
              </a:rPr>
              <a:t>90°</a:t>
            </a:r>
            <a:r>
              <a:rPr lang="zh-CN" altLang="en-US" dirty="0" smtClean="0">
                <a:latin typeface="楷体" panose="02010609060101010101" pitchFamily="49" charset="-122"/>
                <a:ea typeface="楷体" panose="02010609060101010101" pitchFamily="49" charset="-122"/>
              </a:rPr>
              <a:t>弯头、正三通接头、采样管堵头；</a:t>
            </a:r>
          </a:p>
          <a:p>
            <a:r>
              <a:rPr lang="en-US" altLang="zh-CN" dirty="0" smtClean="0">
                <a:latin typeface="楷体" panose="02010609060101010101" pitchFamily="49" charset="-122"/>
                <a:ea typeface="楷体" panose="02010609060101010101" pitchFamily="49" charset="-122"/>
              </a:rPr>
              <a:t>2</a:t>
            </a:r>
            <a:r>
              <a:rPr lang="zh-CN" altLang="en-US" dirty="0" smtClean="0">
                <a:latin typeface="楷体" panose="02010609060101010101" pitchFamily="49" charset="-122"/>
                <a:ea typeface="楷体" panose="02010609060101010101" pitchFamily="49" charset="-122"/>
              </a:rPr>
              <a:t>、采样孔标识、采样管道标识、直接头、采样管卡；</a:t>
            </a:r>
          </a:p>
          <a:p>
            <a:r>
              <a:rPr lang="en-US" altLang="zh-CN" dirty="0" smtClean="0">
                <a:latin typeface="楷体" panose="02010609060101010101" pitchFamily="49" charset="-122"/>
                <a:ea typeface="楷体" panose="02010609060101010101" pitchFamily="49" charset="-122"/>
              </a:rPr>
              <a:t>3</a:t>
            </a:r>
            <a:r>
              <a:rPr lang="zh-CN" altLang="en-US" dirty="0" smtClean="0">
                <a:latin typeface="楷体" panose="02010609060101010101" pitchFamily="49" charset="-122"/>
                <a:ea typeface="楷体" panose="02010609060101010101" pitchFamily="49" charset="-122"/>
              </a:rPr>
              <a:t>、清洗装置、除湿装置、滤尘装置等；</a:t>
            </a:r>
            <a:endParaRPr lang="en-US" altLang="zh-CN" dirty="0" smtClean="0">
              <a:latin typeface="楷体" panose="02010609060101010101" pitchFamily="49" charset="-122"/>
              <a:ea typeface="楷体" panose="02010609060101010101" pitchFamily="49" charset="-122"/>
            </a:endParaRPr>
          </a:p>
          <a:p>
            <a:r>
              <a:rPr lang="zh-CN" altLang="en-US" dirty="0" smtClean="0">
                <a:solidFill>
                  <a:srgbClr val="C00000"/>
                </a:solidFill>
                <a:latin typeface="楷体" panose="02010609060101010101" pitchFamily="49" charset="-122"/>
                <a:ea typeface="楷体" panose="02010609060101010101" pitchFamily="49" charset="-122"/>
              </a:rPr>
              <a:t>注意塑料件的预留！</a:t>
            </a:r>
            <a:endParaRPr lang="en-US" altLang="zh-CN" dirty="0">
              <a:solidFill>
                <a:srgbClr val="C00000"/>
              </a:solidFill>
              <a:latin typeface="楷体" panose="02010609060101010101" pitchFamily="49" charset="-122"/>
              <a:ea typeface="楷体" panose="02010609060101010101" pitchFamily="49" charset="-122"/>
            </a:endParaRPr>
          </a:p>
        </p:txBody>
      </p:sp>
      <p:graphicFrame>
        <p:nvGraphicFramePr>
          <p:cNvPr id="19" name="表格 18"/>
          <p:cNvGraphicFramePr>
            <a:graphicFrameLocks noGrp="1"/>
          </p:cNvGraphicFramePr>
          <p:nvPr>
            <p:custDataLst>
              <p:tags r:id="rId2"/>
            </p:custDataLst>
            <p:extLst>
              <p:ext uri="{D42A27DB-BD31-4B8C-83A1-F6EECF244321}">
                <p14:modId xmlns:p14="http://schemas.microsoft.com/office/powerpoint/2010/main" val="2224024325"/>
              </p:ext>
            </p:extLst>
          </p:nvPr>
        </p:nvGraphicFramePr>
        <p:xfrm>
          <a:off x="768000" y="1934682"/>
          <a:ext cx="5220000" cy="4921680"/>
        </p:xfrm>
        <a:graphic>
          <a:graphicData uri="http://schemas.openxmlformats.org/drawingml/2006/table">
            <a:tbl>
              <a:tblPr firstRow="1" bandRow="1">
                <a:tableStyleId>{5C22544A-7EE6-4342-B048-85BDC9FD1C3A}</a:tableStyleId>
              </a:tblPr>
              <a:tblGrid>
                <a:gridCol w="1620000"/>
                <a:gridCol w="3600000"/>
              </a:tblGrid>
              <a:tr h="432000">
                <a:tc>
                  <a:txBody>
                    <a:bodyPr/>
                    <a:lstStyle/>
                    <a:p>
                      <a:pPr algn="ctr"/>
                      <a:r>
                        <a:rPr lang="zh-CN" altLang="en-US" sz="1800" b="1" dirty="0" smtClean="0">
                          <a:solidFill>
                            <a:schemeClr val="tx1"/>
                          </a:solidFill>
                        </a:rPr>
                        <a:t>配件名称</a:t>
                      </a:r>
                      <a:endParaRPr lang="zh-CN" alt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800" b="1" dirty="0" smtClean="0">
                          <a:solidFill>
                            <a:schemeClr val="tx1"/>
                          </a:solidFill>
                        </a:rPr>
                        <a:t>计算公式</a:t>
                      </a:r>
                      <a:endParaRPr lang="zh-CN" alt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000">
                <a:tc>
                  <a:txBody>
                    <a:bodyPr/>
                    <a:lstStyle/>
                    <a:p>
                      <a:pPr algn="ctr"/>
                      <a:r>
                        <a:rPr lang="zh-CN" altLang="en-US" sz="1800" b="1" dirty="0" smtClean="0">
                          <a:solidFill>
                            <a:srgbClr val="FF0000"/>
                          </a:solidFill>
                        </a:rPr>
                        <a:t>采样管</a:t>
                      </a:r>
                      <a:endParaRPr lang="en-US" altLang="zh-CN" sz="1800" b="1" dirty="0" smtClean="0">
                        <a:solidFill>
                          <a:srgbClr val="FF0000"/>
                        </a:solidFill>
                      </a:endParaRPr>
                    </a:p>
                    <a:p>
                      <a:pPr algn="ctr"/>
                      <a:r>
                        <a:rPr lang="zh-CN" altLang="en-US" sz="1200" b="1" dirty="0" smtClean="0">
                          <a:solidFill>
                            <a:srgbClr val="C00000"/>
                          </a:solidFill>
                        </a:rPr>
                        <a:t>（单个探测器）</a:t>
                      </a:r>
                      <a:endParaRPr lang="zh-CN" altLang="en-US" sz="1200" b="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kern="1200" dirty="0" smtClean="0">
                          <a:solidFill>
                            <a:schemeClr val="tx1"/>
                          </a:solidFill>
                          <a:latin typeface="+mn-lt"/>
                          <a:ea typeface="+mn-ea"/>
                          <a:cs typeface="+mn-cs"/>
                        </a:rPr>
                        <a:t>图纸上采样管网长度总和</a:t>
                      </a:r>
                      <a:r>
                        <a:rPr lang="en-US" altLang="zh-CN" sz="1400" kern="1200" dirty="0" smtClean="0">
                          <a:solidFill>
                            <a:schemeClr val="tx1"/>
                          </a:solidFill>
                          <a:latin typeface="+mn-lt"/>
                          <a:ea typeface="+mn-ea"/>
                          <a:cs typeface="+mn-cs"/>
                        </a:rPr>
                        <a:t>+</a:t>
                      </a:r>
                      <a:r>
                        <a:rPr lang="zh-CN" altLang="en-US" sz="1400" kern="1200" dirty="0" smtClean="0">
                          <a:solidFill>
                            <a:schemeClr val="tx1"/>
                          </a:solidFill>
                          <a:latin typeface="+mn-lt"/>
                          <a:ea typeface="+mn-ea"/>
                          <a:cs typeface="+mn-cs"/>
                        </a:rPr>
                        <a:t>采样管竖直高度（保护区高度</a:t>
                      </a:r>
                      <a:r>
                        <a:rPr lang="en-US" altLang="zh-CN" sz="1400" kern="1200" dirty="0" smtClean="0">
                          <a:solidFill>
                            <a:schemeClr val="tx1"/>
                          </a:solidFill>
                          <a:latin typeface="+mn-lt"/>
                          <a:ea typeface="+mn-ea"/>
                          <a:cs typeface="+mn-cs"/>
                        </a:rPr>
                        <a:t>-1.5m</a:t>
                      </a:r>
                      <a:r>
                        <a:rPr lang="zh-CN" altLang="en-US" sz="1400" kern="1200" dirty="0" smtClean="0">
                          <a:solidFill>
                            <a:schemeClr val="tx1"/>
                          </a:solidFill>
                          <a:latin typeface="+mn-lt"/>
                          <a:ea typeface="+mn-ea"/>
                          <a:cs typeface="+mn-cs"/>
                        </a:rPr>
                        <a:t>）</a:t>
                      </a:r>
                      <a:endParaRPr lang="zh-CN" altLang="en-US" sz="14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000">
                <a:tc>
                  <a:txBody>
                    <a:bodyPr/>
                    <a:lstStyle/>
                    <a:p>
                      <a:pPr algn="ctr"/>
                      <a:r>
                        <a:rPr lang="en-US" altLang="zh-CN" sz="1800" b="1" dirty="0" smtClean="0">
                          <a:solidFill>
                            <a:schemeClr val="tx1"/>
                          </a:solidFill>
                        </a:rPr>
                        <a:t>45</a:t>
                      </a:r>
                      <a:r>
                        <a:rPr lang="zh-CN" altLang="en-US" sz="1800" b="1" dirty="0" smtClean="0">
                          <a:solidFill>
                            <a:schemeClr val="tx1"/>
                          </a:solidFill>
                        </a:rPr>
                        <a:t>度弯头</a:t>
                      </a:r>
                      <a:endParaRPr lang="zh-CN" alt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400" kern="1200" dirty="0" smtClean="0">
                          <a:solidFill>
                            <a:schemeClr val="tx1"/>
                          </a:solidFill>
                          <a:latin typeface="+mn-lt"/>
                          <a:ea typeface="+mn-ea"/>
                          <a:cs typeface="+mn-cs"/>
                        </a:rPr>
                        <a:t>=</a:t>
                      </a:r>
                      <a:r>
                        <a:rPr lang="zh-CN" altLang="en-US" sz="1400" kern="1200" dirty="0" smtClean="0">
                          <a:solidFill>
                            <a:schemeClr val="tx1"/>
                          </a:solidFill>
                          <a:latin typeface="+mn-lt"/>
                          <a:ea typeface="+mn-ea"/>
                          <a:cs typeface="+mn-cs"/>
                        </a:rPr>
                        <a:t>图中采样管</a:t>
                      </a:r>
                      <a:r>
                        <a:rPr lang="en-US" altLang="zh-CN" sz="1400" kern="1200" dirty="0" smtClean="0">
                          <a:solidFill>
                            <a:schemeClr val="tx1"/>
                          </a:solidFill>
                          <a:latin typeface="+mn-lt"/>
                          <a:ea typeface="+mn-ea"/>
                          <a:cs typeface="+mn-cs"/>
                        </a:rPr>
                        <a:t>45°</a:t>
                      </a:r>
                      <a:r>
                        <a:rPr lang="zh-CN" altLang="en-US" sz="1400" kern="1200" dirty="0" smtClean="0">
                          <a:solidFill>
                            <a:schemeClr val="tx1"/>
                          </a:solidFill>
                          <a:latin typeface="+mn-lt"/>
                          <a:ea typeface="+mn-ea"/>
                          <a:cs typeface="+mn-cs"/>
                        </a:rPr>
                        <a:t>折弯</a:t>
                      </a:r>
                      <a:endParaRPr lang="zh-CN" altLang="en-US" sz="14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000">
                <a:tc>
                  <a:txBody>
                    <a:bodyPr/>
                    <a:lstStyle/>
                    <a:p>
                      <a:pPr algn="ctr"/>
                      <a:r>
                        <a:rPr lang="en-US" altLang="zh-CN" sz="1800" b="1" dirty="0" smtClean="0">
                          <a:solidFill>
                            <a:srgbClr val="FF0000"/>
                          </a:solidFill>
                          <a:sym typeface="+mn-ea"/>
                        </a:rPr>
                        <a:t>90</a:t>
                      </a:r>
                      <a:r>
                        <a:rPr lang="zh-CN" altLang="en-US" sz="1800" b="1" dirty="0" smtClean="0">
                          <a:solidFill>
                            <a:srgbClr val="FF0000"/>
                          </a:solidFill>
                          <a:sym typeface="+mn-ea"/>
                        </a:rPr>
                        <a:t>度大弯头</a:t>
                      </a:r>
                      <a:endParaRPr lang="zh-CN" altLang="en-US" sz="18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smtClean="0">
                          <a:solidFill>
                            <a:schemeClr val="tx1"/>
                          </a:solidFill>
                          <a:latin typeface="+mn-lt"/>
                          <a:ea typeface="+mn-ea"/>
                          <a:cs typeface="+mn-cs"/>
                        </a:rPr>
                        <a:t>=</a:t>
                      </a:r>
                      <a:r>
                        <a:rPr lang="zh-CN" altLang="en-US" sz="1400" kern="1200" dirty="0" smtClean="0">
                          <a:solidFill>
                            <a:schemeClr val="tx1"/>
                          </a:solidFill>
                          <a:latin typeface="+mn-lt"/>
                          <a:ea typeface="+mn-ea"/>
                          <a:cs typeface="+mn-cs"/>
                        </a:rPr>
                        <a:t>图中采样管</a:t>
                      </a:r>
                      <a:r>
                        <a:rPr lang="en-US" altLang="zh-CN" sz="1400" kern="1200" dirty="0" smtClean="0">
                          <a:solidFill>
                            <a:schemeClr val="tx1"/>
                          </a:solidFill>
                          <a:latin typeface="+mn-lt"/>
                          <a:ea typeface="+mn-ea"/>
                          <a:cs typeface="+mn-cs"/>
                        </a:rPr>
                        <a:t>90°</a:t>
                      </a:r>
                      <a:r>
                        <a:rPr lang="zh-CN" altLang="en-US" sz="1400" kern="1200" dirty="0" smtClean="0">
                          <a:solidFill>
                            <a:schemeClr val="tx1"/>
                          </a:solidFill>
                          <a:latin typeface="+mn-lt"/>
                          <a:ea typeface="+mn-ea"/>
                          <a:cs typeface="+mn-cs"/>
                        </a:rPr>
                        <a:t>折弯数量</a:t>
                      </a:r>
                      <a:r>
                        <a:rPr lang="en-US" altLang="zh-CN" sz="1400" kern="1200" dirty="0" smtClean="0">
                          <a:solidFill>
                            <a:schemeClr val="tx1"/>
                          </a:solidFill>
                          <a:latin typeface="+mn-lt"/>
                          <a:ea typeface="+mn-ea"/>
                          <a:cs typeface="+mn-cs"/>
                        </a:rPr>
                        <a:t>+</a:t>
                      </a:r>
                      <a:r>
                        <a:rPr lang="zh-CN" altLang="en-US" sz="1400" kern="1200" dirty="0" smtClean="0">
                          <a:solidFill>
                            <a:schemeClr val="tx1"/>
                          </a:solidFill>
                          <a:latin typeface="+mn-lt"/>
                          <a:ea typeface="+mn-ea"/>
                          <a:cs typeface="+mn-cs"/>
                        </a:rPr>
                        <a:t>采样管水平变纵向折弯数量</a:t>
                      </a:r>
                      <a:r>
                        <a:rPr lang="en-US" altLang="zh-CN" sz="1400" kern="1200" dirty="0" smtClean="0">
                          <a:solidFill>
                            <a:schemeClr val="tx1"/>
                          </a:solidFill>
                          <a:latin typeface="+mn-lt"/>
                          <a:ea typeface="+mn-ea"/>
                          <a:cs typeface="+mn-cs"/>
                        </a:rPr>
                        <a:t>+</a:t>
                      </a:r>
                      <a:r>
                        <a:rPr lang="zh-CN" altLang="en-US" sz="1400" kern="1200" dirty="0" smtClean="0">
                          <a:solidFill>
                            <a:srgbClr val="C00000"/>
                          </a:solidFill>
                          <a:latin typeface="+mn-lt"/>
                          <a:ea typeface="+mn-ea"/>
                          <a:cs typeface="+mn-cs"/>
                        </a:rPr>
                        <a:t>采样管起始端折弯数量</a:t>
                      </a:r>
                      <a:r>
                        <a:rPr lang="zh-CN" altLang="en-US" sz="1200" kern="1200" dirty="0" smtClean="0">
                          <a:solidFill>
                            <a:srgbClr val="C00000"/>
                          </a:solidFill>
                          <a:latin typeface="+mn-lt"/>
                          <a:ea typeface="+mn-ea"/>
                          <a:cs typeface="+mn-cs"/>
                        </a:rPr>
                        <a:t>（仅针对冷库、采样管网在地板下的设计）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000">
                <a:tc>
                  <a:txBody>
                    <a:bodyPr/>
                    <a:lstStyle/>
                    <a:p>
                      <a:pPr algn="ctr"/>
                      <a:r>
                        <a:rPr lang="zh-CN" altLang="en-US" sz="1800" b="1" dirty="0" smtClean="0">
                          <a:solidFill>
                            <a:srgbClr val="FF0000"/>
                          </a:solidFill>
                        </a:rPr>
                        <a:t>正三通接头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smtClean="0">
                          <a:solidFill>
                            <a:schemeClr val="tx1"/>
                          </a:solidFill>
                          <a:latin typeface="+mn-lt"/>
                          <a:ea typeface="+mn-ea"/>
                          <a:cs typeface="+mn-cs"/>
                        </a:rPr>
                        <a:t>=</a:t>
                      </a:r>
                      <a:r>
                        <a:rPr lang="zh-CN" altLang="en-US" sz="1400" kern="1200" dirty="0" smtClean="0">
                          <a:solidFill>
                            <a:schemeClr val="tx1"/>
                          </a:solidFill>
                          <a:latin typeface="+mn-lt"/>
                          <a:ea typeface="+mn-ea"/>
                          <a:cs typeface="+mn-cs"/>
                        </a:rPr>
                        <a:t>图中采样管分支数量</a:t>
                      </a:r>
                      <a:r>
                        <a:rPr lang="en-US" altLang="zh-CN" sz="1400" kern="1200" dirty="0" smtClean="0">
                          <a:solidFill>
                            <a:schemeClr val="tx1"/>
                          </a:solidFill>
                          <a:latin typeface="+mn-lt"/>
                          <a:ea typeface="+mn-ea"/>
                          <a:cs typeface="+mn-cs"/>
                        </a:rPr>
                        <a:t>+</a:t>
                      </a:r>
                      <a:r>
                        <a:rPr lang="zh-CN" altLang="en-US" sz="1400" kern="1200" dirty="0" smtClean="0">
                          <a:solidFill>
                            <a:schemeClr val="tx1"/>
                          </a:solidFill>
                          <a:latin typeface="+mn-lt"/>
                          <a:ea typeface="+mn-ea"/>
                          <a:cs typeface="+mn-cs"/>
                        </a:rPr>
                        <a:t>预留清洗接口数量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smtClean="0">
                          <a:solidFill>
                            <a:srgbClr val="FF0000"/>
                          </a:solidFill>
                        </a:rPr>
                        <a:t>采样管堵头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smtClean="0">
                          <a:solidFill>
                            <a:schemeClr val="tx1"/>
                          </a:solidFill>
                          <a:latin typeface="+mn-lt"/>
                          <a:ea typeface="+mn-ea"/>
                          <a:cs typeface="+mn-cs"/>
                        </a:rPr>
                        <a:t>=</a:t>
                      </a:r>
                      <a:r>
                        <a:rPr lang="zh-CN" altLang="en-US" sz="1400" kern="1200" dirty="0" smtClean="0">
                          <a:solidFill>
                            <a:schemeClr val="tx1"/>
                          </a:solidFill>
                          <a:latin typeface="+mn-lt"/>
                          <a:ea typeface="+mn-ea"/>
                          <a:cs typeface="+mn-cs"/>
                        </a:rPr>
                        <a:t>图中采样管末端封堵数量</a:t>
                      </a:r>
                      <a:r>
                        <a:rPr lang="en-US" altLang="zh-CN" sz="1400" kern="1200" dirty="0" smtClean="0">
                          <a:solidFill>
                            <a:schemeClr val="tx1"/>
                          </a:solidFill>
                          <a:latin typeface="+mn-lt"/>
                          <a:ea typeface="+mn-ea"/>
                          <a:cs typeface="+mn-cs"/>
                        </a:rPr>
                        <a:t>+</a:t>
                      </a:r>
                      <a:r>
                        <a:rPr lang="zh-CN" altLang="en-US" sz="1400" kern="1200" dirty="0" smtClean="0">
                          <a:solidFill>
                            <a:schemeClr val="tx1"/>
                          </a:solidFill>
                          <a:latin typeface="+mn-lt"/>
                          <a:ea typeface="+mn-ea"/>
                          <a:cs typeface="+mn-cs"/>
                        </a:rPr>
                        <a:t>预留清洗接口封堵数量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smtClean="0">
                          <a:solidFill>
                            <a:srgbClr val="FF0000"/>
                          </a:solidFill>
                        </a:rPr>
                        <a:t>直接头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400" dirty="0" smtClean="0">
                          <a:solidFill>
                            <a:schemeClr val="tx1"/>
                          </a:solidFill>
                        </a:rPr>
                        <a:t>=</a:t>
                      </a:r>
                      <a:r>
                        <a:rPr lang="zh-CN" altLang="en-US" sz="1400" dirty="0" smtClean="0">
                          <a:solidFill>
                            <a:schemeClr val="tx1"/>
                          </a:solidFill>
                        </a:rPr>
                        <a:t>采样管总长度</a:t>
                      </a:r>
                      <a:r>
                        <a:rPr lang="en-US" altLang="zh-CN" sz="1400" dirty="0" smtClean="0">
                          <a:solidFill>
                            <a:schemeClr val="tx1"/>
                          </a:solidFill>
                        </a:rPr>
                        <a:t>/</a:t>
                      </a:r>
                      <a:r>
                        <a:rPr lang="zh-CN" altLang="en-US" sz="1400" dirty="0" smtClean="0">
                          <a:solidFill>
                            <a:schemeClr val="tx1"/>
                          </a:solidFill>
                        </a:rPr>
                        <a:t>单根采样管长度</a:t>
                      </a:r>
                      <a:endParaRPr lang="en-US" altLang="zh-CN" sz="14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smtClean="0">
                          <a:solidFill>
                            <a:srgbClr val="FF0000"/>
                          </a:solidFill>
                        </a:rPr>
                        <a:t>采样管卡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solidFill>
                            <a:schemeClr val="tx1"/>
                          </a:solidFill>
                        </a:rPr>
                        <a:t>=</a:t>
                      </a:r>
                      <a:r>
                        <a:rPr lang="zh-CN" altLang="en-US" sz="1400" dirty="0" smtClean="0">
                          <a:solidFill>
                            <a:schemeClr val="tx1"/>
                          </a:solidFill>
                        </a:rPr>
                        <a:t>采样管总长度</a:t>
                      </a:r>
                      <a:r>
                        <a:rPr lang="en-US" altLang="zh-CN" sz="1400" dirty="0" smtClean="0">
                          <a:solidFill>
                            <a:schemeClr val="tx1"/>
                          </a:solidFill>
                        </a:rPr>
                        <a:t>/</a:t>
                      </a:r>
                      <a:r>
                        <a:rPr lang="zh-CN" altLang="en-US" sz="1400" dirty="0" smtClean="0">
                          <a:solidFill>
                            <a:schemeClr val="tx1"/>
                          </a:solidFill>
                        </a:rPr>
                        <a:t>（</a:t>
                      </a:r>
                      <a:r>
                        <a:rPr lang="en-US" altLang="zh-CN" sz="1400" dirty="0" smtClean="0">
                          <a:solidFill>
                            <a:schemeClr val="tx1"/>
                          </a:solidFill>
                        </a:rPr>
                        <a:t>0.5~1.5</a:t>
                      </a:r>
                      <a:r>
                        <a:rPr lang="zh-CN" altLang="en-US" sz="1400" dirty="0" smtClean="0">
                          <a:solidFill>
                            <a:schemeClr val="tx1"/>
                          </a:solidFill>
                        </a:rPr>
                        <a:t>）</a:t>
                      </a:r>
                      <a:endParaRPr lang="en-US" altLang="zh-CN" sz="14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00" b="1" dirty="0" smtClean="0">
                          <a:solidFill>
                            <a:srgbClr val="FF0000"/>
                          </a:solidFill>
                        </a:rPr>
                        <a:t>25mm</a:t>
                      </a:r>
                      <a:r>
                        <a:rPr lang="zh-CN" altLang="en-US" sz="1600" b="1" dirty="0" smtClean="0">
                          <a:solidFill>
                            <a:srgbClr val="FF0000"/>
                          </a:solidFill>
                        </a:rPr>
                        <a:t>球阀开关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400" dirty="0" smtClean="0">
                          <a:solidFill>
                            <a:schemeClr val="tx1"/>
                          </a:solidFill>
                        </a:rPr>
                        <a:t>=</a:t>
                      </a:r>
                      <a:r>
                        <a:rPr lang="zh-CN" altLang="en-US" sz="1400" dirty="0" smtClean="0">
                          <a:solidFill>
                            <a:schemeClr val="tx1"/>
                          </a:solidFill>
                        </a:rPr>
                        <a:t>采样主管数量</a:t>
                      </a:r>
                      <a:r>
                        <a:rPr lang="zh-CN" altLang="en-US" sz="1400" dirty="0" smtClean="0">
                          <a:solidFill>
                            <a:srgbClr val="FF0000"/>
                          </a:solidFill>
                        </a:rPr>
                        <a:t>（目前</a:t>
                      </a:r>
                      <a:r>
                        <a:rPr lang="en-US" altLang="zh-CN" sz="1400" dirty="0" smtClean="0">
                          <a:solidFill>
                            <a:srgbClr val="FF0000"/>
                          </a:solidFill>
                        </a:rPr>
                        <a:t>=</a:t>
                      </a:r>
                      <a:r>
                        <a:rPr lang="zh-CN" altLang="en-US" sz="1400" dirty="0" smtClean="0">
                          <a:solidFill>
                            <a:srgbClr val="FF0000"/>
                          </a:solidFill>
                        </a:rPr>
                        <a:t>探测器数量）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2" name="表格 21"/>
          <p:cNvGraphicFramePr>
            <a:graphicFrameLocks noGrp="1"/>
          </p:cNvGraphicFramePr>
          <p:nvPr>
            <p:custDataLst>
              <p:tags r:id="rId3"/>
            </p:custDataLst>
            <p:extLst>
              <p:ext uri="{D42A27DB-BD31-4B8C-83A1-F6EECF244321}">
                <p14:modId xmlns:p14="http://schemas.microsoft.com/office/powerpoint/2010/main" val="1677274715"/>
              </p:ext>
            </p:extLst>
          </p:nvPr>
        </p:nvGraphicFramePr>
        <p:xfrm>
          <a:off x="6276000" y="1934682"/>
          <a:ext cx="5220000" cy="4752000"/>
        </p:xfrm>
        <a:graphic>
          <a:graphicData uri="http://schemas.openxmlformats.org/drawingml/2006/table">
            <a:tbl>
              <a:tblPr firstRow="1" bandRow="1">
                <a:tableStyleId>{5C22544A-7EE6-4342-B048-85BDC9FD1C3A}</a:tableStyleId>
              </a:tblPr>
              <a:tblGrid>
                <a:gridCol w="1620000"/>
                <a:gridCol w="3600000"/>
              </a:tblGrid>
              <a:tr h="432000">
                <a:tc>
                  <a:txBody>
                    <a:bodyPr/>
                    <a:lstStyle/>
                    <a:p>
                      <a:pPr algn="ctr"/>
                      <a:r>
                        <a:rPr lang="zh-CN" altLang="en-US" sz="1800" b="1" dirty="0" smtClean="0">
                          <a:solidFill>
                            <a:schemeClr val="tx1"/>
                          </a:solidFill>
                        </a:rPr>
                        <a:t>配件名称</a:t>
                      </a:r>
                      <a:endParaRPr lang="zh-CN" alt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800" b="1" dirty="0" smtClean="0">
                          <a:solidFill>
                            <a:schemeClr val="tx1"/>
                          </a:solidFill>
                        </a:rPr>
                        <a:t>计算公式</a:t>
                      </a:r>
                      <a:endParaRPr lang="zh-CN" alt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000">
                <a:tc>
                  <a:txBody>
                    <a:bodyPr/>
                    <a:lstStyle/>
                    <a:p>
                      <a:pPr algn="ctr"/>
                      <a:r>
                        <a:rPr lang="zh-CN" altLang="en-US" sz="1800" b="1" dirty="0" smtClean="0">
                          <a:solidFill>
                            <a:srgbClr val="FF0000"/>
                          </a:solidFill>
                        </a:rPr>
                        <a:t>采样孔标识</a:t>
                      </a:r>
                      <a:endParaRPr lang="zh-CN" altLang="en-US" sz="18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solidFill>
                            <a:schemeClr val="tx1"/>
                          </a:solidFill>
                        </a:rPr>
                        <a:t>=</a:t>
                      </a:r>
                      <a:r>
                        <a:rPr lang="zh-CN" altLang="en-US" sz="1400" dirty="0" smtClean="0">
                          <a:solidFill>
                            <a:schemeClr val="tx1"/>
                          </a:solidFill>
                        </a:rPr>
                        <a:t>采样孔数量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000">
                <a:tc>
                  <a:txBody>
                    <a:bodyPr/>
                    <a:lstStyle/>
                    <a:p>
                      <a:pPr algn="ctr"/>
                      <a:r>
                        <a:rPr lang="zh-CN" altLang="en-US" sz="1800" b="1" dirty="0" smtClean="0">
                          <a:solidFill>
                            <a:srgbClr val="FF0000"/>
                          </a:solidFill>
                        </a:rPr>
                        <a:t>采样管道标识</a:t>
                      </a:r>
                      <a:endParaRPr lang="zh-CN" altLang="en-US" sz="18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solidFill>
                            <a:schemeClr val="tx1"/>
                          </a:solidFill>
                        </a:rPr>
                        <a:t>=</a:t>
                      </a:r>
                      <a:r>
                        <a:rPr lang="zh-CN" altLang="en-US" sz="1400" dirty="0" smtClean="0">
                          <a:solidFill>
                            <a:schemeClr val="tx1"/>
                          </a:solidFill>
                        </a:rPr>
                        <a:t>采样主管数量</a:t>
                      </a:r>
                      <a:r>
                        <a:rPr lang="en-US" altLang="zh-CN" sz="1400" dirty="0" smtClean="0">
                          <a:solidFill>
                            <a:schemeClr val="tx1"/>
                          </a:solidFill>
                        </a:rPr>
                        <a:t>*2+</a:t>
                      </a:r>
                      <a:r>
                        <a:rPr lang="zh-CN" altLang="en-US" sz="1400" dirty="0" smtClean="0">
                          <a:solidFill>
                            <a:schemeClr val="tx1"/>
                          </a:solidFill>
                        </a:rPr>
                        <a:t>采样支管数量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000">
                <a:tc>
                  <a:txBody>
                    <a:bodyPr/>
                    <a:lstStyle/>
                    <a:p>
                      <a:pPr algn="ctr"/>
                      <a:r>
                        <a:rPr lang="zh-CN" altLang="en-US" sz="1800" b="1" dirty="0" smtClean="0">
                          <a:solidFill>
                            <a:schemeClr val="tx1"/>
                          </a:solidFill>
                        </a:rPr>
                        <a:t>除湿装置</a:t>
                      </a:r>
                      <a:endParaRPr lang="zh-CN" alt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solidFill>
                            <a:schemeClr val="tx1"/>
                          </a:solidFill>
                        </a:rPr>
                        <a:t>=</a:t>
                      </a:r>
                      <a:r>
                        <a:rPr lang="zh-CN" altLang="en-US" sz="1400" dirty="0" smtClean="0">
                          <a:solidFill>
                            <a:schemeClr val="tx1"/>
                          </a:solidFill>
                        </a:rPr>
                        <a:t>采样主管数量</a:t>
                      </a:r>
                      <a:r>
                        <a:rPr lang="zh-CN" altLang="en-US" sz="1400" dirty="0" smtClean="0">
                          <a:solidFill>
                            <a:srgbClr val="FF0000"/>
                          </a:solidFill>
                        </a:rPr>
                        <a:t>（目前</a:t>
                      </a:r>
                      <a:r>
                        <a:rPr lang="en-US" altLang="zh-CN" sz="1400" dirty="0" smtClean="0">
                          <a:solidFill>
                            <a:srgbClr val="FF0000"/>
                          </a:solidFill>
                        </a:rPr>
                        <a:t>=</a:t>
                      </a:r>
                      <a:r>
                        <a:rPr lang="zh-CN" altLang="en-US" sz="1400" dirty="0" smtClean="0">
                          <a:solidFill>
                            <a:srgbClr val="FF0000"/>
                          </a:solidFill>
                        </a:rPr>
                        <a:t>探测器数量）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000">
                <a:tc>
                  <a:txBody>
                    <a:bodyPr/>
                    <a:lstStyle/>
                    <a:p>
                      <a:pPr algn="ctr"/>
                      <a:r>
                        <a:rPr lang="en-US" altLang="zh-CN" sz="1400" b="1" dirty="0" smtClean="0">
                          <a:solidFill>
                            <a:schemeClr val="tx1"/>
                          </a:solidFill>
                        </a:rPr>
                        <a:t>25mm</a:t>
                      </a:r>
                      <a:r>
                        <a:rPr lang="zh-CN" altLang="en-US" sz="1400" b="1" dirty="0" smtClean="0">
                          <a:solidFill>
                            <a:schemeClr val="tx1"/>
                          </a:solidFill>
                        </a:rPr>
                        <a:t>管道接头外螺纹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solidFill>
                            <a:schemeClr val="tx1"/>
                          </a:solidFill>
                        </a:rPr>
                        <a:t>=</a:t>
                      </a:r>
                      <a:r>
                        <a:rPr lang="zh-CN" altLang="en-US" sz="1400" dirty="0" smtClean="0">
                          <a:solidFill>
                            <a:schemeClr val="tx1"/>
                          </a:solidFill>
                        </a:rPr>
                        <a:t>除湿装置数量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smtClean="0">
                          <a:solidFill>
                            <a:schemeClr val="tx1"/>
                          </a:solidFill>
                        </a:rPr>
                        <a:t>清洗装置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400" dirty="0" smtClean="0">
                          <a:solidFill>
                            <a:schemeClr val="tx1"/>
                          </a:solidFill>
                        </a:rPr>
                        <a:t>=</a:t>
                      </a:r>
                      <a:r>
                        <a:rPr lang="zh-CN" altLang="en-US" sz="1400" dirty="0" smtClean="0">
                          <a:solidFill>
                            <a:schemeClr val="tx1"/>
                          </a:solidFill>
                        </a:rPr>
                        <a:t>采样主管数量</a:t>
                      </a:r>
                      <a:r>
                        <a:rPr lang="zh-CN" altLang="en-US" sz="1400" dirty="0" smtClean="0">
                          <a:solidFill>
                            <a:srgbClr val="FF0000"/>
                          </a:solidFill>
                        </a:rPr>
                        <a:t>（目前</a:t>
                      </a:r>
                      <a:r>
                        <a:rPr lang="en-US" altLang="zh-CN" sz="1400" dirty="0" smtClean="0">
                          <a:solidFill>
                            <a:srgbClr val="FF0000"/>
                          </a:solidFill>
                        </a:rPr>
                        <a:t>=</a:t>
                      </a:r>
                      <a:r>
                        <a:rPr lang="zh-CN" altLang="en-US" sz="1400" dirty="0" smtClean="0">
                          <a:solidFill>
                            <a:srgbClr val="FF0000"/>
                          </a:solidFill>
                        </a:rPr>
                        <a:t>探测器数量）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smtClean="0">
                          <a:solidFill>
                            <a:schemeClr val="tx1"/>
                          </a:solidFill>
                        </a:rPr>
                        <a:t>滤尘装置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solidFill>
                            <a:schemeClr val="tx1"/>
                          </a:solidFill>
                        </a:rPr>
                        <a:t>=</a:t>
                      </a:r>
                      <a:r>
                        <a:rPr lang="zh-CN" altLang="en-US" sz="1400" dirty="0" smtClean="0">
                          <a:solidFill>
                            <a:schemeClr val="tx1"/>
                          </a:solidFill>
                        </a:rPr>
                        <a:t>采样主管数量</a:t>
                      </a:r>
                      <a:r>
                        <a:rPr lang="zh-CN" altLang="en-US" sz="1400" dirty="0" smtClean="0">
                          <a:solidFill>
                            <a:srgbClr val="FF0000"/>
                          </a:solidFill>
                        </a:rPr>
                        <a:t>（目前</a:t>
                      </a:r>
                      <a:r>
                        <a:rPr lang="en-US" altLang="zh-CN" sz="1400" dirty="0" smtClean="0">
                          <a:solidFill>
                            <a:srgbClr val="FF0000"/>
                          </a:solidFill>
                        </a:rPr>
                        <a:t>=</a:t>
                      </a:r>
                      <a:r>
                        <a:rPr lang="zh-CN" altLang="en-US" sz="1400" dirty="0" smtClean="0">
                          <a:solidFill>
                            <a:srgbClr val="FF0000"/>
                          </a:solidFill>
                        </a:rPr>
                        <a:t>探测器数量）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smtClean="0">
                          <a:solidFill>
                            <a:schemeClr val="tx1"/>
                          </a:solidFill>
                        </a:rPr>
                        <a:t>毛细采样套件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solidFill>
                            <a:schemeClr val="tx1"/>
                          </a:solidFill>
                        </a:rPr>
                        <a:t>=</a:t>
                      </a:r>
                      <a:r>
                        <a:rPr lang="zh-CN" altLang="en-US" sz="1400" dirty="0" smtClean="0">
                          <a:solidFill>
                            <a:schemeClr val="tx1"/>
                          </a:solidFill>
                        </a:rPr>
                        <a:t>毛细采样点数量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smtClean="0">
                          <a:solidFill>
                            <a:schemeClr val="tx1"/>
                          </a:solidFill>
                        </a:rPr>
                        <a:t>光室过滤棉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400" b="1" dirty="0" smtClean="0">
                          <a:solidFill>
                            <a:schemeClr val="tx1"/>
                          </a:solidFill>
                        </a:rPr>
                        <a:t>/</a:t>
                      </a:r>
                      <a:endParaRPr lang="zh-CN" alt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ustDataLst>
      <p:tags r:id="rId1"/>
    </p:custData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2" name="图片 21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grpSp>
        <p:nvGrpSpPr>
          <p:cNvPr id="13" name="组合 12"/>
          <p:cNvGrpSpPr/>
          <p:nvPr/>
        </p:nvGrpSpPr>
        <p:grpSpPr>
          <a:xfrm>
            <a:off x="931739" y="449270"/>
            <a:ext cx="3220261" cy="832260"/>
            <a:chOff x="931739" y="449270"/>
            <a:chExt cx="3220261" cy="832260"/>
          </a:xfrm>
        </p:grpSpPr>
        <p:pic>
          <p:nvPicPr>
            <p:cNvPr id="14" name="图片 13"/>
            <p:cNvPicPr>
              <a:picLocks noChangeAspect="1"/>
            </p:cNvPicPr>
            <p:nvPr/>
          </p:nvPicPr>
          <p:blipFill>
            <a:blip r:embed="rId4">
              <a:clrChange>
                <a:clrFrom>
                  <a:srgbClr val="FFFFFF"/>
                </a:clrFrom>
                <a:clrTo>
                  <a:srgbClr val="FFFFFF">
                    <a:alpha val="0"/>
                  </a:srgbClr>
                </a:clrTo>
              </a:clrChange>
            </a:blip>
            <a:stretch>
              <a:fillRect/>
            </a:stretch>
          </p:blipFill>
          <p:spPr>
            <a:xfrm rot="21422848">
              <a:off x="931739" y="1016298"/>
              <a:ext cx="2930429" cy="265232"/>
            </a:xfrm>
            <a:prstGeom prst="rect">
              <a:avLst/>
            </a:prstGeom>
          </p:spPr>
        </p:pic>
        <p:sp>
          <p:nvSpPr>
            <p:cNvPr id="15" name="文本框 14"/>
            <p:cNvSpPr txBox="1"/>
            <p:nvPr/>
          </p:nvSpPr>
          <p:spPr>
            <a:xfrm>
              <a:off x="1272000" y="605839"/>
              <a:ext cx="2880000" cy="553998"/>
            </a:xfrm>
            <a:prstGeom prst="rect">
              <a:avLst/>
            </a:prstGeom>
            <a:noFill/>
          </p:spPr>
          <p:txBody>
            <a:bodyPr wrap="square" rtlCol="0">
              <a:spAutoFit/>
            </a:bodyPr>
            <a:lstStyle/>
            <a:p>
              <a:r>
                <a:rPr lang="zh-CN" altLang="en-US" sz="3000" b="1" dirty="0" smtClean="0">
                  <a:solidFill>
                    <a:srgbClr val="2E2E2E"/>
                  </a:solidFill>
                  <a:latin typeface="华文隶书" panose="02010800040101010101" pitchFamily="2" charset="-122"/>
                  <a:ea typeface="华文隶书" panose="02010800040101010101" pitchFamily="2" charset="-122"/>
                </a:rPr>
                <a:t>简单数图配置</a:t>
              </a:r>
              <a:endParaRPr lang="zh-CN" altLang="en-US" sz="3000" b="1" dirty="0">
                <a:solidFill>
                  <a:srgbClr val="2E2E2E"/>
                </a:solidFill>
                <a:latin typeface="华文隶书" panose="02010800040101010101" pitchFamily="2" charset="-122"/>
                <a:ea typeface="华文隶书" panose="02010800040101010101" pitchFamily="2" charset="-122"/>
              </a:endParaRPr>
            </a:p>
          </p:txBody>
        </p:sp>
        <p:pic>
          <p:nvPicPr>
            <p:cNvPr id="16" name="图片 15"/>
            <p:cNvPicPr>
              <a:picLocks noChangeAspect="1"/>
            </p:cNvPicPr>
            <p:nvPr/>
          </p:nvPicPr>
          <p:blipFill rotWithShape="1">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l="7559" t="21444" r="77323" b="16404"/>
            <a:stretch>
              <a:fillRect/>
            </a:stretch>
          </p:blipFill>
          <p:spPr>
            <a:xfrm rot="2694434">
              <a:off x="988082" y="449270"/>
              <a:ext cx="233513" cy="720000"/>
            </a:xfrm>
            <a:prstGeom prst="rect">
              <a:avLst/>
            </a:prstGeom>
            <a:noFill/>
            <a:ln>
              <a:noFill/>
            </a:ln>
          </p:spPr>
        </p:pic>
      </p:grpSp>
      <p:grpSp>
        <p:nvGrpSpPr>
          <p:cNvPr id="8" name="组合 7"/>
          <p:cNvGrpSpPr/>
          <p:nvPr/>
        </p:nvGrpSpPr>
        <p:grpSpPr>
          <a:xfrm>
            <a:off x="888838" y="1225826"/>
            <a:ext cx="432000" cy="646331"/>
            <a:chOff x="2845337" y="1449280"/>
            <a:chExt cx="432000" cy="646331"/>
          </a:xfrm>
        </p:grpSpPr>
        <p:sp>
          <p:nvSpPr>
            <p:cNvPr id="9" name="图文框 8"/>
            <p:cNvSpPr/>
            <p:nvPr/>
          </p:nvSpPr>
          <p:spPr>
            <a:xfrm rot="2700000">
              <a:off x="2845337" y="1621134"/>
              <a:ext cx="432000" cy="432000"/>
            </a:xfrm>
            <a:prstGeom prst="frame">
              <a:avLst>
                <a:gd name="adj1" fmla="val 10941"/>
              </a:avLst>
            </a:prstGeom>
            <a:solidFill>
              <a:srgbClr val="397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9"/>
            <p:cNvSpPr txBox="1"/>
            <p:nvPr/>
          </p:nvSpPr>
          <p:spPr>
            <a:xfrm>
              <a:off x="2881337" y="1449280"/>
              <a:ext cx="360000" cy="646331"/>
            </a:xfrm>
            <a:prstGeom prst="rect">
              <a:avLst/>
            </a:prstGeom>
            <a:noFill/>
          </p:spPr>
          <p:txBody>
            <a:bodyPr wrap="square" rtlCol="0">
              <a:spAutoFit/>
            </a:bodyPr>
            <a:lstStyle/>
            <a:p>
              <a:pPr algn="ctr"/>
              <a:r>
                <a:rPr lang="en-US" altLang="zh-CN" sz="3600" b="1" dirty="0" smtClean="0">
                  <a:solidFill>
                    <a:srgbClr val="284498"/>
                  </a:solidFill>
                  <a:latin typeface="方正舒体" panose="02010601030101010101" pitchFamily="2" charset="-122"/>
                  <a:ea typeface="方正舒体" panose="02010601030101010101" pitchFamily="2" charset="-122"/>
                </a:rPr>
                <a:t>8</a:t>
              </a:r>
              <a:endParaRPr lang="zh-CN" altLang="en-US" sz="3600" b="1" dirty="0">
                <a:solidFill>
                  <a:srgbClr val="284498"/>
                </a:solidFill>
                <a:latin typeface="方正舒体" panose="02010601030101010101" pitchFamily="2" charset="-122"/>
                <a:ea typeface="方正舒体" panose="02010601030101010101" pitchFamily="2" charset="-122"/>
              </a:endParaRPr>
            </a:p>
          </p:txBody>
        </p:sp>
      </p:grpSp>
      <p:sp>
        <p:nvSpPr>
          <p:cNvPr id="11" name="文本框 10"/>
          <p:cNvSpPr txBox="1"/>
          <p:nvPr/>
        </p:nvSpPr>
        <p:spPr>
          <a:xfrm>
            <a:off x="1535780" y="1382847"/>
            <a:ext cx="5640220" cy="461665"/>
          </a:xfrm>
          <a:prstGeom prst="rect">
            <a:avLst/>
          </a:prstGeom>
          <a:noFill/>
        </p:spPr>
        <p:txBody>
          <a:bodyPr wrap="square" rtlCol="0">
            <a:spAutoFit/>
          </a:bodyPr>
          <a:lstStyle/>
          <a:p>
            <a:r>
              <a:rPr lang="zh-CN" altLang="en-US" sz="2400" dirty="0" smtClean="0">
                <a:solidFill>
                  <a:schemeClr val="tx2">
                    <a:lumMod val="75000"/>
                    <a:lumOff val="25000"/>
                  </a:schemeClr>
                </a:solidFill>
                <a:latin typeface="华文新魏" panose="02010800040101010101" pitchFamily="2" charset="-122"/>
                <a:ea typeface="华文新魏" panose="02010800040101010101" pitchFamily="2" charset="-122"/>
              </a:rPr>
              <a:t>注意事项</a:t>
            </a:r>
            <a:endParaRPr lang="zh-CN" altLang="en-US" sz="2400" dirty="0">
              <a:solidFill>
                <a:schemeClr val="tx2">
                  <a:lumMod val="75000"/>
                  <a:lumOff val="25000"/>
                </a:schemeClr>
              </a:solidFill>
              <a:latin typeface="华文新魏" panose="02010800040101010101" pitchFamily="2" charset="-122"/>
              <a:ea typeface="华文新魏" panose="02010800040101010101" pitchFamily="2" charset="-122"/>
            </a:endParaRPr>
          </a:p>
        </p:txBody>
      </p:sp>
      <p:sp>
        <p:nvSpPr>
          <p:cNvPr id="12" name="文本框 11"/>
          <p:cNvSpPr txBox="1"/>
          <p:nvPr/>
        </p:nvSpPr>
        <p:spPr>
          <a:xfrm>
            <a:off x="1441678" y="1821411"/>
            <a:ext cx="8038322" cy="923330"/>
          </a:xfrm>
          <a:prstGeom prst="rect">
            <a:avLst/>
          </a:prstGeom>
          <a:noFill/>
        </p:spPr>
        <p:txBody>
          <a:bodyPr wrap="square" rtlCol="0">
            <a:spAutoFit/>
          </a:bodyPr>
          <a:lstStyle/>
          <a:p>
            <a:pPr marL="285750" indent="-285750">
              <a:buFont typeface="Wingdings" panose="05000000000000000000" pitchFamily="2" charset="2"/>
              <a:buChar char="l"/>
            </a:pPr>
            <a:r>
              <a:rPr lang="zh-CN" altLang="en-US" dirty="0" smtClean="0">
                <a:latin typeface="楷体" panose="02010609060101010101" pitchFamily="49" charset="-122"/>
                <a:ea typeface="楷体" panose="02010609060101010101" pitchFamily="49" charset="-122"/>
              </a:rPr>
              <a:t>地板下采样时，采样管需折弯；</a:t>
            </a:r>
          </a:p>
          <a:p>
            <a:pPr marL="285750" indent="-285750">
              <a:buFont typeface="Wingdings" panose="05000000000000000000" pitchFamily="2" charset="2"/>
              <a:buChar char="l"/>
            </a:pPr>
            <a:r>
              <a:rPr lang="zh-CN" altLang="en-US" dirty="0" smtClean="0">
                <a:latin typeface="楷体" panose="02010609060101010101" pitchFamily="49" charset="-122"/>
                <a:ea typeface="楷体" panose="02010609060101010101" pitchFamily="49" charset="-122"/>
              </a:rPr>
              <a:t>冷库及潮湿环境下，采样管需折弯，防止冷凝水直接滴入探测器；</a:t>
            </a:r>
          </a:p>
          <a:p>
            <a:pPr marL="285750" indent="-285750">
              <a:buFont typeface="Wingdings" panose="05000000000000000000" pitchFamily="2" charset="2"/>
              <a:buChar char="l"/>
            </a:pPr>
            <a:r>
              <a:rPr lang="zh-CN" altLang="en-US" dirty="0" smtClean="0">
                <a:latin typeface="楷体" panose="02010609060101010101" pitchFamily="49" charset="-122"/>
                <a:ea typeface="楷体" panose="02010609060101010101" pitchFamily="49" charset="-122"/>
              </a:rPr>
              <a:t>粱下手杖式采样需着重注意采样点处的配件；</a:t>
            </a:r>
            <a:endParaRPr lang="en-US" altLang="zh-CN" dirty="0">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6"/>
          <a:stretch>
            <a:fillRect/>
          </a:stretch>
        </p:blipFill>
        <p:spPr>
          <a:xfrm>
            <a:off x="4688930" y="2919972"/>
            <a:ext cx="2019815" cy="2160000"/>
          </a:xfrm>
          <a:prstGeom prst="rect">
            <a:avLst/>
          </a:prstGeom>
        </p:spPr>
      </p:pic>
      <p:pic>
        <p:nvPicPr>
          <p:cNvPr id="5" name="图片 4"/>
          <p:cNvPicPr>
            <a:picLocks noChangeAspect="1"/>
          </p:cNvPicPr>
          <p:nvPr/>
        </p:nvPicPr>
        <p:blipFill>
          <a:blip r:embed="rId7"/>
          <a:stretch>
            <a:fillRect/>
          </a:stretch>
        </p:blipFill>
        <p:spPr>
          <a:xfrm>
            <a:off x="1188881" y="2920134"/>
            <a:ext cx="2814545" cy="2160000"/>
          </a:xfrm>
          <a:prstGeom prst="rect">
            <a:avLst/>
          </a:prstGeom>
        </p:spPr>
      </p:pic>
      <p:pic>
        <p:nvPicPr>
          <p:cNvPr id="17" name="图片 16"/>
          <p:cNvPicPr>
            <a:picLocks noChangeAspect="1"/>
          </p:cNvPicPr>
          <p:nvPr/>
        </p:nvPicPr>
        <p:blipFill rotWithShape="1">
          <a:blip r:embed="rId8"/>
          <a:srcRect l="9709" r="17151"/>
          <a:stretch>
            <a:fillRect/>
          </a:stretch>
        </p:blipFill>
        <p:spPr>
          <a:xfrm>
            <a:off x="7394249" y="2919972"/>
            <a:ext cx="3813751" cy="2160000"/>
          </a:xfrm>
          <a:prstGeom prst="rect">
            <a:avLst/>
          </a:prstGeom>
        </p:spPr>
      </p:pic>
      <p:sp>
        <p:nvSpPr>
          <p:cNvPr id="18" name="文本框 17"/>
          <p:cNvSpPr txBox="1"/>
          <p:nvPr/>
        </p:nvSpPr>
        <p:spPr>
          <a:xfrm>
            <a:off x="912000" y="5302506"/>
            <a:ext cx="3600000" cy="646331"/>
          </a:xfrm>
          <a:prstGeom prst="rect">
            <a:avLst/>
          </a:prstGeom>
          <a:noFill/>
        </p:spPr>
        <p:txBody>
          <a:bodyPr wrap="square" rtlCol="0">
            <a:spAutoFit/>
          </a:bodyPr>
          <a:lstStyle/>
          <a:p>
            <a:pPr algn="ctr"/>
            <a:r>
              <a:rPr lang="zh-CN" altLang="en-US" dirty="0" smtClean="0"/>
              <a:t>标准采样下</a:t>
            </a:r>
            <a:endParaRPr lang="en-US" altLang="zh-CN" dirty="0" smtClean="0"/>
          </a:p>
          <a:p>
            <a:pPr algn="ctr"/>
            <a:r>
              <a:rPr lang="zh-CN" altLang="en-US" dirty="0" smtClean="0"/>
              <a:t>采样管起始端</a:t>
            </a:r>
            <a:r>
              <a:rPr lang="zh-CN" altLang="en-US" dirty="0"/>
              <a:t>示意图</a:t>
            </a:r>
          </a:p>
        </p:txBody>
      </p:sp>
      <p:sp>
        <p:nvSpPr>
          <p:cNvPr id="20" name="文本框 19"/>
          <p:cNvSpPr txBox="1"/>
          <p:nvPr/>
        </p:nvSpPr>
        <p:spPr>
          <a:xfrm>
            <a:off x="3898837" y="5302507"/>
            <a:ext cx="3600000" cy="646331"/>
          </a:xfrm>
          <a:prstGeom prst="rect">
            <a:avLst/>
          </a:prstGeom>
          <a:noFill/>
        </p:spPr>
        <p:txBody>
          <a:bodyPr wrap="square" rtlCol="0">
            <a:spAutoFit/>
          </a:bodyPr>
          <a:lstStyle/>
          <a:p>
            <a:pPr algn="ctr"/>
            <a:r>
              <a:rPr lang="zh-CN" altLang="en-US" dirty="0" smtClean="0"/>
              <a:t>冷库及潮湿环境下</a:t>
            </a:r>
            <a:endParaRPr lang="en-US" altLang="zh-CN" dirty="0" smtClean="0"/>
          </a:p>
          <a:p>
            <a:pPr algn="ctr"/>
            <a:r>
              <a:rPr lang="zh-CN" altLang="en-US" dirty="0" smtClean="0"/>
              <a:t>采样管起始端示意图</a:t>
            </a:r>
            <a:endParaRPr lang="zh-CN" altLang="en-US" dirty="0"/>
          </a:p>
        </p:txBody>
      </p:sp>
      <p:sp>
        <p:nvSpPr>
          <p:cNvPr id="21" name="文本框 20"/>
          <p:cNvSpPr txBox="1"/>
          <p:nvPr/>
        </p:nvSpPr>
        <p:spPr>
          <a:xfrm>
            <a:off x="7608000" y="5302506"/>
            <a:ext cx="3600000" cy="646331"/>
          </a:xfrm>
          <a:prstGeom prst="rect">
            <a:avLst/>
          </a:prstGeom>
          <a:noFill/>
        </p:spPr>
        <p:txBody>
          <a:bodyPr wrap="square" rtlCol="0">
            <a:spAutoFit/>
          </a:bodyPr>
          <a:lstStyle/>
          <a:p>
            <a:pPr algn="ctr"/>
            <a:r>
              <a:rPr lang="zh-CN" altLang="en-US" dirty="0" smtClean="0"/>
              <a:t>粱下手杖式采样</a:t>
            </a:r>
            <a:endParaRPr lang="en-US" altLang="zh-CN" dirty="0" smtClean="0"/>
          </a:p>
          <a:p>
            <a:pPr algn="ctr"/>
            <a:r>
              <a:rPr lang="zh-CN" altLang="en-US" dirty="0" smtClean="0"/>
              <a:t>采样点示意图</a:t>
            </a:r>
            <a:endParaRPr lang="zh-CN" altLang="en-US" dirty="0"/>
          </a:p>
        </p:txBody>
      </p:sp>
    </p:spTree>
    <p:custDataLst>
      <p:tags r:id="rId1"/>
    </p:custDataLst>
    <p:extLst>
      <p:ext uri="{BB962C8B-B14F-4D97-AF65-F5344CB8AC3E}">
        <p14:creationId xmlns:p14="http://schemas.microsoft.com/office/powerpoint/2010/main" val="248654134"/>
      </p:ext>
    </p:extLst>
  </p:cSld>
  <p:clrMapOvr>
    <a:masterClrMapping/>
  </p:clrMapOvr>
  <p:transition spd="slow">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2" name="图片 21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grpSp>
        <p:nvGrpSpPr>
          <p:cNvPr id="13" name="组合 12"/>
          <p:cNvGrpSpPr/>
          <p:nvPr/>
        </p:nvGrpSpPr>
        <p:grpSpPr>
          <a:xfrm>
            <a:off x="931739" y="449270"/>
            <a:ext cx="3220261" cy="832260"/>
            <a:chOff x="931739" y="449270"/>
            <a:chExt cx="3220261" cy="832260"/>
          </a:xfrm>
        </p:grpSpPr>
        <p:pic>
          <p:nvPicPr>
            <p:cNvPr id="14" name="图片 13"/>
            <p:cNvPicPr>
              <a:picLocks noChangeAspect="1"/>
            </p:cNvPicPr>
            <p:nvPr/>
          </p:nvPicPr>
          <p:blipFill>
            <a:blip r:embed="rId5">
              <a:clrChange>
                <a:clrFrom>
                  <a:srgbClr val="FFFFFF"/>
                </a:clrFrom>
                <a:clrTo>
                  <a:srgbClr val="FFFFFF">
                    <a:alpha val="0"/>
                  </a:srgbClr>
                </a:clrTo>
              </a:clrChange>
            </a:blip>
            <a:stretch>
              <a:fillRect/>
            </a:stretch>
          </p:blipFill>
          <p:spPr>
            <a:xfrm rot="21422848">
              <a:off x="931739" y="1016298"/>
              <a:ext cx="2930429" cy="265232"/>
            </a:xfrm>
            <a:prstGeom prst="rect">
              <a:avLst/>
            </a:prstGeom>
          </p:spPr>
        </p:pic>
        <p:sp>
          <p:nvSpPr>
            <p:cNvPr id="15" name="文本框 14"/>
            <p:cNvSpPr txBox="1"/>
            <p:nvPr/>
          </p:nvSpPr>
          <p:spPr>
            <a:xfrm>
              <a:off x="1272000" y="605839"/>
              <a:ext cx="2880000" cy="553998"/>
            </a:xfrm>
            <a:prstGeom prst="rect">
              <a:avLst/>
            </a:prstGeom>
            <a:noFill/>
          </p:spPr>
          <p:txBody>
            <a:bodyPr wrap="square" rtlCol="0">
              <a:spAutoFit/>
            </a:bodyPr>
            <a:lstStyle/>
            <a:p>
              <a:r>
                <a:rPr lang="zh-CN" altLang="en-US" sz="3000" b="1" dirty="0" smtClean="0">
                  <a:solidFill>
                    <a:srgbClr val="2E2E2E"/>
                  </a:solidFill>
                  <a:latin typeface="华文隶书" panose="02010800040101010101" pitchFamily="2" charset="-122"/>
                  <a:ea typeface="华文隶书" panose="02010800040101010101" pitchFamily="2" charset="-122"/>
                </a:rPr>
                <a:t>简单数图配置</a:t>
              </a:r>
              <a:endParaRPr lang="zh-CN" altLang="en-US" sz="3000" b="1" dirty="0">
                <a:solidFill>
                  <a:srgbClr val="2E2E2E"/>
                </a:solidFill>
                <a:latin typeface="华文隶书" panose="02010800040101010101" pitchFamily="2" charset="-122"/>
                <a:ea typeface="华文隶书" panose="02010800040101010101" pitchFamily="2" charset="-122"/>
              </a:endParaRPr>
            </a:p>
          </p:txBody>
        </p:sp>
        <p:pic>
          <p:nvPicPr>
            <p:cNvPr id="16" name="图片 15"/>
            <p:cNvPicPr>
              <a:picLocks noChangeAspect="1"/>
            </p:cNvPicPr>
            <p:nvPr/>
          </p:nvPicPr>
          <p:blipFill rotWithShape="1">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l="7559" t="21444" r="77323" b="16404"/>
            <a:stretch>
              <a:fillRect/>
            </a:stretch>
          </p:blipFill>
          <p:spPr>
            <a:xfrm rot="2694434">
              <a:off x="988082" y="449270"/>
              <a:ext cx="233513" cy="720000"/>
            </a:xfrm>
            <a:prstGeom prst="rect">
              <a:avLst/>
            </a:prstGeom>
            <a:noFill/>
            <a:ln>
              <a:noFill/>
            </a:ln>
          </p:spPr>
        </p:pic>
      </p:grpSp>
      <p:grpSp>
        <p:nvGrpSpPr>
          <p:cNvPr id="8" name="组合 7"/>
          <p:cNvGrpSpPr/>
          <p:nvPr/>
        </p:nvGrpSpPr>
        <p:grpSpPr>
          <a:xfrm>
            <a:off x="888838" y="1225826"/>
            <a:ext cx="432000" cy="646331"/>
            <a:chOff x="2845337" y="1449280"/>
            <a:chExt cx="432000" cy="646331"/>
          </a:xfrm>
        </p:grpSpPr>
        <p:sp>
          <p:nvSpPr>
            <p:cNvPr id="9" name="图文框 8"/>
            <p:cNvSpPr/>
            <p:nvPr/>
          </p:nvSpPr>
          <p:spPr>
            <a:xfrm rot="2700000">
              <a:off x="2845337" y="1621134"/>
              <a:ext cx="432000" cy="432000"/>
            </a:xfrm>
            <a:prstGeom prst="frame">
              <a:avLst>
                <a:gd name="adj1" fmla="val 10941"/>
              </a:avLst>
            </a:prstGeom>
            <a:solidFill>
              <a:srgbClr val="397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9"/>
            <p:cNvSpPr txBox="1"/>
            <p:nvPr/>
          </p:nvSpPr>
          <p:spPr>
            <a:xfrm>
              <a:off x="2881337" y="1449280"/>
              <a:ext cx="360000" cy="646331"/>
            </a:xfrm>
            <a:prstGeom prst="rect">
              <a:avLst/>
            </a:prstGeom>
            <a:noFill/>
          </p:spPr>
          <p:txBody>
            <a:bodyPr wrap="square" rtlCol="0">
              <a:spAutoFit/>
            </a:bodyPr>
            <a:lstStyle/>
            <a:p>
              <a:pPr algn="ctr"/>
              <a:r>
                <a:rPr lang="en-US" altLang="zh-CN" sz="3600" b="1" dirty="0" smtClean="0">
                  <a:solidFill>
                    <a:srgbClr val="284498"/>
                  </a:solidFill>
                  <a:latin typeface="方正舒体" panose="02010601030101010101" pitchFamily="2" charset="-122"/>
                  <a:ea typeface="方正舒体" panose="02010601030101010101" pitchFamily="2" charset="-122"/>
                </a:rPr>
                <a:t>6</a:t>
              </a:r>
              <a:endParaRPr lang="zh-CN" altLang="en-US" sz="3600" b="1" dirty="0">
                <a:solidFill>
                  <a:srgbClr val="284498"/>
                </a:solidFill>
                <a:latin typeface="方正舒体" panose="02010601030101010101" pitchFamily="2" charset="-122"/>
                <a:ea typeface="方正舒体" panose="02010601030101010101" pitchFamily="2" charset="-122"/>
              </a:endParaRPr>
            </a:p>
          </p:txBody>
        </p:sp>
      </p:grpSp>
      <p:sp>
        <p:nvSpPr>
          <p:cNvPr id="11" name="文本框 10"/>
          <p:cNvSpPr txBox="1"/>
          <p:nvPr/>
        </p:nvSpPr>
        <p:spPr>
          <a:xfrm>
            <a:off x="1535780" y="1382847"/>
            <a:ext cx="5640220" cy="461665"/>
          </a:xfrm>
          <a:prstGeom prst="rect">
            <a:avLst/>
          </a:prstGeom>
          <a:noFill/>
        </p:spPr>
        <p:txBody>
          <a:bodyPr wrap="square" rtlCol="0">
            <a:spAutoFit/>
          </a:bodyPr>
          <a:lstStyle/>
          <a:p>
            <a:r>
              <a:rPr lang="zh-CN" altLang="en-US" sz="2400" dirty="0" smtClean="0">
                <a:solidFill>
                  <a:schemeClr val="tx2">
                    <a:lumMod val="75000"/>
                    <a:lumOff val="25000"/>
                  </a:schemeClr>
                </a:solidFill>
                <a:latin typeface="华文新魏" panose="02010800040101010101" pitchFamily="2" charset="-122"/>
                <a:ea typeface="华文新魏" panose="02010800040101010101" pitchFamily="2" charset="-122"/>
              </a:rPr>
              <a:t>配置电源</a:t>
            </a:r>
            <a:endParaRPr lang="zh-CN" altLang="en-US" sz="2400" dirty="0">
              <a:solidFill>
                <a:schemeClr val="tx2">
                  <a:lumMod val="75000"/>
                  <a:lumOff val="25000"/>
                </a:schemeClr>
              </a:solidFill>
              <a:latin typeface="华文新魏" panose="02010800040101010101" pitchFamily="2" charset="-122"/>
              <a:ea typeface="华文新魏" panose="02010800040101010101" pitchFamily="2" charset="-122"/>
            </a:endParaRPr>
          </a:p>
        </p:txBody>
      </p:sp>
      <p:sp>
        <p:nvSpPr>
          <p:cNvPr id="12" name="文本框 11"/>
          <p:cNvSpPr txBox="1"/>
          <p:nvPr/>
        </p:nvSpPr>
        <p:spPr>
          <a:xfrm>
            <a:off x="1441678" y="1821411"/>
            <a:ext cx="7750322" cy="369332"/>
          </a:xfrm>
          <a:prstGeom prst="rect">
            <a:avLst/>
          </a:prstGeom>
          <a:noFill/>
        </p:spPr>
        <p:txBody>
          <a:bodyPr wrap="square" rtlCol="0">
            <a:spAutoFit/>
          </a:bodyPr>
          <a:lstStyle/>
          <a:p>
            <a:pPr marL="285750" indent="-285750">
              <a:buFont typeface="Wingdings" panose="05000000000000000000" pitchFamily="2" charset="2"/>
              <a:buChar char="l"/>
            </a:pPr>
            <a:r>
              <a:rPr lang="zh-CN" altLang="en-US" dirty="0" smtClean="0">
                <a:latin typeface="楷体" panose="02010609060101010101" pitchFamily="49" charset="-122"/>
                <a:ea typeface="楷体" panose="02010609060101010101" pitchFamily="49" charset="-122"/>
              </a:rPr>
              <a:t>每台吸气式感烟火灾探测器的功耗按</a:t>
            </a:r>
            <a:r>
              <a:rPr lang="en-US" altLang="zh-CN" dirty="0" smtClean="0">
                <a:latin typeface="楷体" panose="02010609060101010101" pitchFamily="49" charset="-122"/>
                <a:ea typeface="楷体" panose="02010609060101010101" pitchFamily="49" charset="-122"/>
              </a:rPr>
              <a:t>200mA</a:t>
            </a:r>
            <a:r>
              <a:rPr lang="zh-CN" altLang="en-US" dirty="0" smtClean="0">
                <a:latin typeface="楷体" panose="02010609060101010101" pitchFamily="49" charset="-122"/>
                <a:ea typeface="楷体" panose="02010609060101010101" pitchFamily="49" charset="-122"/>
              </a:rPr>
              <a:t>进行计算；</a:t>
            </a:r>
            <a:endParaRPr lang="en-US" altLang="zh-CN" dirty="0">
              <a:latin typeface="楷体" panose="02010609060101010101" pitchFamily="49" charset="-122"/>
              <a:ea typeface="楷体" panose="02010609060101010101" pitchFamily="49" charset="-122"/>
            </a:endParaRPr>
          </a:p>
        </p:txBody>
      </p:sp>
      <p:graphicFrame>
        <p:nvGraphicFramePr>
          <p:cNvPr id="2" name="表格 1"/>
          <p:cNvGraphicFramePr>
            <a:graphicFrameLocks noGrp="1"/>
          </p:cNvGraphicFramePr>
          <p:nvPr>
            <p:custDataLst>
              <p:tags r:id="rId2"/>
            </p:custDataLst>
          </p:nvPr>
        </p:nvGraphicFramePr>
        <p:xfrm>
          <a:off x="2291455" y="2501900"/>
          <a:ext cx="7609091" cy="1483360"/>
        </p:xfrm>
        <a:graphic>
          <a:graphicData uri="http://schemas.openxmlformats.org/drawingml/2006/table">
            <a:tbl>
              <a:tblPr firstRow="1" bandRow="1">
                <a:tableStyleId>{5C22544A-7EE6-4342-B048-85BDC9FD1C3A}</a:tableStyleId>
              </a:tblPr>
              <a:tblGrid>
                <a:gridCol w="1390909"/>
                <a:gridCol w="2880000"/>
                <a:gridCol w="1390909"/>
                <a:gridCol w="1947273"/>
              </a:tblGrid>
              <a:tr h="370840">
                <a:tc gridSpan="4">
                  <a:txBody>
                    <a:bodyPr/>
                    <a:lstStyle/>
                    <a:p>
                      <a:pPr algn="ctr"/>
                      <a:r>
                        <a:rPr lang="en-US" altLang="zh-CN" b="0" dirty="0" smtClean="0">
                          <a:solidFill>
                            <a:schemeClr val="tx1"/>
                          </a:solidFill>
                        </a:rPr>
                        <a:t>200</a:t>
                      </a:r>
                      <a:r>
                        <a:rPr lang="zh-CN" altLang="en-US" b="0" dirty="0" smtClean="0">
                          <a:solidFill>
                            <a:schemeClr val="tx1"/>
                          </a:solidFill>
                        </a:rPr>
                        <a:t>米范围内壁挂电源带载探测器数量</a:t>
                      </a:r>
                      <a:endParaRPr lang="zh-CN" altLang="en-US" b="0" dirty="0">
                        <a:solidFill>
                          <a:schemeClr val="tx1"/>
                        </a:solidFill>
                      </a:endParaRPr>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bg1">
                        <a:alpha val="40000"/>
                      </a:schemeClr>
                    </a:solidFill>
                  </a:tcPr>
                </a:tc>
                <a:tc hMerge="1">
                  <a:txBody>
                    <a:bodyPr/>
                    <a:lstStyle/>
                    <a:p>
                      <a:endParaRPr lang="zh-CN"/>
                    </a:p>
                  </a:txBody>
                  <a:tcPr/>
                </a:tc>
                <a:tc hMerge="1">
                  <a:txBody>
                    <a:bodyPr/>
                    <a:lstStyle/>
                    <a:p>
                      <a:endParaRPr lang="zh-CN"/>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noFill/>
                  </a:tcPr>
                </a:tc>
                <a:tc hMerge="1">
                  <a:txBody>
                    <a:bodyPr/>
                    <a:lstStyle/>
                    <a:p>
                      <a:endParaRPr lang="zh-CN"/>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noFill/>
                  </a:tcPr>
                </a:tc>
              </a:tr>
              <a:tr h="370840">
                <a:tc>
                  <a:txBody>
                    <a:bodyPr/>
                    <a:lstStyle/>
                    <a:p>
                      <a:pPr algn="ctr"/>
                      <a:r>
                        <a:rPr lang="zh-CN" altLang="en-US" b="1" dirty="0" smtClean="0">
                          <a:solidFill>
                            <a:schemeClr val="tx1"/>
                          </a:solidFill>
                        </a:rPr>
                        <a:t>探测器数量</a:t>
                      </a:r>
                      <a:endParaRPr lang="zh-CN" altLang="en-US" b="1" dirty="0">
                        <a:solidFill>
                          <a:schemeClr val="tx1"/>
                        </a:solidFill>
                      </a:endParaRPr>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bg1">
                        <a:alpha val="40000"/>
                      </a:schemeClr>
                    </a:solidFill>
                  </a:tcPr>
                </a:tc>
                <a:tc>
                  <a:txBody>
                    <a:bodyPr/>
                    <a:lstStyle/>
                    <a:p>
                      <a:pPr algn="ctr"/>
                      <a:r>
                        <a:rPr lang="zh-CN" altLang="en-US" b="1" dirty="0" smtClean="0">
                          <a:solidFill>
                            <a:schemeClr val="tx1"/>
                          </a:solidFill>
                        </a:rPr>
                        <a:t>功率计算公式</a:t>
                      </a:r>
                      <a:endParaRPr lang="zh-CN" altLang="en-US" b="1" dirty="0">
                        <a:solidFill>
                          <a:schemeClr val="tx1"/>
                        </a:solidFill>
                      </a:endParaRPr>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bg1">
                        <a:alpha val="40000"/>
                      </a:schemeClr>
                    </a:solidFill>
                  </a:tcPr>
                </a:tc>
                <a:tc>
                  <a:txBody>
                    <a:bodyPr/>
                    <a:lstStyle/>
                    <a:p>
                      <a:pPr algn="ctr"/>
                      <a:r>
                        <a:rPr lang="zh-CN" altLang="en-US" b="1" dirty="0" smtClean="0">
                          <a:solidFill>
                            <a:schemeClr val="tx1"/>
                          </a:solidFill>
                        </a:rPr>
                        <a:t>功耗</a:t>
                      </a:r>
                      <a:endParaRPr lang="zh-CN" altLang="en-US" b="1" dirty="0">
                        <a:solidFill>
                          <a:schemeClr val="tx1"/>
                        </a:solidFill>
                      </a:endParaRPr>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bg1">
                        <a:alpha val="40000"/>
                      </a:schemeClr>
                    </a:solidFill>
                  </a:tcPr>
                </a:tc>
                <a:tc>
                  <a:txBody>
                    <a:bodyPr/>
                    <a:lstStyle/>
                    <a:p>
                      <a:pPr algn="ctr"/>
                      <a:r>
                        <a:rPr lang="zh-CN" altLang="en-US" b="1" dirty="0" smtClean="0">
                          <a:solidFill>
                            <a:schemeClr val="tx1"/>
                          </a:solidFill>
                        </a:rPr>
                        <a:t>壁挂电源</a:t>
                      </a:r>
                      <a:endParaRPr lang="zh-CN" altLang="en-US" b="1" dirty="0">
                        <a:solidFill>
                          <a:schemeClr val="tx1"/>
                        </a:solidFill>
                      </a:endParaRPr>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bg1">
                        <a:alpha val="40000"/>
                      </a:schemeClr>
                    </a:solidFill>
                  </a:tcPr>
                </a:tc>
              </a:tr>
              <a:tr h="370840">
                <a:tc>
                  <a:txBody>
                    <a:bodyPr/>
                    <a:lstStyle/>
                    <a:p>
                      <a:pPr algn="ctr"/>
                      <a:r>
                        <a:rPr lang="en-US" altLang="zh-CN" dirty="0" smtClean="0">
                          <a:solidFill>
                            <a:schemeClr val="tx1"/>
                          </a:solidFill>
                        </a:rPr>
                        <a:t>20</a:t>
                      </a:r>
                      <a:endParaRPr lang="zh-CN" altLang="en-US" dirty="0">
                        <a:solidFill>
                          <a:schemeClr val="tx1"/>
                        </a:solidFill>
                      </a:endParaRPr>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bg1">
                        <a:alpha val="40000"/>
                      </a:schemeClr>
                    </a:solidFill>
                  </a:tcPr>
                </a:tc>
                <a:tc>
                  <a:txBody>
                    <a:bodyPr/>
                    <a:lstStyle/>
                    <a:p>
                      <a:pPr algn="ctr"/>
                      <a:r>
                        <a:rPr lang="en-US" altLang="zh-CN" dirty="0" smtClean="0">
                          <a:solidFill>
                            <a:schemeClr val="tx1"/>
                          </a:solidFill>
                        </a:rPr>
                        <a:t>20*0.2=4A</a:t>
                      </a:r>
                      <a:endParaRPr lang="zh-CN" altLang="en-US" dirty="0">
                        <a:solidFill>
                          <a:schemeClr val="tx1"/>
                        </a:solidFill>
                      </a:endParaRPr>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bg1">
                        <a:alpha val="40000"/>
                      </a:schemeClr>
                    </a:solidFill>
                  </a:tcPr>
                </a:tc>
                <a:tc>
                  <a:txBody>
                    <a:bodyPr/>
                    <a:lstStyle/>
                    <a:p>
                      <a:pPr algn="ctr"/>
                      <a:r>
                        <a:rPr lang="en-US" altLang="zh-CN" dirty="0" smtClean="0">
                          <a:solidFill>
                            <a:schemeClr val="tx1"/>
                          </a:solidFill>
                        </a:rPr>
                        <a:t>4A</a:t>
                      </a:r>
                      <a:endParaRPr lang="zh-CN" altLang="en-US" dirty="0">
                        <a:solidFill>
                          <a:schemeClr val="tx1"/>
                        </a:solidFill>
                      </a:endParaRPr>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bg1">
                        <a:alpha val="40000"/>
                      </a:schemeClr>
                    </a:solidFill>
                  </a:tcPr>
                </a:tc>
                <a:tc>
                  <a:txBody>
                    <a:bodyPr/>
                    <a:lstStyle/>
                    <a:p>
                      <a:pPr algn="ctr"/>
                      <a:r>
                        <a:rPr lang="en-US" altLang="zh-CN" dirty="0" smtClean="0">
                          <a:solidFill>
                            <a:schemeClr val="tx1"/>
                          </a:solidFill>
                        </a:rPr>
                        <a:t>BYF-PC05X*1</a:t>
                      </a:r>
                      <a:endParaRPr lang="zh-CN" altLang="en-US" dirty="0">
                        <a:solidFill>
                          <a:schemeClr val="tx1"/>
                        </a:solidFill>
                      </a:endParaRPr>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bg1">
                        <a:alpha val="40000"/>
                      </a:schemeClr>
                    </a:solidFill>
                  </a:tcPr>
                </a:tc>
              </a:tr>
              <a:tr h="370840">
                <a:tc>
                  <a:txBody>
                    <a:bodyPr/>
                    <a:lstStyle/>
                    <a:p>
                      <a:pPr algn="ctr"/>
                      <a:r>
                        <a:rPr lang="en-US" altLang="zh-CN" dirty="0" smtClean="0">
                          <a:solidFill>
                            <a:schemeClr val="tx1"/>
                          </a:solidFill>
                        </a:rPr>
                        <a:t>40</a:t>
                      </a:r>
                      <a:endParaRPr lang="zh-CN" altLang="en-US" dirty="0">
                        <a:solidFill>
                          <a:schemeClr val="tx1"/>
                        </a:solidFill>
                      </a:endParaRPr>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bg1">
                        <a:alpha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dirty="0" smtClean="0">
                          <a:solidFill>
                            <a:schemeClr val="tx1"/>
                          </a:solidFill>
                        </a:rPr>
                        <a:t>40*0.2=8A</a:t>
                      </a:r>
                      <a:endParaRPr lang="zh-CN" altLang="en-US" dirty="0" smtClean="0">
                        <a:solidFill>
                          <a:schemeClr val="tx1"/>
                        </a:solidFill>
                      </a:endParaRPr>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bg1">
                        <a:alpha val="40000"/>
                      </a:schemeClr>
                    </a:solidFill>
                  </a:tcPr>
                </a:tc>
                <a:tc>
                  <a:txBody>
                    <a:bodyPr/>
                    <a:lstStyle/>
                    <a:p>
                      <a:pPr algn="ctr"/>
                      <a:r>
                        <a:rPr lang="en-US" altLang="zh-CN" dirty="0" smtClean="0">
                          <a:solidFill>
                            <a:schemeClr val="tx1"/>
                          </a:solidFill>
                        </a:rPr>
                        <a:t>8A</a:t>
                      </a:r>
                      <a:endParaRPr lang="zh-CN" altLang="en-US" dirty="0">
                        <a:solidFill>
                          <a:schemeClr val="tx1"/>
                        </a:solidFill>
                      </a:endParaRPr>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bg1">
                        <a:alpha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dirty="0" smtClean="0">
                          <a:solidFill>
                            <a:schemeClr val="tx1"/>
                          </a:solidFill>
                        </a:rPr>
                        <a:t>BYF-PC10X*1</a:t>
                      </a:r>
                      <a:endParaRPr lang="zh-CN" altLang="en-US" dirty="0" smtClean="0">
                        <a:solidFill>
                          <a:schemeClr val="tx1"/>
                        </a:solidFill>
                      </a:endParaRPr>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solidFill>
                      <a:schemeClr val="bg1">
                        <a:alpha val="40000"/>
                      </a:schemeClr>
                    </a:solidFill>
                  </a:tcPr>
                </a:tc>
              </a:tr>
            </a:tbl>
          </a:graphicData>
        </a:graphic>
      </p:graphicFrame>
      <p:grpSp>
        <p:nvGrpSpPr>
          <p:cNvPr id="17" name="组合 16"/>
          <p:cNvGrpSpPr/>
          <p:nvPr/>
        </p:nvGrpSpPr>
        <p:grpSpPr>
          <a:xfrm>
            <a:off x="888838" y="4149000"/>
            <a:ext cx="432000" cy="646331"/>
            <a:chOff x="2845337" y="1449280"/>
            <a:chExt cx="432000" cy="646331"/>
          </a:xfrm>
        </p:grpSpPr>
        <p:sp>
          <p:nvSpPr>
            <p:cNvPr id="18" name="图文框 17"/>
            <p:cNvSpPr/>
            <p:nvPr/>
          </p:nvSpPr>
          <p:spPr>
            <a:xfrm rot="2700000">
              <a:off x="2845337" y="1621134"/>
              <a:ext cx="432000" cy="432000"/>
            </a:xfrm>
            <a:prstGeom prst="frame">
              <a:avLst>
                <a:gd name="adj1" fmla="val 10941"/>
              </a:avLst>
            </a:prstGeom>
            <a:solidFill>
              <a:srgbClr val="397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文本框 18"/>
            <p:cNvSpPr txBox="1"/>
            <p:nvPr/>
          </p:nvSpPr>
          <p:spPr>
            <a:xfrm>
              <a:off x="2881337" y="1449280"/>
              <a:ext cx="360000" cy="646331"/>
            </a:xfrm>
            <a:prstGeom prst="rect">
              <a:avLst/>
            </a:prstGeom>
            <a:noFill/>
          </p:spPr>
          <p:txBody>
            <a:bodyPr wrap="square" rtlCol="0">
              <a:spAutoFit/>
            </a:bodyPr>
            <a:lstStyle/>
            <a:p>
              <a:pPr algn="ctr"/>
              <a:r>
                <a:rPr lang="en-US" altLang="zh-CN" sz="3600" b="1" dirty="0" smtClean="0">
                  <a:solidFill>
                    <a:srgbClr val="284498"/>
                  </a:solidFill>
                  <a:latin typeface="方正舒体" panose="02010601030101010101" pitchFamily="2" charset="-122"/>
                  <a:ea typeface="方正舒体" panose="02010601030101010101" pitchFamily="2" charset="-122"/>
                </a:rPr>
                <a:t>7</a:t>
              </a:r>
              <a:endParaRPr lang="zh-CN" altLang="en-US" sz="3600" b="1" dirty="0">
                <a:solidFill>
                  <a:srgbClr val="284498"/>
                </a:solidFill>
                <a:latin typeface="方正舒体" panose="02010601030101010101" pitchFamily="2" charset="-122"/>
                <a:ea typeface="方正舒体" panose="02010601030101010101" pitchFamily="2" charset="-122"/>
              </a:endParaRPr>
            </a:p>
          </p:txBody>
        </p:sp>
      </p:grpSp>
      <p:sp>
        <p:nvSpPr>
          <p:cNvPr id="20" name="文本框 19"/>
          <p:cNvSpPr txBox="1"/>
          <p:nvPr/>
        </p:nvSpPr>
        <p:spPr>
          <a:xfrm>
            <a:off x="1535780" y="4306021"/>
            <a:ext cx="5640220" cy="461665"/>
          </a:xfrm>
          <a:prstGeom prst="rect">
            <a:avLst/>
          </a:prstGeom>
          <a:noFill/>
        </p:spPr>
        <p:txBody>
          <a:bodyPr wrap="square" rtlCol="0">
            <a:spAutoFit/>
          </a:bodyPr>
          <a:lstStyle/>
          <a:p>
            <a:r>
              <a:rPr lang="zh-CN" altLang="en-US" sz="2400" dirty="0" smtClean="0">
                <a:solidFill>
                  <a:schemeClr val="tx2">
                    <a:lumMod val="75000"/>
                    <a:lumOff val="25000"/>
                  </a:schemeClr>
                </a:solidFill>
                <a:latin typeface="华文新魏" panose="02010800040101010101" pitchFamily="2" charset="-122"/>
                <a:ea typeface="华文新魏" panose="02010800040101010101" pitchFamily="2" charset="-122"/>
              </a:rPr>
              <a:t>制作报价单</a:t>
            </a:r>
            <a:endParaRPr lang="zh-CN" altLang="en-US" sz="2400" dirty="0">
              <a:solidFill>
                <a:schemeClr val="tx2">
                  <a:lumMod val="75000"/>
                  <a:lumOff val="25000"/>
                </a:schemeClr>
              </a:solidFill>
              <a:latin typeface="华文新魏" panose="02010800040101010101" pitchFamily="2" charset="-122"/>
              <a:ea typeface="华文新魏" panose="02010800040101010101" pitchFamily="2" charset="-122"/>
            </a:endParaRPr>
          </a:p>
        </p:txBody>
      </p:sp>
      <p:sp>
        <p:nvSpPr>
          <p:cNvPr id="21" name="文本框 20"/>
          <p:cNvSpPr txBox="1"/>
          <p:nvPr/>
        </p:nvSpPr>
        <p:spPr>
          <a:xfrm>
            <a:off x="1441678" y="4744585"/>
            <a:ext cx="6670322" cy="369332"/>
          </a:xfrm>
          <a:prstGeom prst="rect">
            <a:avLst/>
          </a:prstGeom>
          <a:noFill/>
        </p:spPr>
        <p:txBody>
          <a:bodyPr wrap="square" rtlCol="0">
            <a:spAutoFit/>
          </a:bodyPr>
          <a:lstStyle/>
          <a:p>
            <a:pPr marL="285750" indent="-285750">
              <a:buFont typeface="Wingdings" panose="05000000000000000000" pitchFamily="2" charset="2"/>
              <a:buChar char="l"/>
            </a:pPr>
            <a:r>
              <a:rPr lang="zh-CN" altLang="en-US" dirty="0" smtClean="0">
                <a:latin typeface="楷体" panose="02010609060101010101" pitchFamily="49" charset="-122"/>
                <a:ea typeface="楷体" panose="02010609060101010101" pitchFamily="49" charset="-122"/>
              </a:rPr>
              <a:t>注意光室过滤棉等设备是否需要进行报价；</a:t>
            </a:r>
            <a:endParaRPr lang="en-US" altLang="zh-CN" dirty="0">
              <a:latin typeface="楷体" panose="02010609060101010101" pitchFamily="49" charset="-122"/>
              <a:ea typeface="楷体" panose="02010609060101010101" pitchFamily="49" charset="-122"/>
            </a:endParaRPr>
          </a:p>
        </p:txBody>
      </p:sp>
    </p:spTree>
    <p:custDataLst>
      <p:tags r:id="rId1"/>
    </p:custDataLst>
  </p:cSld>
  <p:clrMapOvr>
    <a:masterClrMapping/>
  </p:clrMapOvr>
  <p:transition spd="slow">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596000" y="2875002"/>
            <a:ext cx="9000000" cy="1107996"/>
          </a:xfrm>
          <a:prstGeom prst="rect">
            <a:avLst/>
          </a:prstGeom>
          <a:noFill/>
        </p:spPr>
        <p:txBody>
          <a:bodyPr wrap="square" rtlCol="0">
            <a:spAutoFit/>
          </a:bodyPr>
          <a:lstStyle/>
          <a:p>
            <a:pPr algn="ctr"/>
            <a:r>
              <a:rPr lang="zh-CN" altLang="en-US" sz="6600" dirty="0">
                <a:latin typeface="华文新魏" panose="02010800040101010101" pitchFamily="2" charset="-122"/>
                <a:ea typeface="华文新魏" panose="02010800040101010101" pitchFamily="2" charset="-122"/>
              </a:rPr>
              <a:t>感谢各位聆听</a:t>
            </a:r>
          </a:p>
        </p:txBody>
      </p:sp>
      <p:pic>
        <p:nvPicPr>
          <p:cNvPr id="34" name="图片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grpSp>
        <p:nvGrpSpPr>
          <p:cNvPr id="6" name="组合 5"/>
          <p:cNvGrpSpPr/>
          <p:nvPr/>
        </p:nvGrpSpPr>
        <p:grpSpPr>
          <a:xfrm>
            <a:off x="932251" y="449270"/>
            <a:ext cx="3219749" cy="852101"/>
            <a:chOff x="932251" y="449270"/>
            <a:chExt cx="3219749" cy="852101"/>
          </a:xfrm>
        </p:grpSpPr>
        <p:pic>
          <p:nvPicPr>
            <p:cNvPr id="7" name="图片 6"/>
            <p:cNvPicPr>
              <a:picLocks noChangeAspect="1"/>
            </p:cNvPicPr>
            <p:nvPr/>
          </p:nvPicPr>
          <p:blipFill>
            <a:blip r:embed="rId3">
              <a:clrChange>
                <a:clrFrom>
                  <a:srgbClr val="FFFFFF"/>
                </a:clrFrom>
                <a:clrTo>
                  <a:srgbClr val="FFFFFF">
                    <a:alpha val="0"/>
                  </a:srgbClr>
                </a:clrTo>
              </a:clrChange>
            </a:blip>
            <a:stretch>
              <a:fillRect/>
            </a:stretch>
          </p:blipFill>
          <p:spPr>
            <a:xfrm rot="21422848">
              <a:off x="932251" y="1036139"/>
              <a:ext cx="2160000" cy="265232"/>
            </a:xfrm>
            <a:prstGeom prst="rect">
              <a:avLst/>
            </a:prstGeom>
          </p:spPr>
        </p:pic>
        <p:sp>
          <p:nvSpPr>
            <p:cNvPr id="8" name="文本框 7"/>
            <p:cNvSpPr txBox="1"/>
            <p:nvPr/>
          </p:nvSpPr>
          <p:spPr>
            <a:xfrm>
              <a:off x="1272000" y="605839"/>
              <a:ext cx="2880000" cy="553998"/>
            </a:xfrm>
            <a:prstGeom prst="rect">
              <a:avLst/>
            </a:prstGeom>
            <a:noFill/>
          </p:spPr>
          <p:txBody>
            <a:bodyPr wrap="square" rtlCol="0">
              <a:spAutoFit/>
            </a:bodyPr>
            <a:lstStyle/>
            <a:p>
              <a:r>
                <a:rPr lang="zh-CN" altLang="en-US" sz="3000" b="1" dirty="0" smtClean="0">
                  <a:solidFill>
                    <a:srgbClr val="2E2E2E"/>
                  </a:solidFill>
                  <a:latin typeface="华文隶书" panose="02010800040101010101" pitchFamily="2" charset="-122"/>
                  <a:ea typeface="华文隶书" panose="02010800040101010101" pitchFamily="2" charset="-122"/>
                </a:rPr>
                <a:t>随堂测试</a:t>
              </a:r>
              <a:endParaRPr lang="zh-CN" altLang="en-US" sz="3000" b="1" dirty="0">
                <a:solidFill>
                  <a:srgbClr val="2E2E2E"/>
                </a:solidFill>
                <a:latin typeface="华文隶书" panose="02010800040101010101" pitchFamily="2" charset="-122"/>
                <a:ea typeface="华文隶书" panose="02010800040101010101" pitchFamily="2" charset="-122"/>
              </a:endParaRPr>
            </a:p>
          </p:txBody>
        </p:sp>
        <p:pic>
          <p:nvPicPr>
            <p:cNvPr id="9" name="图片 8"/>
            <p:cNvPicPr>
              <a:picLocks noChangeAspect="1"/>
            </p:cNvPicPr>
            <p:nvPr/>
          </p:nvPicPr>
          <p:blipFill rotWithShape="1">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l="7559" t="21444" r="77323" b="16404"/>
            <a:stretch>
              <a:fillRect/>
            </a:stretch>
          </p:blipFill>
          <p:spPr>
            <a:xfrm rot="2694434">
              <a:off x="988082" y="449270"/>
              <a:ext cx="233513" cy="720000"/>
            </a:xfrm>
            <a:prstGeom prst="rect">
              <a:avLst/>
            </a:prstGeom>
            <a:noFill/>
            <a:ln>
              <a:noFill/>
            </a:ln>
          </p:spPr>
        </p:pic>
      </p:grpSp>
      <p:pic>
        <p:nvPicPr>
          <p:cNvPr id="4" name="图片 3"/>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0105" t="10105" r="10105" b="10105"/>
          <a:stretch>
            <a:fillRect/>
          </a:stretch>
        </p:blipFill>
        <p:spPr>
          <a:xfrm>
            <a:off x="3936000" y="1269000"/>
            <a:ext cx="4320000" cy="4320000"/>
          </a:xfrm>
          <a:prstGeom prst="rect">
            <a:avLst/>
          </a:prstGeom>
        </p:spPr>
      </p:pic>
    </p:spTree>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68000" y="1767006"/>
            <a:ext cx="5760000" cy="2520370"/>
          </a:xfrm>
          <a:prstGeom prst="rect">
            <a:avLst/>
          </a:prstGeom>
          <a:noFill/>
        </p:spPr>
        <p:txBody>
          <a:bodyPr wrap="square" rtlCol="0">
            <a:spAutoFit/>
          </a:bodyPr>
          <a:lstStyle/>
          <a:p>
            <a:pPr indent="457200" fontAlgn="auto">
              <a:lnSpc>
                <a:spcPct val="150000"/>
              </a:lnSpc>
            </a:pPr>
            <a:r>
              <a:rPr lang="zh-CN" altLang="en-US" dirty="0">
                <a:latin typeface="楷体" panose="02010609060101010101" pitchFamily="49" charset="-122"/>
                <a:ea typeface="楷体" panose="02010609060101010101" pitchFamily="49" charset="-122"/>
                <a:sym typeface="+mn-ea"/>
              </a:rPr>
              <a:t>吸气式感烟火灾探测器也称为</a:t>
            </a:r>
            <a:r>
              <a:rPr lang="zh-CN" altLang="en-US" b="1" dirty="0">
                <a:latin typeface="楷体" panose="02010609060101010101" pitchFamily="49" charset="-122"/>
                <a:ea typeface="楷体" panose="02010609060101010101" pitchFamily="49" charset="-122"/>
                <a:sym typeface="+mn-ea"/>
              </a:rPr>
              <a:t>空气采样</a:t>
            </a:r>
            <a:r>
              <a:rPr lang="zh-CN" altLang="en-US" dirty="0">
                <a:latin typeface="楷体" panose="02010609060101010101" pitchFamily="49" charset="-122"/>
                <a:ea typeface="楷体" panose="02010609060101010101" pitchFamily="49" charset="-122"/>
                <a:sym typeface="+mn-ea"/>
              </a:rPr>
              <a:t>烟雾探测器、</a:t>
            </a:r>
            <a:r>
              <a:rPr lang="zh-CN" altLang="en-US" b="1" dirty="0">
                <a:latin typeface="楷体" panose="02010609060101010101" pitchFamily="49" charset="-122"/>
                <a:ea typeface="楷体" panose="02010609060101010101" pitchFamily="49" charset="-122"/>
                <a:sym typeface="+mn-ea"/>
              </a:rPr>
              <a:t>极早期</a:t>
            </a:r>
            <a:r>
              <a:rPr lang="zh-CN" altLang="en-US" dirty="0">
                <a:latin typeface="楷体" panose="02010609060101010101" pitchFamily="49" charset="-122"/>
                <a:ea typeface="楷体" panose="02010609060101010101" pitchFamily="49" charset="-122"/>
                <a:sym typeface="+mn-ea"/>
              </a:rPr>
              <a:t>烟雾探测器，属</a:t>
            </a:r>
            <a:r>
              <a:rPr lang="zh-CN" altLang="en-US" b="1" dirty="0">
                <a:latin typeface="楷体" panose="02010609060101010101" pitchFamily="49" charset="-122"/>
                <a:ea typeface="楷体" panose="02010609060101010101" pitchFamily="49" charset="-122"/>
                <a:sym typeface="+mn-ea"/>
              </a:rPr>
              <a:t>特种火灾探测器</a:t>
            </a:r>
            <a:r>
              <a:rPr lang="zh-CN" altLang="en-US" dirty="0">
                <a:latin typeface="楷体" panose="02010609060101010101" pitchFamily="49" charset="-122"/>
                <a:ea typeface="楷体" panose="02010609060101010101" pitchFamily="49" charset="-122"/>
                <a:sym typeface="+mn-ea"/>
              </a:rPr>
              <a:t>，它是一种基于光学空气监控技术和微处理器控制技术的烟雾探测装置，运用了先进的数字微处理器技术，具有早期火灾探测功能及许多其它烟雾探测系统不具备的特性，这些特性改善了设备性能，简化了操作过程并加强了系统的可靠性。</a:t>
            </a:r>
            <a:endParaRPr lang="zh-CN" altLang="en-US" dirty="0">
              <a:latin typeface="楷体" panose="02010609060101010101" pitchFamily="49" charset="-122"/>
              <a:ea typeface="楷体" panose="02010609060101010101" pitchFamily="49" charset="-122"/>
            </a:endParaRPr>
          </a:p>
        </p:txBody>
      </p:sp>
      <p:pic>
        <p:nvPicPr>
          <p:cNvPr id="9" name="图片 8"/>
          <p:cNvPicPr>
            <a:picLocks noChangeAspect="1"/>
          </p:cNvPicPr>
          <p:nvPr/>
        </p:nvPicPr>
        <p:blipFill rotWithShape="1">
          <a:blip r:embed="rId3">
            <a:extLst>
              <a:ext uri="{BEBA8EAE-BF5A-486C-A8C5-ECC9F3942E4B}">
                <a14:imgProps xmlns:a14="http://schemas.microsoft.com/office/drawing/2010/main">
                  <a14:imgLayer r:embed="rId4">
                    <a14:imgEffect>
                      <a14:backgroundRemoval t="6577" b="96376" l="1709" r="99196">
                        <a14:foregroundMark x1="62312" y1="12349" x2="91156" y2="63087"/>
                        <a14:foregroundMark x1="70251" y1="17987" x2="76884" y2="21745"/>
                        <a14:foregroundMark x1="65226" y1="17450" x2="62714" y2="27248"/>
                      </a14:backgroundRemoval>
                    </a14:imgEffect>
                    <a14:imgEffect>
                      <a14:brightnessContrast bright="20000"/>
                    </a14:imgEffect>
                  </a14:imgLayer>
                </a14:imgProps>
              </a:ext>
            </a:extLst>
          </a:blip>
          <a:srcRect l="2616" t="7929" b="5687"/>
          <a:stretch>
            <a:fillRect/>
          </a:stretch>
        </p:blipFill>
        <p:spPr>
          <a:xfrm>
            <a:off x="7163360" y="1989000"/>
            <a:ext cx="3252640" cy="2160000"/>
          </a:xfrm>
          <a:prstGeom prst="rect">
            <a:avLst/>
          </a:prstGeom>
        </p:spPr>
      </p:pic>
      <p:sp>
        <p:nvSpPr>
          <p:cNvPr id="10" name="文本框 9"/>
          <p:cNvSpPr txBox="1"/>
          <p:nvPr/>
        </p:nvSpPr>
        <p:spPr>
          <a:xfrm>
            <a:off x="2496000" y="5086669"/>
            <a:ext cx="7200000" cy="646331"/>
          </a:xfrm>
          <a:prstGeom prst="rect">
            <a:avLst/>
          </a:prstGeom>
          <a:noFill/>
          <a:ln w="19050">
            <a:solidFill>
              <a:srgbClr val="FF0000"/>
            </a:solidFill>
          </a:ln>
        </p:spPr>
        <p:txBody>
          <a:bodyPr wrap="square" rtlCol="0">
            <a:spAutoFit/>
          </a:bodyPr>
          <a:lstStyle/>
          <a:p>
            <a:pPr marL="285750" indent="-285750">
              <a:buFont typeface="Wingdings" panose="05000000000000000000" pitchFamily="2" charset="2"/>
              <a:buChar char="u"/>
            </a:pPr>
            <a:r>
              <a:rPr lang="zh-CN" altLang="en-US" dirty="0">
                <a:latin typeface="楷体" panose="02010609060101010101" pitchFamily="49" charset="-122"/>
                <a:ea typeface="楷体" panose="02010609060101010101" pitchFamily="49" charset="-122"/>
                <a:sym typeface="+mn-ea"/>
              </a:rPr>
              <a:t>特种</a:t>
            </a:r>
            <a:r>
              <a:rPr lang="zh-CN" altLang="en-US" dirty="0" smtClean="0">
                <a:latin typeface="楷体" panose="02010609060101010101" pitchFamily="49" charset="-122"/>
                <a:ea typeface="楷体" panose="02010609060101010101" pitchFamily="49" charset="-122"/>
                <a:sym typeface="+mn-ea"/>
              </a:rPr>
              <a:t>火灾探测器：</a:t>
            </a:r>
            <a:r>
              <a:rPr lang="zh-CN" altLang="en-US" dirty="0" smtClean="0">
                <a:latin typeface="楷体" panose="02010609060101010101" pitchFamily="49" charset="-122"/>
                <a:ea typeface="楷体" panose="02010609060101010101" pitchFamily="49" charset="-122"/>
              </a:rPr>
              <a:t>点型</a:t>
            </a:r>
            <a:r>
              <a:rPr lang="zh-CN" altLang="en-US" dirty="0">
                <a:latin typeface="楷体" panose="02010609060101010101" pitchFamily="49" charset="-122"/>
                <a:ea typeface="楷体" panose="02010609060101010101" pitchFamily="49" charset="-122"/>
              </a:rPr>
              <a:t>红外火焰</a:t>
            </a:r>
            <a:r>
              <a:rPr lang="zh-CN" altLang="en-US" dirty="0" smtClean="0">
                <a:latin typeface="楷体" panose="02010609060101010101" pitchFamily="49" charset="-122"/>
                <a:ea typeface="楷体" panose="02010609060101010101" pitchFamily="49" charset="-122"/>
              </a:rPr>
              <a:t>探测器、吸气</a:t>
            </a:r>
            <a:r>
              <a:rPr lang="zh-CN" altLang="en-US" dirty="0">
                <a:latin typeface="楷体" panose="02010609060101010101" pitchFamily="49" charset="-122"/>
                <a:ea typeface="楷体" panose="02010609060101010101" pitchFamily="49" charset="-122"/>
              </a:rPr>
              <a:t>式</a:t>
            </a:r>
            <a:r>
              <a:rPr lang="zh-CN" altLang="en-US" dirty="0" smtClean="0">
                <a:latin typeface="楷体" panose="02010609060101010101" pitchFamily="49" charset="-122"/>
                <a:ea typeface="楷体" panose="02010609060101010101" pitchFamily="49" charset="-122"/>
              </a:rPr>
              <a:t>感烟火灾探测器、图像</a:t>
            </a:r>
            <a:r>
              <a:rPr lang="zh-CN" altLang="en-US" dirty="0">
                <a:latin typeface="楷体" panose="02010609060101010101" pitchFamily="49" charset="-122"/>
                <a:ea typeface="楷体" panose="02010609060101010101" pitchFamily="49" charset="-122"/>
              </a:rPr>
              <a:t>型</a:t>
            </a:r>
            <a:r>
              <a:rPr lang="zh-CN" altLang="en-US" dirty="0" smtClean="0">
                <a:latin typeface="楷体" panose="02010609060101010101" pitchFamily="49" charset="-122"/>
                <a:ea typeface="楷体" panose="02010609060101010101" pitchFamily="49" charset="-122"/>
              </a:rPr>
              <a:t>火灾探测器、点型</a:t>
            </a:r>
            <a:r>
              <a:rPr lang="zh-CN" altLang="en-US" dirty="0">
                <a:latin typeface="楷体" panose="02010609060101010101" pitchFamily="49" charset="-122"/>
                <a:ea typeface="楷体" panose="02010609060101010101" pitchFamily="49" charset="-122"/>
              </a:rPr>
              <a:t>一氧化碳火灾探测器。</a:t>
            </a: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grpSp>
        <p:nvGrpSpPr>
          <p:cNvPr id="13" name="组合 12"/>
          <p:cNvGrpSpPr/>
          <p:nvPr/>
        </p:nvGrpSpPr>
        <p:grpSpPr>
          <a:xfrm>
            <a:off x="932251" y="449270"/>
            <a:ext cx="3219749" cy="852101"/>
            <a:chOff x="932251" y="449270"/>
            <a:chExt cx="3219749" cy="852101"/>
          </a:xfrm>
        </p:grpSpPr>
        <p:pic>
          <p:nvPicPr>
            <p:cNvPr id="12" name="图片 11"/>
            <p:cNvPicPr>
              <a:picLocks noChangeAspect="1"/>
            </p:cNvPicPr>
            <p:nvPr/>
          </p:nvPicPr>
          <p:blipFill>
            <a:blip r:embed="rId6">
              <a:clrChange>
                <a:clrFrom>
                  <a:srgbClr val="FFFFFF"/>
                </a:clrFrom>
                <a:clrTo>
                  <a:srgbClr val="FFFFFF">
                    <a:alpha val="0"/>
                  </a:srgbClr>
                </a:clrTo>
              </a:clrChange>
            </a:blip>
            <a:stretch>
              <a:fillRect/>
            </a:stretch>
          </p:blipFill>
          <p:spPr>
            <a:xfrm rot="21422848">
              <a:off x="932251" y="1036139"/>
              <a:ext cx="2160000" cy="265232"/>
            </a:xfrm>
            <a:prstGeom prst="rect">
              <a:avLst/>
            </a:prstGeom>
          </p:spPr>
        </p:pic>
        <p:sp>
          <p:nvSpPr>
            <p:cNvPr id="7" name="文本框 6"/>
            <p:cNvSpPr txBox="1"/>
            <p:nvPr/>
          </p:nvSpPr>
          <p:spPr>
            <a:xfrm>
              <a:off x="1272000" y="605839"/>
              <a:ext cx="2880000" cy="553998"/>
            </a:xfrm>
            <a:prstGeom prst="rect">
              <a:avLst/>
            </a:prstGeom>
            <a:noFill/>
          </p:spPr>
          <p:txBody>
            <a:bodyPr wrap="square" rtlCol="0">
              <a:spAutoFit/>
            </a:bodyPr>
            <a:lstStyle/>
            <a:p>
              <a:r>
                <a:rPr lang="zh-CN" altLang="en-US" sz="3000" dirty="0" smtClean="0">
                  <a:solidFill>
                    <a:srgbClr val="2E2E2E"/>
                  </a:solidFill>
                  <a:latin typeface="华文隶书" panose="02010800040101010101" pitchFamily="2" charset="-122"/>
                  <a:ea typeface="华文隶书" panose="02010800040101010101" pitchFamily="2" charset="-122"/>
                </a:rPr>
                <a:t>概述</a:t>
              </a:r>
              <a:endParaRPr lang="zh-CN" altLang="en-US" sz="3000" b="1" dirty="0">
                <a:solidFill>
                  <a:srgbClr val="2E2E2E"/>
                </a:solidFill>
                <a:latin typeface="华文隶书" panose="02010800040101010101" pitchFamily="2" charset="-122"/>
                <a:ea typeface="华文隶书" panose="02010800040101010101" pitchFamily="2" charset="-122"/>
              </a:endParaRPr>
            </a:p>
          </p:txBody>
        </p:sp>
        <p:pic>
          <p:nvPicPr>
            <p:cNvPr id="2" name="图片 1"/>
            <p:cNvPicPr>
              <a:picLocks noChangeAspect="1"/>
            </p:cNvPicPr>
            <p:nvPr/>
          </p:nvPicPr>
          <p:blipFill rotWithShape="1">
            <a:blip r:embed="rId7" cstate="print">
              <a:clrChange>
                <a:clrFrom>
                  <a:srgbClr val="F6F6F6"/>
                </a:clrFrom>
                <a:clrTo>
                  <a:srgbClr val="F6F6F6">
                    <a:alpha val="0"/>
                  </a:srgbClr>
                </a:clrTo>
              </a:clrChange>
              <a:extLst>
                <a:ext uri="{28A0092B-C50C-407E-A947-70E740481C1C}">
                  <a14:useLocalDpi xmlns:a14="http://schemas.microsoft.com/office/drawing/2010/main" val="0"/>
                </a:ext>
              </a:extLst>
            </a:blip>
            <a:srcRect l="7559" t="21444" r="77323" b="16404"/>
            <a:stretch>
              <a:fillRect/>
            </a:stretch>
          </p:blipFill>
          <p:spPr>
            <a:xfrm rot="2694434">
              <a:off x="988082" y="449270"/>
              <a:ext cx="233513" cy="720000"/>
            </a:xfrm>
            <a:prstGeom prst="rect">
              <a:avLst/>
            </a:prstGeom>
            <a:noFill/>
            <a:ln>
              <a:noFill/>
            </a:ln>
          </p:spPr>
        </p:pic>
      </p:grpSp>
    </p:spTree>
    <p:custDataLst>
      <p:tags r:id="rId1"/>
    </p:custData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clrChange>
              <a:clrFrom>
                <a:srgbClr val="FFFFFF"/>
              </a:clrFrom>
              <a:clrTo>
                <a:srgbClr val="FFFFFF">
                  <a:alpha val="0"/>
                </a:srgbClr>
              </a:clrTo>
            </a:clrChange>
          </a:blip>
          <a:stretch>
            <a:fillRect/>
          </a:stretch>
        </p:blipFill>
        <p:spPr>
          <a:xfrm>
            <a:off x="992906" y="2781000"/>
            <a:ext cx="5133333" cy="3600000"/>
          </a:xfrm>
          <a:prstGeom prst="rect">
            <a:avLst/>
          </a:prstGeom>
        </p:spPr>
      </p:pic>
      <p:sp>
        <p:nvSpPr>
          <p:cNvPr id="5" name="文本框 4"/>
          <p:cNvSpPr txBox="1"/>
          <p:nvPr/>
        </p:nvSpPr>
        <p:spPr>
          <a:xfrm>
            <a:off x="1596000" y="1363125"/>
            <a:ext cx="9000000" cy="1273875"/>
          </a:xfrm>
          <a:prstGeom prst="rect">
            <a:avLst/>
          </a:prstGeom>
          <a:noFill/>
        </p:spPr>
        <p:txBody>
          <a:bodyPr wrap="square" rtlCol="0">
            <a:spAutoFit/>
          </a:bodyPr>
          <a:lstStyle/>
          <a:p>
            <a:pPr indent="457200">
              <a:lnSpc>
                <a:spcPct val="150000"/>
              </a:lnSpc>
            </a:pPr>
            <a:r>
              <a:rPr lang="zh-CN" altLang="en-US" dirty="0" smtClean="0">
                <a:latin typeface="楷体" panose="02010609060101010101" pitchFamily="49" charset="-122"/>
                <a:ea typeface="楷体" panose="02010609060101010101" pitchFamily="49" charset="-122"/>
              </a:rPr>
              <a:t>吸气式感烟火灾探测器的探测原理是使用主机内部的抽气泵，透过延伸至探测区域的空气采样管路将空气样品抽回探测腔进行检测，当空气样品中检测物质的</a:t>
            </a:r>
            <a:r>
              <a:rPr lang="zh-CN" altLang="en-US" dirty="0">
                <a:latin typeface="楷体" panose="02010609060101010101" pitchFamily="49" charset="-122"/>
                <a:ea typeface="楷体" panose="02010609060101010101" pitchFamily="49" charset="-122"/>
              </a:rPr>
              <a:t>浓度达到预先设置好的报警阈值的时候时</a:t>
            </a:r>
            <a:r>
              <a:rPr lang="zh-CN" altLang="en-US" dirty="0" smtClean="0">
                <a:latin typeface="楷体" panose="02010609060101010101" pitchFamily="49" charset="-122"/>
                <a:ea typeface="楷体" panose="02010609060101010101" pitchFamily="49" charset="-122"/>
              </a:rPr>
              <a:t>，探测器即发出警报。</a:t>
            </a:r>
            <a:endParaRPr lang="zh-CN" altLang="en-US" dirty="0">
              <a:latin typeface="楷体" panose="02010609060101010101" pitchFamily="49" charset="-122"/>
              <a:ea typeface="楷体" panose="02010609060101010101" pitchFamily="49" charset="-122"/>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grpSp>
        <p:nvGrpSpPr>
          <p:cNvPr id="9" name="组合 8"/>
          <p:cNvGrpSpPr/>
          <p:nvPr/>
        </p:nvGrpSpPr>
        <p:grpSpPr>
          <a:xfrm>
            <a:off x="932251" y="449270"/>
            <a:ext cx="3219749" cy="852101"/>
            <a:chOff x="932251" y="449270"/>
            <a:chExt cx="3219749" cy="852101"/>
          </a:xfrm>
        </p:grpSpPr>
        <p:pic>
          <p:nvPicPr>
            <p:cNvPr id="10" name="图片 9"/>
            <p:cNvPicPr>
              <a:picLocks noChangeAspect="1"/>
            </p:cNvPicPr>
            <p:nvPr/>
          </p:nvPicPr>
          <p:blipFill>
            <a:blip r:embed="rId4">
              <a:clrChange>
                <a:clrFrom>
                  <a:srgbClr val="FFFFFF"/>
                </a:clrFrom>
                <a:clrTo>
                  <a:srgbClr val="FFFFFF">
                    <a:alpha val="0"/>
                  </a:srgbClr>
                </a:clrTo>
              </a:clrChange>
            </a:blip>
            <a:stretch>
              <a:fillRect/>
            </a:stretch>
          </p:blipFill>
          <p:spPr>
            <a:xfrm rot="21422848">
              <a:off x="932251" y="1036139"/>
              <a:ext cx="2160000" cy="265232"/>
            </a:xfrm>
            <a:prstGeom prst="rect">
              <a:avLst/>
            </a:prstGeom>
          </p:spPr>
        </p:pic>
        <p:sp>
          <p:nvSpPr>
            <p:cNvPr id="11" name="文本框 10"/>
            <p:cNvSpPr txBox="1"/>
            <p:nvPr/>
          </p:nvSpPr>
          <p:spPr>
            <a:xfrm>
              <a:off x="1272000" y="605839"/>
              <a:ext cx="2880000" cy="553998"/>
            </a:xfrm>
            <a:prstGeom prst="rect">
              <a:avLst/>
            </a:prstGeom>
            <a:noFill/>
          </p:spPr>
          <p:txBody>
            <a:bodyPr wrap="square" rtlCol="0">
              <a:spAutoFit/>
            </a:bodyPr>
            <a:lstStyle/>
            <a:p>
              <a:r>
                <a:rPr lang="zh-CN" altLang="en-US" sz="3000" b="1" dirty="0">
                  <a:solidFill>
                    <a:srgbClr val="2E2E2E"/>
                  </a:solidFill>
                  <a:latin typeface="华文隶书" panose="02010800040101010101" pitchFamily="2" charset="-122"/>
                  <a:ea typeface="华文隶书" panose="02010800040101010101" pitchFamily="2" charset="-122"/>
                </a:rPr>
                <a:t>工作原理</a:t>
              </a:r>
            </a:p>
          </p:txBody>
        </p:sp>
        <p:pic>
          <p:nvPicPr>
            <p:cNvPr id="15" name="图片 14"/>
            <p:cNvPicPr>
              <a:picLocks noChangeAspect="1"/>
            </p:cNvPicPr>
            <p:nvPr/>
          </p:nvPicPr>
          <p:blipFill rotWithShape="1">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l="7559" t="21444" r="77323" b="16404"/>
            <a:stretch>
              <a:fillRect/>
            </a:stretch>
          </p:blipFill>
          <p:spPr>
            <a:xfrm rot="2694434">
              <a:off x="988082" y="449270"/>
              <a:ext cx="233513" cy="720000"/>
            </a:xfrm>
            <a:prstGeom prst="rect">
              <a:avLst/>
            </a:prstGeom>
            <a:noFill/>
            <a:ln>
              <a:noFill/>
            </a:ln>
          </p:spPr>
        </p:pic>
      </p:grpSp>
      <p:pic>
        <p:nvPicPr>
          <p:cNvPr id="2" name="图片 1"/>
          <p:cNvPicPr>
            <a:picLocks noChangeAspect="1"/>
          </p:cNvPicPr>
          <p:nvPr/>
        </p:nvPicPr>
        <p:blipFill>
          <a:blip r:embed="rId6">
            <a:clrChange>
              <a:clrFrom>
                <a:srgbClr val="FFFFFF"/>
              </a:clrFrom>
              <a:clrTo>
                <a:srgbClr val="FFFFFF">
                  <a:alpha val="0"/>
                </a:srgbClr>
              </a:clrTo>
            </a:clrChange>
          </a:blip>
          <a:stretch>
            <a:fillRect/>
          </a:stretch>
        </p:blipFill>
        <p:spPr>
          <a:xfrm>
            <a:off x="6369696" y="2781529"/>
            <a:ext cx="5054304" cy="3600000"/>
          </a:xfrm>
          <a:prstGeom prst="rect">
            <a:avLst/>
          </a:prstGeom>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rcRect r="244"/>
          <a:stretch>
            <a:fillRect/>
          </a:stretch>
        </p:blipFill>
        <p:spPr>
          <a:xfrm>
            <a:off x="2685913" y="2477758"/>
            <a:ext cx="6820174" cy="3240000"/>
          </a:xfrm>
          <a:prstGeom prst="rect">
            <a:avLst/>
          </a:prstGeom>
        </p:spPr>
      </p:pic>
      <p:sp>
        <p:nvSpPr>
          <p:cNvPr id="4" name="文本框 3"/>
          <p:cNvSpPr txBox="1"/>
          <p:nvPr/>
        </p:nvSpPr>
        <p:spPr>
          <a:xfrm>
            <a:off x="696000" y="1219835"/>
            <a:ext cx="10800000" cy="1338828"/>
          </a:xfrm>
          <a:prstGeom prst="rect">
            <a:avLst/>
          </a:prstGeom>
          <a:noFill/>
        </p:spPr>
        <p:txBody>
          <a:bodyPr wrap="square" rtlCol="0">
            <a:spAutoFit/>
          </a:bodyPr>
          <a:lstStyle/>
          <a:p>
            <a:pPr indent="457200" fontAlgn="auto">
              <a:lnSpc>
                <a:spcPct val="150000"/>
              </a:lnSpc>
            </a:pPr>
            <a:r>
              <a:rPr lang="zh-CN" altLang="en-US" dirty="0">
                <a:latin typeface="楷体" panose="02010609060101010101" pitchFamily="49" charset="-122"/>
                <a:ea typeface="楷体" panose="02010609060101010101" pitchFamily="49" charset="-122"/>
              </a:rPr>
              <a:t>此系统的设计理念是实现在</a:t>
            </a:r>
            <a:r>
              <a:rPr lang="zh-CN" altLang="en-US" dirty="0">
                <a:solidFill>
                  <a:srgbClr val="FF0000"/>
                </a:solidFill>
                <a:latin typeface="楷体" panose="02010609060101010101" pitchFamily="49" charset="-122"/>
                <a:ea typeface="楷体" panose="02010609060101010101" pitchFamily="49" charset="-122"/>
              </a:rPr>
              <a:t>火灾极早期</a:t>
            </a:r>
            <a:r>
              <a:rPr lang="zh-CN" altLang="en-US" dirty="0">
                <a:latin typeface="楷体" panose="02010609060101010101" pitchFamily="49" charset="-122"/>
                <a:ea typeface="楷体" panose="02010609060101010101" pitchFamily="49" charset="-122"/>
              </a:rPr>
              <a:t>（过热、闷烧、低热辐射和无可见烟雾生成阶段）的</a:t>
            </a:r>
            <a:r>
              <a:rPr lang="zh-CN" altLang="en-US" dirty="0">
                <a:solidFill>
                  <a:srgbClr val="FF0000"/>
                </a:solidFill>
                <a:latin typeface="楷体" panose="02010609060101010101" pitchFamily="49" charset="-122"/>
                <a:ea typeface="楷体" panose="02010609060101010101" pitchFamily="49" charset="-122"/>
              </a:rPr>
              <a:t>探测和预警</a:t>
            </a:r>
            <a:r>
              <a:rPr lang="zh-CN" altLang="en-US" dirty="0">
                <a:latin typeface="楷体" panose="02010609060101010101" pitchFamily="49" charset="-122"/>
                <a:ea typeface="楷体" panose="02010609060101010101" pitchFamily="49" charset="-122"/>
              </a:rPr>
              <a:t>，所以在热分解阶段即能给出及时的报警。报警时间比传统探测设备提早数小时以上，可以在火灾形成前极早期发现从而消除火灾隐患，将火灾风险概率降到最小。</a:t>
            </a:r>
          </a:p>
        </p:txBody>
      </p:sp>
      <p:sp>
        <p:nvSpPr>
          <p:cNvPr id="3" name="文本框 2"/>
          <p:cNvSpPr txBox="1"/>
          <p:nvPr/>
        </p:nvSpPr>
        <p:spPr>
          <a:xfrm>
            <a:off x="2496000" y="5744268"/>
            <a:ext cx="7200000" cy="369332"/>
          </a:xfrm>
          <a:prstGeom prst="rect">
            <a:avLst/>
          </a:prstGeom>
          <a:noFill/>
        </p:spPr>
        <p:txBody>
          <a:bodyPr wrap="square" rtlCol="0">
            <a:spAutoFit/>
          </a:bodyPr>
          <a:lstStyle/>
          <a:p>
            <a:pPr algn="ctr"/>
            <a:r>
              <a:rPr lang="zh-CN" altLang="en-US" dirty="0" smtClean="0">
                <a:solidFill>
                  <a:srgbClr val="FF0000"/>
                </a:solidFill>
                <a:latin typeface="楷体" panose="02010609060101010101" pitchFamily="49" charset="-122"/>
                <a:ea typeface="楷体" panose="02010609060101010101" pitchFamily="49" charset="-122"/>
              </a:rPr>
              <a:t>探测器灵敏度：吸气式＞热解粒子＞控烟探测器＞点型烟感</a:t>
            </a:r>
            <a:endParaRPr lang="zh-CN" altLang="en-US" dirty="0">
              <a:solidFill>
                <a:srgbClr val="FF0000"/>
              </a:solidFill>
              <a:latin typeface="楷体" panose="02010609060101010101" pitchFamily="49" charset="-122"/>
              <a:ea typeface="楷体" panose="02010609060101010101" pitchFamily="49" charset="-122"/>
            </a:endParaRPr>
          </a:p>
        </p:txBody>
      </p:sp>
      <p:sp>
        <p:nvSpPr>
          <p:cNvPr id="12" name="矩形 11"/>
          <p:cNvSpPr/>
          <p:nvPr/>
        </p:nvSpPr>
        <p:spPr>
          <a:xfrm>
            <a:off x="4683159" y="5753321"/>
            <a:ext cx="1872000" cy="369332"/>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819159" y="6155668"/>
            <a:ext cx="3600000" cy="369332"/>
          </a:xfrm>
          <a:prstGeom prst="rect">
            <a:avLst/>
          </a:prstGeom>
          <a:noFill/>
        </p:spPr>
        <p:txBody>
          <a:bodyPr wrap="square" rtlCol="0">
            <a:spAutoFit/>
          </a:bodyPr>
          <a:lstStyle/>
          <a:p>
            <a:pPr algn="ctr"/>
            <a:r>
              <a:rPr lang="zh-CN" altLang="en-US" dirty="0" smtClean="0">
                <a:solidFill>
                  <a:schemeClr val="accent4">
                    <a:lumMod val="75000"/>
                  </a:schemeClr>
                </a:solidFill>
                <a:latin typeface="楷体" panose="02010609060101010101" pitchFamily="49" charset="-122"/>
                <a:ea typeface="楷体" panose="02010609060101010101" pitchFamily="49" charset="-122"/>
              </a:rPr>
              <a:t>同属极早期探测器</a:t>
            </a:r>
            <a:endParaRPr lang="zh-CN" altLang="en-US" dirty="0">
              <a:solidFill>
                <a:schemeClr val="accent4">
                  <a:lumMod val="75000"/>
                </a:schemeClr>
              </a:solidFill>
              <a:latin typeface="楷体" panose="02010609060101010101" pitchFamily="49" charset="-122"/>
              <a:ea typeface="楷体" panose="02010609060101010101" pitchFamily="49" charset="-122"/>
            </a:endParaRPr>
          </a:p>
        </p:txBody>
      </p:sp>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grpSp>
        <p:nvGrpSpPr>
          <p:cNvPr id="16" name="组合 15"/>
          <p:cNvGrpSpPr/>
          <p:nvPr/>
        </p:nvGrpSpPr>
        <p:grpSpPr>
          <a:xfrm>
            <a:off x="932251" y="449270"/>
            <a:ext cx="3219749" cy="852101"/>
            <a:chOff x="932251" y="449270"/>
            <a:chExt cx="3219749" cy="852101"/>
          </a:xfrm>
        </p:grpSpPr>
        <p:pic>
          <p:nvPicPr>
            <p:cNvPr id="17" name="图片 16"/>
            <p:cNvPicPr>
              <a:picLocks noChangeAspect="1"/>
            </p:cNvPicPr>
            <p:nvPr/>
          </p:nvPicPr>
          <p:blipFill>
            <a:blip r:embed="rId6">
              <a:clrChange>
                <a:clrFrom>
                  <a:srgbClr val="FFFFFF"/>
                </a:clrFrom>
                <a:clrTo>
                  <a:srgbClr val="FFFFFF">
                    <a:alpha val="0"/>
                  </a:srgbClr>
                </a:clrTo>
              </a:clrChange>
            </a:blip>
            <a:stretch>
              <a:fillRect/>
            </a:stretch>
          </p:blipFill>
          <p:spPr>
            <a:xfrm rot="21422848">
              <a:off x="932251" y="1036139"/>
              <a:ext cx="2160000" cy="265232"/>
            </a:xfrm>
            <a:prstGeom prst="rect">
              <a:avLst/>
            </a:prstGeom>
          </p:spPr>
        </p:pic>
        <p:sp>
          <p:nvSpPr>
            <p:cNvPr id="18" name="文本框 17"/>
            <p:cNvSpPr txBox="1"/>
            <p:nvPr/>
          </p:nvSpPr>
          <p:spPr>
            <a:xfrm>
              <a:off x="1272000" y="605839"/>
              <a:ext cx="2880000" cy="553998"/>
            </a:xfrm>
            <a:prstGeom prst="rect">
              <a:avLst/>
            </a:prstGeom>
            <a:noFill/>
          </p:spPr>
          <p:txBody>
            <a:bodyPr wrap="square" rtlCol="0">
              <a:spAutoFit/>
            </a:bodyPr>
            <a:lstStyle/>
            <a:p>
              <a:r>
                <a:rPr lang="zh-CN" altLang="en-US" sz="3000" b="1" dirty="0" smtClean="0">
                  <a:solidFill>
                    <a:srgbClr val="2E2E2E"/>
                  </a:solidFill>
                  <a:latin typeface="华文隶书" panose="02010800040101010101" pitchFamily="2" charset="-122"/>
                  <a:ea typeface="华文隶书" panose="02010800040101010101" pitchFamily="2" charset="-122"/>
                </a:rPr>
                <a:t>设计理念</a:t>
              </a:r>
              <a:endParaRPr lang="zh-CN" altLang="en-US" sz="3000" b="1" dirty="0">
                <a:solidFill>
                  <a:srgbClr val="2E2E2E"/>
                </a:solidFill>
                <a:latin typeface="华文隶书" panose="02010800040101010101" pitchFamily="2" charset="-122"/>
                <a:ea typeface="华文隶书" panose="02010800040101010101" pitchFamily="2" charset="-122"/>
              </a:endParaRPr>
            </a:p>
          </p:txBody>
        </p:sp>
        <p:pic>
          <p:nvPicPr>
            <p:cNvPr id="19" name="图片 18"/>
            <p:cNvPicPr>
              <a:picLocks noChangeAspect="1"/>
            </p:cNvPicPr>
            <p:nvPr/>
          </p:nvPicPr>
          <p:blipFill rotWithShape="1">
            <a:blip r:embed="rId7" cstate="print">
              <a:clrChange>
                <a:clrFrom>
                  <a:srgbClr val="F6F6F6"/>
                </a:clrFrom>
                <a:clrTo>
                  <a:srgbClr val="F6F6F6">
                    <a:alpha val="0"/>
                  </a:srgbClr>
                </a:clrTo>
              </a:clrChange>
              <a:extLst>
                <a:ext uri="{28A0092B-C50C-407E-A947-70E740481C1C}">
                  <a14:useLocalDpi xmlns:a14="http://schemas.microsoft.com/office/drawing/2010/main" val="0"/>
                </a:ext>
              </a:extLst>
            </a:blip>
            <a:srcRect l="7559" t="21444" r="77323" b="16404"/>
            <a:stretch>
              <a:fillRect/>
            </a:stretch>
          </p:blipFill>
          <p:spPr>
            <a:xfrm rot="2694434">
              <a:off x="988082" y="449270"/>
              <a:ext cx="233513" cy="720000"/>
            </a:xfrm>
            <a:prstGeom prst="rect">
              <a:avLst/>
            </a:prstGeom>
            <a:noFill/>
            <a:ln>
              <a:noFill/>
            </a:ln>
          </p:spPr>
        </p:pic>
      </p:grpSp>
    </p:spTree>
    <p:custDataLst>
      <p:tags r:id="rId1"/>
    </p:custData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0.70"/>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25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76000" y="2264739"/>
            <a:ext cx="8640000" cy="2400657"/>
          </a:xfrm>
          <a:prstGeom prst="rect">
            <a:avLst/>
          </a:prstGeom>
          <a:noFill/>
        </p:spPr>
        <p:txBody>
          <a:bodyPr wrap="square" rtlCol="0">
            <a:spAutoFit/>
          </a:bodyPr>
          <a:lstStyle/>
          <a:p>
            <a:pPr>
              <a:lnSpc>
                <a:spcPct val="150000"/>
              </a:lnSpc>
            </a:pPr>
            <a:r>
              <a:rPr lang="zh-CN" altLang="en-US" sz="2000" dirty="0">
                <a:latin typeface="楷体" panose="02010609060101010101" pitchFamily="49" charset="-122"/>
                <a:ea typeface="楷体" panose="02010609060101010101" pitchFamily="49" charset="-122"/>
              </a:rPr>
              <a:t>传统的烟感、温感、以及红外对射等探测器都存在以下缺陷： </a:t>
            </a:r>
          </a:p>
          <a:p>
            <a:pPr>
              <a:lnSpc>
                <a:spcPct val="150000"/>
              </a:lnSpc>
            </a:pPr>
            <a:r>
              <a:rPr lang="zh-CN" altLang="en-US" sz="2000" dirty="0">
                <a:latin typeface="楷体" panose="02010609060101010101" pitchFamily="49" charset="-122"/>
                <a:ea typeface="楷体" panose="02010609060101010101" pitchFamily="49" charset="-122"/>
              </a:rPr>
              <a:t>1）</a:t>
            </a:r>
            <a:r>
              <a:rPr lang="zh-CN" altLang="en-US" sz="2000" dirty="0">
                <a:solidFill>
                  <a:srgbClr val="FF0000"/>
                </a:solidFill>
                <a:latin typeface="楷体" panose="02010609060101010101" pitchFamily="49" charset="-122"/>
                <a:ea typeface="楷体" panose="02010609060101010101" pitchFamily="49" charset="-122"/>
              </a:rPr>
              <a:t>灵敏度低</a:t>
            </a:r>
            <a:r>
              <a:rPr lang="zh-CN" altLang="en-US" sz="2000" dirty="0">
                <a:latin typeface="楷体" panose="02010609060101010101" pitchFamily="49" charset="-122"/>
                <a:ea typeface="楷体" panose="02010609060101010101" pitchFamily="49" charset="-122"/>
              </a:rPr>
              <a:t>，对防火等级要求比较高的场所难以达到早期预警的目的。</a:t>
            </a:r>
          </a:p>
          <a:p>
            <a:pPr>
              <a:lnSpc>
                <a:spcPct val="150000"/>
              </a:lnSpc>
            </a:pPr>
            <a:r>
              <a:rPr lang="zh-CN" altLang="en-US" sz="2000" dirty="0">
                <a:latin typeface="楷体" panose="02010609060101010101" pitchFamily="49" charset="-122"/>
                <a:ea typeface="楷体" panose="02010609060101010101" pitchFamily="49" charset="-122"/>
              </a:rPr>
              <a:t>2）</a:t>
            </a:r>
            <a:r>
              <a:rPr lang="zh-CN" altLang="en-US" sz="2000" dirty="0">
                <a:solidFill>
                  <a:srgbClr val="FF0000"/>
                </a:solidFill>
                <a:latin typeface="楷体" panose="02010609060101010101" pitchFamily="49" charset="-122"/>
                <a:ea typeface="楷体" panose="02010609060101010101" pitchFamily="49" charset="-122"/>
              </a:rPr>
              <a:t>被动侦测</a:t>
            </a:r>
            <a:r>
              <a:rPr lang="zh-CN" altLang="en-US" sz="2000" dirty="0">
                <a:latin typeface="楷体" panose="02010609060101010101" pitchFamily="49" charset="-122"/>
                <a:ea typeface="楷体" panose="02010609060101010101" pitchFamily="49" charset="-122"/>
              </a:rPr>
              <a:t>，只有等火灾浓烟滚滚时才能侦测出来。而此时火灾已经发生，已造成经济上的损失。</a:t>
            </a:r>
          </a:p>
          <a:p>
            <a:pPr>
              <a:lnSpc>
                <a:spcPct val="150000"/>
              </a:lnSpc>
            </a:pPr>
            <a:r>
              <a:rPr lang="en-US" altLang="zh-CN" sz="2000" dirty="0">
                <a:latin typeface="楷体" panose="02010609060101010101" pitchFamily="49" charset="-122"/>
                <a:ea typeface="楷体" panose="02010609060101010101" pitchFamily="49" charset="-122"/>
              </a:rPr>
              <a:t>3</a:t>
            </a:r>
            <a:r>
              <a:rPr lang="zh-CN" altLang="en-US" sz="2000" dirty="0">
                <a:latin typeface="楷体" panose="02010609060101010101" pitchFamily="49" charset="-122"/>
                <a:ea typeface="楷体" panose="02010609060101010101" pitchFamily="49" charset="-122"/>
              </a:rPr>
              <a:t>）</a:t>
            </a:r>
            <a:r>
              <a:rPr lang="zh-CN" altLang="en-US" sz="2000" dirty="0">
                <a:solidFill>
                  <a:srgbClr val="FF0000"/>
                </a:solidFill>
                <a:latin typeface="楷体" panose="02010609060101010101" pitchFamily="49" charset="-122"/>
                <a:ea typeface="楷体" panose="02010609060101010101" pitchFamily="49" charset="-122"/>
              </a:rPr>
              <a:t>误报率高</a:t>
            </a:r>
            <a:r>
              <a:rPr lang="zh-CN" altLang="en-US" sz="2000" dirty="0">
                <a:latin typeface="楷体" panose="02010609060101010101" pitchFamily="49" charset="-122"/>
                <a:ea typeface="楷体" panose="02010609060101010101" pitchFamily="49" charset="-122"/>
              </a:rPr>
              <a:t>，容易受空气中的灰尘，湿度影响而误报。</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grpSp>
        <p:nvGrpSpPr>
          <p:cNvPr id="10" name="组合 9"/>
          <p:cNvGrpSpPr/>
          <p:nvPr/>
        </p:nvGrpSpPr>
        <p:grpSpPr>
          <a:xfrm>
            <a:off x="931739" y="449270"/>
            <a:ext cx="3220261" cy="832260"/>
            <a:chOff x="931739" y="449270"/>
            <a:chExt cx="3220261" cy="832260"/>
          </a:xfrm>
        </p:grpSpPr>
        <p:pic>
          <p:nvPicPr>
            <p:cNvPr id="11" name="图片 10"/>
            <p:cNvPicPr>
              <a:picLocks noChangeAspect="1"/>
            </p:cNvPicPr>
            <p:nvPr/>
          </p:nvPicPr>
          <p:blipFill>
            <a:blip r:embed="rId4">
              <a:clrChange>
                <a:clrFrom>
                  <a:srgbClr val="FFFFFF"/>
                </a:clrFrom>
                <a:clrTo>
                  <a:srgbClr val="FFFFFF">
                    <a:alpha val="0"/>
                  </a:srgbClr>
                </a:clrTo>
              </a:clrChange>
            </a:blip>
            <a:stretch>
              <a:fillRect/>
            </a:stretch>
          </p:blipFill>
          <p:spPr>
            <a:xfrm rot="21422848">
              <a:off x="931739" y="1016298"/>
              <a:ext cx="2930429" cy="265232"/>
            </a:xfrm>
            <a:prstGeom prst="rect">
              <a:avLst/>
            </a:prstGeom>
          </p:spPr>
        </p:pic>
        <p:sp>
          <p:nvSpPr>
            <p:cNvPr id="12" name="文本框 11"/>
            <p:cNvSpPr txBox="1"/>
            <p:nvPr/>
          </p:nvSpPr>
          <p:spPr>
            <a:xfrm>
              <a:off x="1272000" y="605839"/>
              <a:ext cx="2880000" cy="553998"/>
            </a:xfrm>
            <a:prstGeom prst="rect">
              <a:avLst/>
            </a:prstGeom>
            <a:noFill/>
          </p:spPr>
          <p:txBody>
            <a:bodyPr wrap="square" rtlCol="0">
              <a:spAutoFit/>
            </a:bodyPr>
            <a:lstStyle/>
            <a:p>
              <a:r>
                <a:rPr lang="zh-CN" altLang="en-US" sz="3000" b="1" spc="-150" dirty="0">
                  <a:solidFill>
                    <a:srgbClr val="2E2E2E"/>
                  </a:solidFill>
                  <a:latin typeface="华文隶书" panose="02010800040101010101" pitchFamily="2" charset="-122"/>
                  <a:ea typeface="华文隶书" panose="02010800040101010101" pitchFamily="2" charset="-122"/>
                </a:rPr>
                <a:t>传统探测器缺陷</a:t>
              </a:r>
            </a:p>
          </p:txBody>
        </p:sp>
        <p:pic>
          <p:nvPicPr>
            <p:cNvPr id="13" name="图片 12"/>
            <p:cNvPicPr>
              <a:picLocks noChangeAspect="1"/>
            </p:cNvPicPr>
            <p:nvPr/>
          </p:nvPicPr>
          <p:blipFill rotWithShape="1">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l="7559" t="21444" r="77323" b="16404"/>
            <a:stretch>
              <a:fillRect/>
            </a:stretch>
          </p:blipFill>
          <p:spPr>
            <a:xfrm rot="2694434">
              <a:off x="988082" y="449270"/>
              <a:ext cx="233513" cy="720000"/>
            </a:xfrm>
            <a:prstGeom prst="rect">
              <a:avLst/>
            </a:prstGeom>
            <a:noFill/>
            <a:ln>
              <a:noFill/>
            </a:ln>
          </p:spPr>
        </p:pic>
      </p:grpSp>
    </p:spTree>
    <p:custDataLst>
      <p:tags r:id="rId1"/>
    </p:custData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56000" y="2033907"/>
            <a:ext cx="10080000" cy="2862322"/>
          </a:xfrm>
          <a:prstGeom prst="rect">
            <a:avLst/>
          </a:prstGeom>
          <a:noFill/>
        </p:spPr>
        <p:txBody>
          <a:bodyPr wrap="square" rtlCol="0">
            <a:spAutoFit/>
          </a:bodyPr>
          <a:lstStyle/>
          <a:p>
            <a:pPr>
              <a:lnSpc>
                <a:spcPct val="150000"/>
              </a:lnSpc>
            </a:pPr>
            <a:r>
              <a:rPr lang="zh-CN" altLang="en-US" sz="2000" dirty="0">
                <a:latin typeface="楷体" panose="02010609060101010101" pitchFamily="49" charset="-122"/>
                <a:ea typeface="楷体" panose="02010609060101010101" pitchFamily="49" charset="-122"/>
                <a:sym typeface="+mn-ea"/>
              </a:rPr>
              <a:t>1）</a:t>
            </a:r>
            <a:r>
              <a:rPr lang="zh-CN" altLang="en-US" sz="2000" dirty="0">
                <a:solidFill>
                  <a:srgbClr val="FF0000"/>
                </a:solidFill>
                <a:latin typeface="楷体" panose="02010609060101010101" pitchFamily="49" charset="-122"/>
                <a:ea typeface="楷体" panose="02010609060101010101" pitchFamily="49" charset="-122"/>
                <a:sym typeface="+mn-ea"/>
              </a:rPr>
              <a:t>主动探测</a:t>
            </a:r>
            <a:r>
              <a:rPr lang="zh-CN" altLang="en-US" sz="2000" dirty="0">
                <a:latin typeface="楷体" panose="02010609060101010101" pitchFamily="49" charset="-122"/>
                <a:ea typeface="楷体" panose="02010609060101010101" pitchFamily="49" charset="-122"/>
                <a:sym typeface="+mn-ea"/>
              </a:rPr>
              <a:t>，</a:t>
            </a:r>
            <a:r>
              <a:rPr lang="zh-CN" altLang="en-US" sz="2000" dirty="0">
                <a:solidFill>
                  <a:srgbClr val="FF0000"/>
                </a:solidFill>
                <a:latin typeface="楷体" panose="02010609060101010101" pitchFamily="49" charset="-122"/>
                <a:ea typeface="楷体" panose="02010609060101010101" pitchFamily="49" charset="-122"/>
                <a:sym typeface="+mn-ea"/>
              </a:rPr>
              <a:t>灵敏度高</a:t>
            </a:r>
            <a:r>
              <a:rPr lang="zh-CN" altLang="en-US" sz="2000" dirty="0">
                <a:latin typeface="楷体" panose="02010609060101010101" pitchFamily="49" charset="-122"/>
                <a:ea typeface="楷体" panose="02010609060101010101" pitchFamily="49" charset="-122"/>
                <a:sym typeface="+mn-ea"/>
              </a:rPr>
              <a:t>，能实现</a:t>
            </a:r>
            <a:r>
              <a:rPr lang="zh-CN" altLang="en-US" sz="2000" dirty="0">
                <a:solidFill>
                  <a:srgbClr val="FF0000"/>
                </a:solidFill>
                <a:latin typeface="楷体" panose="02010609060101010101" pitchFamily="49" charset="-122"/>
                <a:ea typeface="楷体" panose="02010609060101010101" pitchFamily="49" charset="-122"/>
                <a:sym typeface="+mn-ea"/>
              </a:rPr>
              <a:t>极早期报警</a:t>
            </a:r>
            <a:r>
              <a:rPr lang="zh-CN" altLang="en-US" sz="2000" dirty="0">
                <a:latin typeface="楷体" panose="02010609060101010101" pitchFamily="49" charset="-122"/>
                <a:ea typeface="楷体" panose="02010609060101010101" pitchFamily="49" charset="-122"/>
                <a:sym typeface="+mn-ea"/>
              </a:rPr>
              <a:t>；</a:t>
            </a:r>
            <a:endParaRPr lang="zh-CN" altLang="en-US" sz="2000" dirty="0">
              <a:latin typeface="楷体" panose="02010609060101010101" pitchFamily="49" charset="-122"/>
              <a:ea typeface="楷体" panose="02010609060101010101" pitchFamily="49" charset="-122"/>
            </a:endParaRPr>
          </a:p>
          <a:p>
            <a:pPr>
              <a:lnSpc>
                <a:spcPct val="150000"/>
              </a:lnSpc>
            </a:pPr>
            <a:r>
              <a:rPr lang="en-US" altLang="zh-CN" sz="2000" dirty="0">
                <a:latin typeface="楷体" panose="02010609060101010101" pitchFamily="49" charset="-122"/>
                <a:ea typeface="楷体" panose="02010609060101010101" pitchFamily="49" charset="-122"/>
                <a:sym typeface="+mn-ea"/>
              </a:rPr>
              <a:t>2</a:t>
            </a:r>
            <a:r>
              <a:rPr lang="zh-CN" altLang="en-US" sz="2000" dirty="0">
                <a:latin typeface="楷体" panose="02010609060101010101" pitchFamily="49" charset="-122"/>
                <a:ea typeface="楷体" panose="02010609060101010101" pitchFamily="49" charset="-122"/>
                <a:sym typeface="+mn-ea"/>
              </a:rPr>
              <a:t>）</a:t>
            </a:r>
            <a:r>
              <a:rPr lang="zh-CN" altLang="en-US" sz="2000" dirty="0">
                <a:solidFill>
                  <a:srgbClr val="FF0000"/>
                </a:solidFill>
                <a:latin typeface="楷体" panose="02010609060101010101" pitchFamily="49" charset="-122"/>
                <a:ea typeface="楷体" panose="02010609060101010101" pitchFamily="49" charset="-122"/>
                <a:sym typeface="+mn-ea"/>
              </a:rPr>
              <a:t>安装灵活</a:t>
            </a:r>
            <a:r>
              <a:rPr lang="zh-CN" altLang="en-US" sz="2000" dirty="0">
                <a:latin typeface="楷体" panose="02010609060101010101" pitchFamily="49" charset="-122"/>
                <a:ea typeface="楷体" panose="02010609060101010101" pitchFamily="49" charset="-122"/>
                <a:sym typeface="+mn-ea"/>
              </a:rPr>
              <a:t>，有多种采样方式，可满足不同场所的安装要求；</a:t>
            </a:r>
            <a:endParaRPr lang="zh-CN" altLang="en-US" sz="2000" dirty="0">
              <a:latin typeface="楷体" panose="02010609060101010101" pitchFamily="49" charset="-122"/>
              <a:ea typeface="楷体" panose="02010609060101010101" pitchFamily="49" charset="-122"/>
            </a:endParaRPr>
          </a:p>
          <a:p>
            <a:pPr>
              <a:lnSpc>
                <a:spcPct val="150000"/>
              </a:lnSpc>
            </a:pPr>
            <a:r>
              <a:rPr lang="en-US" altLang="zh-CN" sz="2000" dirty="0">
                <a:latin typeface="楷体" panose="02010609060101010101" pitchFamily="49" charset="-122"/>
                <a:ea typeface="楷体" panose="02010609060101010101" pitchFamily="49" charset="-122"/>
                <a:sym typeface="+mn-ea"/>
              </a:rPr>
              <a:t>3</a:t>
            </a:r>
            <a:r>
              <a:rPr lang="zh-CN" altLang="en-US" sz="2000" dirty="0">
                <a:latin typeface="楷体" panose="02010609060101010101" pitchFamily="49" charset="-122"/>
                <a:ea typeface="楷体" panose="02010609060101010101" pitchFamily="49" charset="-122"/>
                <a:sym typeface="+mn-ea"/>
              </a:rPr>
              <a:t>）</a:t>
            </a:r>
            <a:r>
              <a:rPr lang="zh-CN" altLang="en-US" sz="2000" dirty="0">
                <a:solidFill>
                  <a:srgbClr val="FF0000"/>
                </a:solidFill>
                <a:latin typeface="楷体" panose="02010609060101010101" pitchFamily="49" charset="-122"/>
                <a:ea typeface="楷体" panose="02010609060101010101" pitchFamily="49" charset="-122"/>
                <a:sym typeface="+mn-ea"/>
              </a:rPr>
              <a:t>抗干扰能力强</a:t>
            </a:r>
            <a:r>
              <a:rPr lang="zh-CN" altLang="en-US" sz="2000" dirty="0">
                <a:latin typeface="楷体" panose="02010609060101010101" pitchFamily="49" charset="-122"/>
                <a:ea typeface="楷体" panose="02010609060101010101" pitchFamily="49" charset="-122"/>
                <a:sym typeface="+mn-ea"/>
              </a:rPr>
              <a:t>，采样管路一般为塑料材质，不受强电、磁场干扰，防爆要求好； </a:t>
            </a:r>
            <a:endParaRPr lang="zh-CN" altLang="en-US" sz="2000" dirty="0">
              <a:latin typeface="楷体" panose="02010609060101010101" pitchFamily="49" charset="-122"/>
              <a:ea typeface="楷体" panose="02010609060101010101" pitchFamily="49" charset="-122"/>
            </a:endParaRPr>
          </a:p>
          <a:p>
            <a:pPr>
              <a:lnSpc>
                <a:spcPct val="150000"/>
              </a:lnSpc>
            </a:pPr>
            <a:r>
              <a:rPr lang="en-US" altLang="zh-CN" sz="2000" dirty="0">
                <a:latin typeface="楷体" panose="02010609060101010101" pitchFamily="49" charset="-122"/>
                <a:ea typeface="楷体" panose="02010609060101010101" pitchFamily="49" charset="-122"/>
                <a:sym typeface="+mn-ea"/>
              </a:rPr>
              <a:t>4</a:t>
            </a:r>
            <a:r>
              <a:rPr lang="zh-CN" altLang="en-US" sz="2000" dirty="0">
                <a:latin typeface="楷体" panose="02010609060101010101" pitchFamily="49" charset="-122"/>
                <a:ea typeface="楷体" panose="02010609060101010101" pitchFamily="49" charset="-122"/>
                <a:sym typeface="+mn-ea"/>
              </a:rPr>
              <a:t>）</a:t>
            </a:r>
            <a:r>
              <a:rPr lang="zh-CN" altLang="en-US" sz="2000" dirty="0">
                <a:solidFill>
                  <a:srgbClr val="FF0000"/>
                </a:solidFill>
                <a:latin typeface="楷体" panose="02010609060101010101" pitchFamily="49" charset="-122"/>
                <a:ea typeface="楷体" panose="02010609060101010101" pitchFamily="49" charset="-122"/>
                <a:sym typeface="+mn-ea"/>
              </a:rPr>
              <a:t>维护方便</a:t>
            </a:r>
            <a:r>
              <a:rPr lang="zh-CN" altLang="en-US" sz="2000" dirty="0">
                <a:latin typeface="楷体" panose="02010609060101010101" pitchFamily="49" charset="-122"/>
                <a:ea typeface="楷体" panose="02010609060101010101" pitchFamily="49" charset="-122"/>
                <a:sym typeface="+mn-ea"/>
              </a:rPr>
              <a:t>，只需定期向采样管网内吹洗，无需登高拆卸；</a:t>
            </a:r>
            <a:endParaRPr lang="zh-CN" altLang="en-US" sz="2000" dirty="0">
              <a:latin typeface="楷体" panose="02010609060101010101" pitchFamily="49" charset="-122"/>
              <a:ea typeface="楷体" panose="02010609060101010101" pitchFamily="49" charset="-122"/>
            </a:endParaRPr>
          </a:p>
          <a:p>
            <a:pPr>
              <a:lnSpc>
                <a:spcPct val="150000"/>
              </a:lnSpc>
            </a:pPr>
            <a:r>
              <a:rPr lang="en-US" altLang="zh-CN" sz="2000" dirty="0">
                <a:latin typeface="楷体" panose="02010609060101010101" pitchFamily="49" charset="-122"/>
                <a:ea typeface="楷体" panose="02010609060101010101" pitchFamily="49" charset="-122"/>
                <a:sym typeface="+mn-ea"/>
              </a:rPr>
              <a:t>5</a:t>
            </a:r>
            <a:r>
              <a:rPr lang="zh-CN" altLang="en-US" sz="2000" dirty="0">
                <a:latin typeface="楷体" panose="02010609060101010101" pitchFamily="49" charset="-122"/>
                <a:ea typeface="楷体" panose="02010609060101010101" pitchFamily="49" charset="-122"/>
                <a:sym typeface="+mn-ea"/>
              </a:rPr>
              <a:t>）</a:t>
            </a:r>
            <a:r>
              <a:rPr lang="zh-CN" altLang="en-US" sz="2000" dirty="0">
                <a:solidFill>
                  <a:srgbClr val="FF0000"/>
                </a:solidFill>
                <a:latin typeface="楷体" panose="02010609060101010101" pitchFamily="49" charset="-122"/>
                <a:ea typeface="楷体" panose="02010609060101010101" pitchFamily="49" charset="-122"/>
                <a:sym typeface="+mn-ea"/>
              </a:rPr>
              <a:t>适用广泛</a:t>
            </a:r>
            <a:r>
              <a:rPr lang="zh-CN" altLang="en-US" sz="2000" dirty="0">
                <a:latin typeface="楷体" panose="02010609060101010101" pitchFamily="49" charset="-122"/>
                <a:ea typeface="楷体" panose="02010609060101010101" pitchFamily="49" charset="-122"/>
                <a:sym typeface="+mn-ea"/>
              </a:rPr>
              <a:t>，受外部安装条件的限制少，基本上可应用任何场合，特别适用于高大空间；</a:t>
            </a:r>
            <a:endParaRPr lang="zh-CN" altLang="en-US" sz="2000" dirty="0">
              <a:latin typeface="楷体" panose="02010609060101010101" pitchFamily="49" charset="-122"/>
              <a:ea typeface="楷体" panose="02010609060101010101" pitchFamily="49" charset="-122"/>
            </a:endParaRPr>
          </a:p>
          <a:p>
            <a:pPr>
              <a:lnSpc>
                <a:spcPct val="150000"/>
              </a:lnSpc>
            </a:pPr>
            <a:r>
              <a:rPr lang="en-US" altLang="zh-CN" sz="2000" dirty="0">
                <a:latin typeface="楷体" panose="02010609060101010101" pitchFamily="49" charset="-122"/>
                <a:ea typeface="楷体" panose="02010609060101010101" pitchFamily="49" charset="-122"/>
                <a:sym typeface="+mn-ea"/>
              </a:rPr>
              <a:t>6</a:t>
            </a:r>
            <a:r>
              <a:rPr lang="zh-CN" altLang="en-US" sz="2000" dirty="0">
                <a:latin typeface="楷体" panose="02010609060101010101" pitchFamily="49" charset="-122"/>
                <a:ea typeface="楷体" panose="02010609060101010101" pitchFamily="49" charset="-122"/>
                <a:sym typeface="+mn-ea"/>
              </a:rPr>
              <a:t>）不能快速定位，当有火情出现，只能判断在其管网保护范围。</a:t>
            </a:r>
            <a:endParaRPr lang="zh-CN" altLang="en-US" sz="2000" dirty="0">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grpSp>
        <p:nvGrpSpPr>
          <p:cNvPr id="10" name="组合 9"/>
          <p:cNvGrpSpPr/>
          <p:nvPr/>
        </p:nvGrpSpPr>
        <p:grpSpPr>
          <a:xfrm>
            <a:off x="932251" y="449270"/>
            <a:ext cx="3219749" cy="852101"/>
            <a:chOff x="932251" y="449270"/>
            <a:chExt cx="3219749" cy="852101"/>
          </a:xfrm>
        </p:grpSpPr>
        <p:pic>
          <p:nvPicPr>
            <p:cNvPr id="11" name="图片 10"/>
            <p:cNvPicPr>
              <a:picLocks noChangeAspect="1"/>
            </p:cNvPicPr>
            <p:nvPr/>
          </p:nvPicPr>
          <p:blipFill>
            <a:blip r:embed="rId4">
              <a:clrChange>
                <a:clrFrom>
                  <a:srgbClr val="FFFFFF"/>
                </a:clrFrom>
                <a:clrTo>
                  <a:srgbClr val="FFFFFF">
                    <a:alpha val="0"/>
                  </a:srgbClr>
                </a:clrTo>
              </a:clrChange>
            </a:blip>
            <a:stretch>
              <a:fillRect/>
            </a:stretch>
          </p:blipFill>
          <p:spPr>
            <a:xfrm rot="21422848">
              <a:off x="932251" y="1036139"/>
              <a:ext cx="2160000" cy="265232"/>
            </a:xfrm>
            <a:prstGeom prst="rect">
              <a:avLst/>
            </a:prstGeom>
          </p:spPr>
        </p:pic>
        <p:sp>
          <p:nvSpPr>
            <p:cNvPr id="12" name="文本框 11"/>
            <p:cNvSpPr txBox="1"/>
            <p:nvPr/>
          </p:nvSpPr>
          <p:spPr>
            <a:xfrm>
              <a:off x="1272000" y="605839"/>
              <a:ext cx="2880000" cy="553998"/>
            </a:xfrm>
            <a:prstGeom prst="rect">
              <a:avLst/>
            </a:prstGeom>
            <a:noFill/>
          </p:spPr>
          <p:txBody>
            <a:bodyPr wrap="square" rtlCol="0">
              <a:spAutoFit/>
            </a:bodyPr>
            <a:lstStyle/>
            <a:p>
              <a:r>
                <a:rPr lang="zh-CN" altLang="en-US" sz="3000" b="1" dirty="0" smtClean="0">
                  <a:solidFill>
                    <a:srgbClr val="2E2E2E"/>
                  </a:solidFill>
                  <a:latin typeface="华文隶书" panose="02010800040101010101" pitchFamily="2" charset="-122"/>
                  <a:ea typeface="华文隶书" panose="02010800040101010101" pitchFamily="2" charset="-122"/>
                </a:rPr>
                <a:t>主要特点</a:t>
              </a:r>
              <a:endParaRPr lang="zh-CN" altLang="en-US" sz="3000" b="1" dirty="0">
                <a:solidFill>
                  <a:srgbClr val="2E2E2E"/>
                </a:solidFill>
                <a:latin typeface="华文隶书" panose="02010800040101010101" pitchFamily="2" charset="-122"/>
                <a:ea typeface="华文隶书" panose="02010800040101010101" pitchFamily="2" charset="-122"/>
              </a:endParaRPr>
            </a:p>
          </p:txBody>
        </p:sp>
        <p:pic>
          <p:nvPicPr>
            <p:cNvPr id="13" name="图片 12"/>
            <p:cNvPicPr>
              <a:picLocks noChangeAspect="1"/>
            </p:cNvPicPr>
            <p:nvPr/>
          </p:nvPicPr>
          <p:blipFill rotWithShape="1">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l="7559" t="21444" r="77323" b="16404"/>
            <a:stretch>
              <a:fillRect/>
            </a:stretch>
          </p:blipFill>
          <p:spPr>
            <a:xfrm rot="2694434">
              <a:off x="988082" y="449270"/>
              <a:ext cx="233513" cy="720000"/>
            </a:xfrm>
            <a:prstGeom prst="rect">
              <a:avLst/>
            </a:prstGeom>
            <a:noFill/>
            <a:ln>
              <a:noFill/>
            </a:ln>
          </p:spPr>
        </p:pic>
      </p:grpSp>
    </p:spTree>
    <p:custDataLst>
      <p:tags r:id="rId1"/>
    </p:custData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0000" y="252000"/>
            <a:ext cx="2160000" cy="540000"/>
          </a:xfrm>
          <a:prstGeom prst="rect">
            <a:avLst/>
          </a:prstGeom>
        </p:spPr>
      </p:pic>
      <p:pic>
        <p:nvPicPr>
          <p:cNvPr id="42" name="图片 41" descr="阴影"/>
          <p:cNvPicPr>
            <a:picLocks noChangeAspect="1"/>
          </p:cNvPicPr>
          <p:nvPr/>
        </p:nvPicPr>
        <p:blipFill>
          <a:blip r:embed="rId3" cstate="screen"/>
          <a:stretch>
            <a:fillRect/>
          </a:stretch>
        </p:blipFill>
        <p:spPr>
          <a:xfrm>
            <a:off x="2496000" y="1485000"/>
            <a:ext cx="7200000" cy="4320000"/>
          </a:xfrm>
          <a:prstGeom prst="rect">
            <a:avLst/>
          </a:prstGeom>
        </p:spPr>
      </p:pic>
      <p:sp>
        <p:nvSpPr>
          <p:cNvPr id="2" name="文本框 1"/>
          <p:cNvSpPr txBox="1"/>
          <p:nvPr/>
        </p:nvSpPr>
        <p:spPr>
          <a:xfrm>
            <a:off x="3936000" y="2268000"/>
            <a:ext cx="4320000" cy="1015663"/>
          </a:xfrm>
          <a:prstGeom prst="rect">
            <a:avLst/>
          </a:prstGeom>
          <a:noFill/>
        </p:spPr>
        <p:txBody>
          <a:bodyPr wrap="square" rtlCol="0">
            <a:spAutoFit/>
          </a:bodyPr>
          <a:lstStyle/>
          <a:p>
            <a:pPr algn="ctr"/>
            <a:r>
              <a:rPr lang="en-US" altLang="zh-CN" sz="6000" b="1" dirty="0" smtClean="0">
                <a:solidFill>
                  <a:srgbClr val="88B9BB"/>
                </a:solidFill>
                <a:latin typeface="+mn-ea"/>
              </a:rPr>
              <a:t>Part.02</a:t>
            </a:r>
          </a:p>
        </p:txBody>
      </p:sp>
      <p:sp>
        <p:nvSpPr>
          <p:cNvPr id="3" name="文本框 2"/>
          <p:cNvSpPr txBox="1"/>
          <p:nvPr/>
        </p:nvSpPr>
        <p:spPr>
          <a:xfrm>
            <a:off x="2496000" y="3240000"/>
            <a:ext cx="7200000" cy="830997"/>
          </a:xfrm>
          <a:prstGeom prst="rect">
            <a:avLst/>
          </a:prstGeom>
          <a:noFill/>
        </p:spPr>
        <p:txBody>
          <a:bodyPr wrap="square" rtlCol="0">
            <a:spAutoFit/>
          </a:bodyPr>
          <a:lstStyle/>
          <a:p>
            <a:pPr algn="ctr"/>
            <a:r>
              <a:rPr lang="zh-CN" altLang="en-US" sz="4800" b="1" dirty="0" smtClean="0">
                <a:solidFill>
                  <a:srgbClr val="88B9BB"/>
                </a:solidFill>
                <a:latin typeface="+mn-ea"/>
              </a:rPr>
              <a:t>相关规范依据</a:t>
            </a:r>
            <a:endParaRPr lang="zh-CN" altLang="en-US" sz="4800" b="1" dirty="0">
              <a:solidFill>
                <a:srgbClr val="88B9BB"/>
              </a:solidFill>
              <a:latin typeface="+mn-ea"/>
            </a:endParaRPr>
          </a:p>
        </p:txBody>
      </p:sp>
    </p:spTree>
    <p:extLst>
      <p:ext uri="{BB962C8B-B14F-4D97-AF65-F5344CB8AC3E}">
        <p14:creationId xmlns:p14="http://schemas.microsoft.com/office/powerpoint/2010/main" val="7771168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500"/>
                                        <p:tgtEl>
                                          <p:spTgt spid="2"/>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Righ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9696,&quot;width&quot;:20460}"/>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TABLE_BEAUTIFY" val="smartTable{5affbc6f-d62a-4208-b50b-7b5f7147ef3b}"/>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TABLE_BEAUTIFY" val="smartTable{5affbc6f-d62a-4208-b50b-7b5f7147ef3b}"/>
</p:tagLst>
</file>

<file path=ppt/tags/tag91.xml><?xml version="1.0" encoding="utf-8"?>
<p:tagLst xmlns:a="http://schemas.openxmlformats.org/drawingml/2006/main" xmlns:r="http://schemas.openxmlformats.org/officeDocument/2006/relationships" xmlns:p="http://schemas.openxmlformats.org/presentationml/2006/main">
  <p:tag name="KSO_WM_UNIT_TABLE_BEAUTIFY" val="smartTable{5affbc6f-d62a-4208-b50b-7b5f7147ef3b}"/>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4.xml><?xml version="1.0" encoding="utf-8"?>
<p:tagLst xmlns:a="http://schemas.openxmlformats.org/drawingml/2006/main" xmlns:r="http://schemas.openxmlformats.org/officeDocument/2006/relationships" xmlns:p="http://schemas.openxmlformats.org/presentationml/2006/main">
  <p:tag name="KSO_WM_UNIT_TABLE_BEAUTIFY" val="smartTable{4b8dd1f3-67d5-4323-b2a8-48b35a648034}"/>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3305</Words>
  <Application>Microsoft Office PowerPoint</Application>
  <PresentationFormat>宽屏</PresentationFormat>
  <Paragraphs>465</Paragraphs>
  <Slides>37</Slides>
  <Notes>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37</vt:i4>
      </vt:variant>
    </vt:vector>
  </HeadingPairs>
  <TitlesOfParts>
    <vt:vector size="50" baseType="lpstr">
      <vt:lpstr>方正舒体</vt:lpstr>
      <vt:lpstr>华文隶书</vt:lpstr>
      <vt:lpstr>华文新魏</vt:lpstr>
      <vt:lpstr>楷体</vt:lpstr>
      <vt:lpstr>宋体</vt:lpstr>
      <vt:lpstr>微软雅黑</vt:lpstr>
      <vt:lpstr>叶根友小京楷简体</vt:lpstr>
      <vt:lpstr>Arial</vt:lpstr>
      <vt:lpstr>Bradley Hand ITC</vt:lpstr>
      <vt:lpstr>Calibri</vt:lpstr>
      <vt:lpstr>Kartika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张玥娇</dc:creator>
  <cp:lastModifiedBy>admin</cp:lastModifiedBy>
  <cp:revision>345</cp:revision>
  <dcterms:created xsi:type="dcterms:W3CDTF">2019-06-19T02:08:00Z</dcterms:created>
  <dcterms:modified xsi:type="dcterms:W3CDTF">2022-03-03T00:51:42Z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031AEF8EE1944ECF9589B527000FAB27</vt:lpwstr>
  </property>
</Properties>
</file>