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20"/>
  </p:notesMasterIdLst>
  <p:sldIdLst>
    <p:sldId id="256" r:id="rId2"/>
    <p:sldId id="525" r:id="rId3"/>
    <p:sldId id="578" r:id="rId4"/>
    <p:sldId id="906" r:id="rId5"/>
    <p:sldId id="910" r:id="rId6"/>
    <p:sldId id="911" r:id="rId7"/>
    <p:sldId id="912" r:id="rId8"/>
    <p:sldId id="920" r:id="rId9"/>
    <p:sldId id="913" r:id="rId10"/>
    <p:sldId id="921" r:id="rId11"/>
    <p:sldId id="922" r:id="rId12"/>
    <p:sldId id="914" r:id="rId13"/>
    <p:sldId id="917" r:id="rId14"/>
    <p:sldId id="923" r:id="rId15"/>
    <p:sldId id="924" r:id="rId16"/>
    <p:sldId id="925" r:id="rId17"/>
    <p:sldId id="926" r:id="rId18"/>
    <p:sldId id="904"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C0"/>
    <a:srgbClr val="26BBEC"/>
    <a:srgbClr val="FFC000"/>
    <a:srgbClr val="E7ECF2"/>
    <a:srgbClr val="F8F8F8"/>
    <a:srgbClr val="BEBEBE"/>
    <a:srgbClr val="FFB900"/>
    <a:srgbClr val="C5C5C5"/>
    <a:srgbClr val="E68693"/>
    <a:srgbClr val="E73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03" autoAdjust="0"/>
    <p:restoredTop sz="94842" autoAdjust="0"/>
  </p:normalViewPr>
  <p:slideViewPr>
    <p:cSldViewPr snapToGrid="0" snapToObjects="1">
      <p:cViewPr varScale="1">
        <p:scale>
          <a:sx n="115" d="100"/>
          <a:sy n="115" d="100"/>
        </p:scale>
        <p:origin x="660" y="102"/>
      </p:cViewPr>
      <p:guideLst>
        <p:guide orient="horz" pos="2183"/>
        <p:guide pos="3840"/>
      </p:guideLst>
    </p:cSldViewPr>
  </p:slideViewPr>
  <p:notesTextViewPr>
    <p:cViewPr>
      <p:scale>
        <a:sx n="1" d="1"/>
        <a:sy n="1" d="1"/>
      </p:scale>
      <p:origin x="0" y="0"/>
    </p:cViewPr>
  </p:notesText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12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1049126"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2022/3/17</a:t>
            </a:fld>
            <a:endParaRPr kumimoji="1" lang="zh-CN" altLang="en-US"/>
          </a:p>
        </p:txBody>
      </p:sp>
      <p:sp>
        <p:nvSpPr>
          <p:cNvPr id="1049127"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128"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1049129"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1049130"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B4EEC0-DD09-4E61-86F1-40A143EB729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幻灯片图像占位符 1"/>
          <p:cNvSpPr>
            <a:spLocks noGrp="1" noRot="1" noChangeAspect="1"/>
          </p:cNvSpPr>
          <p:nvPr>
            <p:ph type="sldImg"/>
          </p:nvPr>
        </p:nvSpPr>
        <p:spPr/>
      </p:sp>
      <p:sp>
        <p:nvSpPr>
          <p:cNvPr id="1048663" name="备注占位符 2"/>
          <p:cNvSpPr>
            <a:spLocks noGrp="1"/>
          </p:cNvSpPr>
          <p:nvPr>
            <p:ph type="body" idx="1"/>
          </p:nvPr>
        </p:nvSpPr>
        <p:spPr/>
        <p:txBody>
          <a:bodyPr/>
          <a:lstStyle/>
          <a:p>
            <a:endParaRPr lang="zh-CN" altLang="en-US"/>
          </a:p>
        </p:txBody>
      </p:sp>
      <p:sp>
        <p:nvSpPr>
          <p:cNvPr id="1048664" name="灯片编号占位符 3"/>
          <p:cNvSpPr>
            <a:spLocks noGrp="1"/>
          </p:cNvSpPr>
          <p:nvPr>
            <p:ph type="sldNum" sz="quarter" idx="10"/>
          </p:nvPr>
        </p:nvSpPr>
        <p:spPr/>
        <p:txBody>
          <a:bodyPr/>
          <a:lstStyle/>
          <a:p>
            <a:fld id="{211EDE8F-5748-564A-B104-45C8D6344219}" type="slidenum">
              <a:rPr kumimoji="1" lang="zh-CN" altLang="en-US" smtClean="0"/>
              <a:t>2</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p:nvPr>
        </p:nvSpPr>
        <p:spPr/>
      </p:sp>
      <p:sp>
        <p:nvSpPr>
          <p:cNvPr id="1048645" name="备注占位符 2"/>
          <p:cNvSpPr>
            <a:spLocks noGrp="1"/>
          </p:cNvSpPr>
          <p:nvPr>
            <p:ph type="body" idx="1"/>
          </p:nvPr>
        </p:nvSpPr>
        <p:spPr/>
        <p:txBody>
          <a:bodyPr/>
          <a:lstStyle/>
          <a:p>
            <a:endParaRPr lang="zh-CN" altLang="en-US"/>
          </a:p>
        </p:txBody>
      </p:sp>
      <p:sp>
        <p:nvSpPr>
          <p:cNvPr id="1048646" name="灯片编号占位符 3"/>
          <p:cNvSpPr>
            <a:spLocks noGrp="1"/>
          </p:cNvSpPr>
          <p:nvPr>
            <p:ph type="sldNum" sz="quarter" idx="10"/>
          </p:nvPr>
        </p:nvSpPr>
        <p:spPr/>
        <p:txBody>
          <a:bodyPr/>
          <a:lstStyle/>
          <a:p>
            <a:fld id="{211EDE8F-5748-564A-B104-45C8D6344219}"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p:nvPr>
        </p:nvSpPr>
        <p:spPr/>
      </p:sp>
      <p:sp>
        <p:nvSpPr>
          <p:cNvPr id="1048645" name="备注占位符 2"/>
          <p:cNvSpPr>
            <a:spLocks noGrp="1"/>
          </p:cNvSpPr>
          <p:nvPr>
            <p:ph type="body" idx="1"/>
          </p:nvPr>
        </p:nvSpPr>
        <p:spPr/>
        <p:txBody>
          <a:bodyPr/>
          <a:lstStyle/>
          <a:p>
            <a:endParaRPr lang="zh-CN" altLang="en-US"/>
          </a:p>
        </p:txBody>
      </p:sp>
      <p:sp>
        <p:nvSpPr>
          <p:cNvPr id="1048646" name="灯片编号占位符 3"/>
          <p:cNvSpPr>
            <a:spLocks noGrp="1"/>
          </p:cNvSpPr>
          <p:nvPr>
            <p:ph type="sldNum" sz="quarter" idx="10"/>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395340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p:nvPr>
        </p:nvSpPr>
        <p:spPr/>
      </p:sp>
      <p:sp>
        <p:nvSpPr>
          <p:cNvPr id="1048645" name="备注占位符 2"/>
          <p:cNvSpPr>
            <a:spLocks noGrp="1"/>
          </p:cNvSpPr>
          <p:nvPr>
            <p:ph type="body" idx="1"/>
          </p:nvPr>
        </p:nvSpPr>
        <p:spPr/>
        <p:txBody>
          <a:bodyPr/>
          <a:lstStyle/>
          <a:p>
            <a:endParaRPr lang="zh-CN" altLang="en-US"/>
          </a:p>
        </p:txBody>
      </p:sp>
      <p:sp>
        <p:nvSpPr>
          <p:cNvPr id="1048646" name="灯片编号占位符 3"/>
          <p:cNvSpPr>
            <a:spLocks noGrp="1"/>
          </p:cNvSpPr>
          <p:nvPr>
            <p:ph type="sldNum" sz="quarter" idx="10"/>
          </p:nvPr>
        </p:nvSpPr>
        <p:spPr/>
        <p:txBody>
          <a:bodyPr/>
          <a:lstStyle/>
          <a:p>
            <a:fld id="{211EDE8F-5748-564A-B104-45C8D6344219}" type="slidenum">
              <a:rPr kumimoji="1" lang="zh-CN" altLang="en-US" smtClean="0"/>
              <a:t>14</a:t>
            </a:fld>
            <a:endParaRPr kumimoji="1" lang="zh-CN" altLang="en-US"/>
          </a:p>
        </p:txBody>
      </p:sp>
    </p:spTree>
    <p:extLst>
      <p:ext uri="{BB962C8B-B14F-4D97-AF65-F5344CB8AC3E}">
        <p14:creationId xmlns:p14="http://schemas.microsoft.com/office/powerpoint/2010/main" val="339995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p:nvPr>
        </p:nvSpPr>
        <p:spPr/>
      </p:sp>
      <p:sp>
        <p:nvSpPr>
          <p:cNvPr id="1048645" name="备注占位符 2"/>
          <p:cNvSpPr>
            <a:spLocks noGrp="1"/>
          </p:cNvSpPr>
          <p:nvPr>
            <p:ph type="body" idx="1"/>
          </p:nvPr>
        </p:nvSpPr>
        <p:spPr/>
        <p:txBody>
          <a:bodyPr/>
          <a:lstStyle/>
          <a:p>
            <a:endParaRPr lang="zh-CN" altLang="en-US"/>
          </a:p>
        </p:txBody>
      </p:sp>
      <p:sp>
        <p:nvSpPr>
          <p:cNvPr id="1048646" name="灯片编号占位符 3"/>
          <p:cNvSpPr>
            <a:spLocks noGrp="1"/>
          </p:cNvSpPr>
          <p:nvPr>
            <p:ph type="sldNum" sz="quarter" idx="10"/>
          </p:nvPr>
        </p:nvSpPr>
        <p:spPr/>
        <p:txBody>
          <a:bodyPr/>
          <a:lstStyle/>
          <a:p>
            <a:fld id="{211EDE8F-5748-564A-B104-45C8D6344219}" type="slidenum">
              <a:rPr kumimoji="1" lang="zh-CN" altLang="en-US" smtClean="0"/>
              <a:t>16</a:t>
            </a:fld>
            <a:endParaRPr kumimoji="1" lang="zh-CN" altLang="en-US"/>
          </a:p>
        </p:txBody>
      </p:sp>
    </p:spTree>
    <p:extLst>
      <p:ext uri="{BB962C8B-B14F-4D97-AF65-F5344CB8AC3E}">
        <p14:creationId xmlns:p14="http://schemas.microsoft.com/office/powerpoint/2010/main" val="38144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766" y="3004457"/>
            <a:ext cx="3712028" cy="363456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1706" y="4054686"/>
            <a:ext cx="523902" cy="606456"/>
          </a:xfrm>
          <a:prstGeom prst="rect">
            <a:avLst/>
          </a:prstGeom>
        </p:spPr>
      </p:pic>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9169" y="523901"/>
            <a:ext cx="2441700" cy="635033"/>
          </a:xfrm>
          <a:prstGeom prst="rect">
            <a:avLst/>
          </a:prstGeom>
        </p:spPr>
      </p:pic>
      <p:pic>
        <p:nvPicPr>
          <p:cNvPr id="7" name="图片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05644" y="0"/>
            <a:ext cx="2086082" cy="1273240"/>
          </a:xfrm>
          <a:prstGeom prst="rect">
            <a:avLst/>
          </a:prstGeom>
        </p:spPr>
      </p:pic>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51719" y="431822"/>
            <a:ext cx="1593932" cy="409596"/>
          </a:xfrm>
          <a:prstGeom prst="rect">
            <a:avLst/>
          </a:prstGeom>
        </p:spPr>
      </p:pic>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28152" y="5896870"/>
            <a:ext cx="463574" cy="463574"/>
          </a:xfrm>
          <a:prstGeom prst="rect">
            <a:avLst/>
          </a:prstGeom>
        </p:spPr>
      </p:pic>
      <p:sp>
        <p:nvSpPr>
          <p:cNvPr id="11" name="文本框 10"/>
          <p:cNvSpPr txBox="1"/>
          <p:nvPr userDrawn="1"/>
        </p:nvSpPr>
        <p:spPr>
          <a:xfrm>
            <a:off x="8840729" y="6401271"/>
            <a:ext cx="2677336" cy="215444"/>
          </a:xfrm>
          <a:prstGeom prst="rect">
            <a:avLst/>
          </a:prstGeom>
          <a:noFill/>
        </p:spPr>
        <p:txBody>
          <a:bodyPr wrap="none" rtlCol="0">
            <a:spAutoFit/>
          </a:bodyPr>
          <a:lstStyle/>
          <a:p>
            <a:r>
              <a:rPr lang="en-US" altLang="zh-CN" sz="800" b="1" spc="0" dirty="0" smtClean="0">
                <a:solidFill>
                  <a:srgbClr val="008AC0"/>
                </a:solidFill>
                <a:latin typeface="微软雅黑" panose="020B0503020204020204" pitchFamily="34" charset="-122"/>
                <a:ea typeface="微软雅黑" panose="020B0503020204020204" pitchFamily="34" charset="-122"/>
              </a:rPr>
              <a:t>CREATING A NEW FUTURE FOR GLOBAL SAFETY</a:t>
            </a:r>
            <a:endParaRPr lang="zh-CN" altLang="en-US" sz="800" b="1" spc="0" dirty="0">
              <a:solidFill>
                <a:srgbClr val="008A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8038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5644" y="0"/>
            <a:ext cx="2086082" cy="127324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1719" y="431822"/>
            <a:ext cx="1593932" cy="40959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8152" y="5896870"/>
            <a:ext cx="463574" cy="463574"/>
          </a:xfrm>
          <a:prstGeom prst="rect">
            <a:avLst/>
          </a:prstGeom>
        </p:spPr>
      </p:pic>
      <p:sp>
        <p:nvSpPr>
          <p:cNvPr id="10" name="文本框 9"/>
          <p:cNvSpPr txBox="1"/>
          <p:nvPr userDrawn="1"/>
        </p:nvSpPr>
        <p:spPr>
          <a:xfrm>
            <a:off x="8840729" y="6401271"/>
            <a:ext cx="2677336" cy="215444"/>
          </a:xfrm>
          <a:prstGeom prst="rect">
            <a:avLst/>
          </a:prstGeom>
          <a:noFill/>
        </p:spPr>
        <p:txBody>
          <a:bodyPr wrap="none" rtlCol="0">
            <a:spAutoFit/>
          </a:bodyPr>
          <a:lstStyle/>
          <a:p>
            <a:r>
              <a:rPr lang="en-US" altLang="zh-CN" sz="800" b="1" spc="0" dirty="0" smtClean="0">
                <a:solidFill>
                  <a:srgbClr val="008AC0"/>
                </a:solidFill>
                <a:latin typeface="微软雅黑" panose="020B0503020204020204" pitchFamily="34" charset="-122"/>
                <a:ea typeface="微软雅黑" panose="020B0503020204020204" pitchFamily="34" charset="-122"/>
              </a:rPr>
              <a:t>CREATING A NEW FUTURE FOR GLOBAL SAFETY</a:t>
            </a:r>
            <a:endParaRPr lang="zh-CN" altLang="en-US" sz="800" b="1" spc="0" dirty="0">
              <a:solidFill>
                <a:srgbClr val="008AC0"/>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6496217" cy="6858000"/>
          </a:xfrm>
          <a:prstGeom prst="rect">
            <a:avLst/>
          </a:prstGeom>
        </p:spPr>
      </p:pic>
      <p:pic>
        <p:nvPicPr>
          <p:cNvPr id="12" name="图片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2683" y="-936673"/>
            <a:ext cx="1873346" cy="1873346"/>
          </a:xfrm>
          <a:prstGeom prst="rect">
            <a:avLst/>
          </a:prstGeom>
        </p:spPr>
      </p:pic>
      <p:pic>
        <p:nvPicPr>
          <p:cNvPr id="13" name="图片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2683" y="5921327"/>
            <a:ext cx="1873346" cy="1873346"/>
          </a:xfrm>
          <a:prstGeom prst="rect">
            <a:avLst/>
          </a:prstGeom>
        </p:spPr>
      </p:pic>
    </p:spTree>
    <p:extLst>
      <p:ext uri="{BB962C8B-B14F-4D97-AF65-F5344CB8AC3E}">
        <p14:creationId xmlns:p14="http://schemas.microsoft.com/office/powerpoint/2010/main" val="1713677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8152" y="5004772"/>
            <a:ext cx="463574" cy="463574"/>
          </a:xfrm>
          <a:prstGeom prst="rect">
            <a:avLst/>
          </a:prstGeom>
        </p:spPr>
      </p:pic>
      <p:sp>
        <p:nvSpPr>
          <p:cNvPr id="5" name="文本框 4"/>
          <p:cNvSpPr txBox="1"/>
          <p:nvPr userDrawn="1"/>
        </p:nvSpPr>
        <p:spPr>
          <a:xfrm>
            <a:off x="8840729" y="5509173"/>
            <a:ext cx="2677336" cy="215444"/>
          </a:xfrm>
          <a:prstGeom prst="rect">
            <a:avLst/>
          </a:prstGeom>
          <a:noFill/>
        </p:spPr>
        <p:txBody>
          <a:bodyPr wrap="none" rtlCol="0">
            <a:spAutoFit/>
          </a:bodyPr>
          <a:lstStyle/>
          <a:p>
            <a:r>
              <a:rPr lang="en-US" altLang="zh-CN" sz="800" b="1" spc="0" dirty="0" smtClean="0">
                <a:solidFill>
                  <a:srgbClr val="008AC0"/>
                </a:solidFill>
                <a:latin typeface="微软雅黑" panose="020B0503020204020204" pitchFamily="34" charset="-122"/>
                <a:ea typeface="微软雅黑" panose="020B0503020204020204" pitchFamily="34" charset="-122"/>
              </a:rPr>
              <a:t>CREATING A NEW FUTURE FOR GLOBAL SAFETY</a:t>
            </a:r>
            <a:endParaRPr lang="zh-CN" altLang="en-US" sz="800" b="1" spc="0" dirty="0">
              <a:solidFill>
                <a:srgbClr val="008AC0"/>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0" y="0"/>
            <a:ext cx="12192000" cy="6857999"/>
          </a:xfrm>
          <a:prstGeom prst="rect">
            <a:avLst/>
          </a:prstGeom>
          <a:solidFill>
            <a:srgbClr val="008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69" y="3170198"/>
            <a:ext cx="5105662" cy="5108838"/>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9592" y="646770"/>
            <a:ext cx="460420" cy="463574"/>
          </a:xfrm>
          <a:prstGeom prst="rect">
            <a:avLst/>
          </a:prstGeom>
        </p:spPr>
      </p:pic>
      <p:sp>
        <p:nvSpPr>
          <p:cNvPr id="14" name="文本框 13"/>
          <p:cNvSpPr txBox="1"/>
          <p:nvPr userDrawn="1"/>
        </p:nvSpPr>
        <p:spPr>
          <a:xfrm>
            <a:off x="514195" y="431326"/>
            <a:ext cx="2677336" cy="215444"/>
          </a:xfrm>
          <a:prstGeom prst="rect">
            <a:avLst/>
          </a:prstGeom>
          <a:noFill/>
        </p:spPr>
        <p:txBody>
          <a:bodyPr wrap="none" rtlCol="0">
            <a:spAutoFit/>
          </a:bodyPr>
          <a:lstStyle/>
          <a:p>
            <a:r>
              <a:rPr lang="en-US" altLang="zh-CN" sz="800" b="1" spc="0" dirty="0" smtClean="0">
                <a:solidFill>
                  <a:srgbClr val="26BBEC"/>
                </a:solidFill>
                <a:latin typeface="微软雅黑" panose="020B0503020204020204" pitchFamily="34" charset="-122"/>
                <a:ea typeface="微软雅黑" panose="020B0503020204020204" pitchFamily="34" charset="-122"/>
              </a:rPr>
              <a:t>CREATING A NEW FUTURE FOR GLOBAL SAFETY</a:t>
            </a:r>
            <a:endParaRPr lang="zh-CN" altLang="en-US" sz="800" b="1" spc="0" dirty="0">
              <a:solidFill>
                <a:srgbClr val="26BBEC"/>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9291729" y="0"/>
            <a:ext cx="2113911" cy="1293541"/>
          </a:xfrm>
          <a:prstGeom prst="rect">
            <a:avLst/>
          </a:prstGeom>
          <a:solidFill>
            <a:srgbClr val="26B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1719" y="431822"/>
            <a:ext cx="1593932" cy="409596"/>
          </a:xfrm>
          <a:prstGeom prst="rect">
            <a:avLst/>
          </a:prstGeom>
        </p:spPr>
      </p:pic>
    </p:spTree>
    <p:extLst>
      <p:ext uri="{BB962C8B-B14F-4D97-AF65-F5344CB8AC3E}">
        <p14:creationId xmlns:p14="http://schemas.microsoft.com/office/powerpoint/2010/main" val="3703105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677" y="4765358"/>
            <a:ext cx="2911625" cy="2098783"/>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930" y="403983"/>
            <a:ext cx="280109" cy="280109"/>
          </a:xfrm>
          <a:prstGeom prst="rect">
            <a:avLst/>
          </a:prstGeom>
        </p:spPr>
      </p:pic>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05644" y="0"/>
            <a:ext cx="2086082" cy="1273240"/>
          </a:xfrm>
          <a:prstGeom prst="rect">
            <a:avLst/>
          </a:prstGeom>
        </p:spPr>
      </p:pic>
      <p:pic>
        <p:nvPicPr>
          <p:cNvPr id="7" name="图片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1719" y="431822"/>
            <a:ext cx="1593932" cy="409596"/>
          </a:xfrm>
          <a:prstGeom prst="rect">
            <a:avLst/>
          </a:prstGeom>
        </p:spPr>
      </p:pic>
      <p:sp>
        <p:nvSpPr>
          <p:cNvPr id="8" name="文本框 7"/>
          <p:cNvSpPr txBox="1"/>
          <p:nvPr userDrawn="1"/>
        </p:nvSpPr>
        <p:spPr>
          <a:xfrm>
            <a:off x="533930" y="6401271"/>
            <a:ext cx="2677336" cy="215444"/>
          </a:xfrm>
          <a:prstGeom prst="rect">
            <a:avLst/>
          </a:prstGeom>
          <a:noFill/>
        </p:spPr>
        <p:txBody>
          <a:bodyPr wrap="none" rtlCol="0">
            <a:spAutoFit/>
          </a:bodyPr>
          <a:lstStyle/>
          <a:p>
            <a:r>
              <a:rPr lang="en-US" altLang="zh-CN" sz="800" b="1" spc="0" dirty="0" smtClean="0">
                <a:solidFill>
                  <a:srgbClr val="26BBEC"/>
                </a:solidFill>
                <a:latin typeface="微软雅黑" panose="020B0503020204020204" pitchFamily="34" charset="-122"/>
                <a:ea typeface="微软雅黑" panose="020B0503020204020204" pitchFamily="34" charset="-122"/>
              </a:rPr>
              <a:t>CREATING A NEW FUTURE FOR GLOBAL SAFETY</a:t>
            </a:r>
            <a:endParaRPr lang="zh-CN" altLang="en-US" sz="800" b="1" spc="0" dirty="0">
              <a:solidFill>
                <a:srgbClr val="26BBEC"/>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5891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5644" y="0"/>
            <a:ext cx="2086082" cy="1273240"/>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1719" y="431822"/>
            <a:ext cx="1593932" cy="409596"/>
          </a:xfrm>
          <a:prstGeom prst="rect">
            <a:avLst/>
          </a:prstGeom>
        </p:spPr>
      </p:pic>
    </p:spTree>
    <p:extLst>
      <p:ext uri="{BB962C8B-B14F-4D97-AF65-F5344CB8AC3E}">
        <p14:creationId xmlns:p14="http://schemas.microsoft.com/office/powerpoint/2010/main" val="1277259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954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8627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81" r:id="rId5"/>
    <p:sldLayoutId id="2147483680" r:id="rId6"/>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4.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txBox="1"/>
          <p:nvPr/>
        </p:nvSpPr>
        <p:spPr>
          <a:xfrm>
            <a:off x="4762123" y="2297905"/>
            <a:ext cx="6603343" cy="1661993"/>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b="0" kern="1200" spc="600" baseline="0">
                <a:solidFill>
                  <a:schemeClr val="tx2"/>
                </a:solidFill>
                <a:latin typeface="+mj-lt"/>
                <a:ea typeface="汉仪旗黑-85S" panose="00020600040101010101" pitchFamily="18" charset="-122"/>
                <a:cs typeface="+mj-cs"/>
              </a:defRPr>
            </a:lvl1pPr>
          </a:lstStyle>
          <a:p>
            <a:pPr algn="r">
              <a:lnSpc>
                <a:spcPct val="100000"/>
              </a:lnSpc>
            </a:pPr>
            <a:r>
              <a:rPr lang="zh-CN" altLang="en-US" sz="5400" b="1" spc="0" dirty="0" smtClean="0">
                <a:solidFill>
                  <a:srgbClr val="008AC0"/>
                </a:solidFill>
                <a:latin typeface="+mn-lt"/>
                <a:ea typeface="+mn-ea"/>
                <a:cs typeface="+mn-ea"/>
                <a:sym typeface="+mn-lt"/>
              </a:rPr>
              <a:t>应急疏散系统</a:t>
            </a:r>
            <a:endParaRPr lang="en-US" altLang="zh-CN" sz="5400" b="1" spc="0" dirty="0" smtClean="0">
              <a:solidFill>
                <a:srgbClr val="008AC0"/>
              </a:solidFill>
              <a:latin typeface="+mn-lt"/>
              <a:ea typeface="+mn-ea"/>
              <a:cs typeface="+mn-ea"/>
              <a:sym typeface="+mn-lt"/>
            </a:endParaRPr>
          </a:p>
          <a:p>
            <a:pPr algn="r">
              <a:lnSpc>
                <a:spcPct val="100000"/>
              </a:lnSpc>
            </a:pPr>
            <a:r>
              <a:rPr lang="zh-CN" altLang="en-US" sz="5400" b="1" spc="0" dirty="0" smtClean="0">
                <a:solidFill>
                  <a:srgbClr val="008AC0"/>
                </a:solidFill>
                <a:latin typeface="+mn-lt"/>
                <a:ea typeface="+mn-ea"/>
                <a:cs typeface="+mn-ea"/>
                <a:sym typeface="+mn-lt"/>
              </a:rPr>
              <a:t>布点介绍</a:t>
            </a:r>
            <a:endParaRPr lang="zh-CN" altLang="en-US" sz="5400" b="1" spc="0" dirty="0">
              <a:solidFill>
                <a:srgbClr val="008AC0"/>
              </a:solidFill>
              <a:latin typeface="+mn-lt"/>
              <a:ea typeface="+mn-ea"/>
              <a:cs typeface="+mn-ea"/>
              <a:sym typeface="+mn-lt"/>
            </a:endParaRPr>
          </a:p>
        </p:txBody>
      </p:sp>
      <p:sp>
        <p:nvSpPr>
          <p:cNvPr id="6" name="矩形 5"/>
          <p:cNvSpPr/>
          <p:nvPr/>
        </p:nvSpPr>
        <p:spPr>
          <a:xfrm>
            <a:off x="5350947" y="4422265"/>
            <a:ext cx="6096000" cy="961289"/>
          </a:xfrm>
          <a:prstGeom prst="rect">
            <a:avLst/>
          </a:prstGeom>
        </p:spPr>
        <p:txBody>
          <a:bodyPr>
            <a:spAutoFit/>
          </a:bodyPr>
          <a:lstStyle/>
          <a:p>
            <a:pPr algn="r">
              <a:lnSpc>
                <a:spcPct val="150000"/>
              </a:lnSpc>
            </a:pPr>
            <a:r>
              <a:rPr lang="zh-CN" altLang="en-US" sz="2000" b="1" dirty="0" smtClean="0">
                <a:cs typeface="+mn-ea"/>
                <a:sym typeface="+mn-lt"/>
              </a:rPr>
              <a:t>设计与解决方案部</a:t>
            </a:r>
            <a:endParaRPr lang="en-US" altLang="zh-CN" sz="2000" b="1" dirty="0" smtClean="0">
              <a:cs typeface="+mn-ea"/>
              <a:sym typeface="+mn-lt"/>
            </a:endParaRPr>
          </a:p>
          <a:p>
            <a:pPr algn="r">
              <a:lnSpc>
                <a:spcPct val="150000"/>
              </a:lnSpc>
            </a:pPr>
            <a:r>
              <a:rPr lang="en-US" altLang="zh-CN" sz="2000" b="1" dirty="0" smtClean="0">
                <a:cs typeface="+mn-ea"/>
                <a:sym typeface="+mn-lt"/>
              </a:rPr>
              <a:t>2022.03</a:t>
            </a:r>
            <a:endParaRPr lang="zh-CN" altLang="en-US" sz="2000"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ḷíḑé"/>
          <p:cNvSpPr txBox="1"/>
          <p:nvPr/>
        </p:nvSpPr>
        <p:spPr>
          <a:xfrm>
            <a:off x="9976207" y="2218104"/>
            <a:ext cx="1184647" cy="915514"/>
          </a:xfrm>
          <a:prstGeom prst="rect">
            <a:avLst/>
          </a:prstGeom>
          <a:noFill/>
        </p:spPr>
        <p:txBody>
          <a:bodyPr wrap="none" anchor="ctr">
            <a:noAutofit/>
          </a:bodyPr>
          <a:lstStyle/>
          <a:p>
            <a:pPr algn="ctr"/>
            <a:r>
              <a:rPr lang="en-US" altLang="zh-CN" sz="7200" b="1" dirty="0" smtClean="0">
                <a:solidFill>
                  <a:srgbClr val="26BBEC"/>
                </a:solidFill>
                <a:cs typeface="+mn-ea"/>
                <a:sym typeface="+mn-lt"/>
              </a:rPr>
              <a:t>02</a:t>
            </a:r>
            <a:endParaRPr lang="en-US" altLang="zh-CN" sz="7200" b="1" dirty="0">
              <a:solidFill>
                <a:srgbClr val="26BBEC"/>
              </a:solidFill>
              <a:cs typeface="+mn-ea"/>
              <a:sym typeface="+mn-lt"/>
            </a:endParaRPr>
          </a:p>
        </p:txBody>
      </p:sp>
      <p:cxnSp>
        <p:nvCxnSpPr>
          <p:cNvPr id="6" name="直接连接符 5"/>
          <p:cNvCxnSpPr/>
          <p:nvPr/>
        </p:nvCxnSpPr>
        <p:spPr>
          <a:xfrm>
            <a:off x="11243048" y="2311685"/>
            <a:ext cx="0" cy="20034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îsľïḑê"/>
          <p:cNvSpPr txBox="1"/>
          <p:nvPr/>
        </p:nvSpPr>
        <p:spPr bwMode="auto">
          <a:xfrm>
            <a:off x="6138584" y="3219012"/>
            <a:ext cx="4967237" cy="72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4800" b="1" dirty="0" smtClean="0">
                <a:solidFill>
                  <a:schemeClr val="bg1"/>
                </a:solidFill>
                <a:cs typeface="+mn-ea"/>
                <a:sym typeface="+mn-lt"/>
              </a:rPr>
              <a:t>照明灯的设置</a:t>
            </a:r>
            <a:endParaRPr lang="zh-CN" altLang="en-US" sz="4800" b="1" dirty="0">
              <a:solidFill>
                <a:schemeClr val="bg1"/>
              </a:solidFill>
              <a:cs typeface="+mn-ea"/>
              <a:sym typeface="+mn-lt"/>
            </a:endParaRPr>
          </a:p>
        </p:txBody>
      </p:sp>
    </p:spTree>
    <p:extLst>
      <p:ext uri="{BB962C8B-B14F-4D97-AF65-F5344CB8AC3E}">
        <p14:creationId xmlns:p14="http://schemas.microsoft.com/office/powerpoint/2010/main" val="233740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îsľïḑê"/>
          <p:cNvSpPr txBox="1"/>
          <p:nvPr/>
        </p:nvSpPr>
        <p:spPr bwMode="auto">
          <a:xfrm>
            <a:off x="844282" y="356690"/>
            <a:ext cx="2121780" cy="3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600" b="1" dirty="0" smtClean="0">
                <a:solidFill>
                  <a:srgbClr val="008AC0"/>
                </a:solidFill>
                <a:cs typeface="+mn-ea"/>
                <a:sym typeface="+mn-lt"/>
              </a:rPr>
              <a:t>01 </a:t>
            </a:r>
            <a:r>
              <a:rPr lang="zh-CN" altLang="en-US" sz="1600" b="1" dirty="0">
                <a:solidFill>
                  <a:srgbClr val="008AC0"/>
                </a:solidFill>
                <a:cs typeface="+mn-ea"/>
                <a:sym typeface="+mn-lt"/>
              </a:rPr>
              <a:t>照明</a:t>
            </a:r>
            <a:r>
              <a:rPr lang="zh-CN" altLang="en-US" sz="1600" b="1" dirty="0" smtClean="0">
                <a:solidFill>
                  <a:srgbClr val="008AC0"/>
                </a:solidFill>
                <a:cs typeface="+mn-ea"/>
                <a:sym typeface="+mn-lt"/>
              </a:rPr>
              <a:t>的设置</a:t>
            </a:r>
            <a:endParaRPr lang="zh-CN" altLang="en-US" sz="1600" b="1" dirty="0">
              <a:solidFill>
                <a:srgbClr val="008AC0"/>
              </a:solidFill>
              <a:cs typeface="+mn-ea"/>
              <a:sym typeface="+mn-lt"/>
            </a:endParaRPr>
          </a:p>
        </p:txBody>
      </p:sp>
      <p:sp>
        <p:nvSpPr>
          <p:cNvPr id="3" name="圆角矩形 4">
            <a:extLst>
              <a:ext uri="{FF2B5EF4-FFF2-40B4-BE49-F238E27FC236}">
                <a16:creationId xmlns:a16="http://schemas.microsoft.com/office/drawing/2014/main" id="{79189679-86D0-45FD-AC8A-D8813771F339}"/>
              </a:ext>
            </a:extLst>
          </p:cNvPr>
          <p:cNvSpPr>
            <a:spLocks noChangeArrowheads="1"/>
          </p:cNvSpPr>
          <p:nvPr/>
        </p:nvSpPr>
        <p:spPr bwMode="auto">
          <a:xfrm>
            <a:off x="801292" y="1405056"/>
            <a:ext cx="10038839" cy="4841795"/>
          </a:xfrm>
          <a:prstGeom prst="roundRect">
            <a:avLst>
              <a:gd name="adj" fmla="val 16667"/>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sz="1350">
              <a:solidFill>
                <a:srgbClr val="FFFFFF"/>
              </a:solidFill>
            </a:endParaRPr>
          </a:p>
        </p:txBody>
      </p:sp>
      <p:grpSp>
        <p:nvGrpSpPr>
          <p:cNvPr id="4" name="组合 17">
            <a:extLst>
              <a:ext uri="{FF2B5EF4-FFF2-40B4-BE49-F238E27FC236}">
                <a16:creationId xmlns:a16="http://schemas.microsoft.com/office/drawing/2014/main" id="{7BF9E1C2-E3E2-478C-B020-CB0E13FEECAA}"/>
              </a:ext>
            </a:extLst>
          </p:cNvPr>
          <p:cNvGrpSpPr>
            <a:grpSpLocks/>
          </p:cNvGrpSpPr>
          <p:nvPr/>
        </p:nvGrpSpPr>
        <p:grpSpPr bwMode="auto">
          <a:xfrm>
            <a:off x="1466184" y="1843052"/>
            <a:ext cx="820340" cy="171450"/>
            <a:chOff x="0" y="0"/>
            <a:chExt cx="1094014" cy="228600"/>
          </a:xfrm>
        </p:grpSpPr>
        <p:sp>
          <p:nvSpPr>
            <p:cNvPr id="5" name="椭圆 13">
              <a:extLst>
                <a:ext uri="{FF2B5EF4-FFF2-40B4-BE49-F238E27FC236}">
                  <a16:creationId xmlns:a16="http://schemas.microsoft.com/office/drawing/2014/main" id="{EA9ED990-E2F8-46F5-88E3-4B1A1651FE34}"/>
                </a:ext>
              </a:extLst>
            </p:cNvPr>
            <p:cNvSpPr>
              <a:spLocks noChangeArrowheads="1"/>
            </p:cNvSpPr>
            <p:nvPr/>
          </p:nvSpPr>
          <p:spPr bwMode="auto">
            <a:xfrm>
              <a:off x="0"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椭圆 14">
              <a:extLst>
                <a:ext uri="{FF2B5EF4-FFF2-40B4-BE49-F238E27FC236}">
                  <a16:creationId xmlns:a16="http://schemas.microsoft.com/office/drawing/2014/main" id="{74AEE39A-93E0-4F6F-92C9-42815593FECD}"/>
                </a:ext>
              </a:extLst>
            </p:cNvPr>
            <p:cNvSpPr>
              <a:spLocks noChangeArrowheads="1"/>
            </p:cNvSpPr>
            <p:nvPr/>
          </p:nvSpPr>
          <p:spPr bwMode="auto">
            <a:xfrm>
              <a:off x="290286"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椭圆 15">
              <a:extLst>
                <a:ext uri="{FF2B5EF4-FFF2-40B4-BE49-F238E27FC236}">
                  <a16:creationId xmlns:a16="http://schemas.microsoft.com/office/drawing/2014/main" id="{B2CDC97F-E2BB-418C-97D2-FA415617BD54}"/>
                </a:ext>
              </a:extLst>
            </p:cNvPr>
            <p:cNvSpPr>
              <a:spLocks noChangeArrowheads="1"/>
            </p:cNvSpPr>
            <p:nvPr/>
          </p:nvSpPr>
          <p:spPr bwMode="auto">
            <a:xfrm>
              <a:off x="575128"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椭圆 16">
              <a:extLst>
                <a:ext uri="{FF2B5EF4-FFF2-40B4-BE49-F238E27FC236}">
                  <a16:creationId xmlns:a16="http://schemas.microsoft.com/office/drawing/2014/main" id="{D67444AC-6A91-4F1D-95AD-562E61E76E30}"/>
                </a:ext>
              </a:extLst>
            </p:cNvPr>
            <p:cNvSpPr>
              <a:spLocks noChangeArrowheads="1"/>
            </p:cNvSpPr>
            <p:nvPr/>
          </p:nvSpPr>
          <p:spPr bwMode="auto">
            <a:xfrm>
              <a:off x="865414"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9" name="组合 8">
            <a:extLst>
              <a:ext uri="{FF2B5EF4-FFF2-40B4-BE49-F238E27FC236}">
                <a16:creationId xmlns:a16="http://schemas.microsoft.com/office/drawing/2014/main" id="{ABE5A118-11A9-4FC0-91E8-32D85B26B63C}"/>
              </a:ext>
            </a:extLst>
          </p:cNvPr>
          <p:cNvGrpSpPr/>
          <p:nvPr/>
        </p:nvGrpSpPr>
        <p:grpSpPr>
          <a:xfrm>
            <a:off x="1189392" y="2122478"/>
            <a:ext cx="8626626" cy="3137754"/>
            <a:chOff x="5255960" y="2537210"/>
            <a:chExt cx="3708301" cy="2786220"/>
          </a:xfrm>
        </p:grpSpPr>
        <p:sp>
          <p:nvSpPr>
            <p:cNvPr id="10" name="PA-矩形 4">
              <a:extLst>
                <a:ext uri="{FF2B5EF4-FFF2-40B4-BE49-F238E27FC236}">
                  <a16:creationId xmlns:a16="http://schemas.microsoft.com/office/drawing/2014/main" id="{A0582C38-5AE0-4B0B-A62A-7FF4386CC1C0}"/>
                </a:ext>
              </a:extLst>
            </p:cNvPr>
            <p:cNvSpPr>
              <a:spLocks noChangeArrowheads="1"/>
            </p:cNvSpPr>
            <p:nvPr>
              <p:custDataLst>
                <p:tags r:id="rId1"/>
              </p:custDataLst>
            </p:nvPr>
          </p:nvSpPr>
          <p:spPr bwMode="auto">
            <a:xfrm>
              <a:off x="5295558" y="2537210"/>
              <a:ext cx="1534838" cy="32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endParaRPr lang="zh-CN" altLang="en-US"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endParaRPr>
            </a:p>
          </p:txBody>
        </p:sp>
        <p:sp>
          <p:nvSpPr>
            <p:cNvPr id="11" name="PA-矩形 4">
              <a:extLst>
                <a:ext uri="{FF2B5EF4-FFF2-40B4-BE49-F238E27FC236}">
                  <a16:creationId xmlns:a16="http://schemas.microsoft.com/office/drawing/2014/main" id="{287C0F82-413F-41EA-A4D2-B91B47BC62FA}"/>
                </a:ext>
              </a:extLst>
            </p:cNvPr>
            <p:cNvSpPr>
              <a:spLocks noChangeArrowheads="1"/>
            </p:cNvSpPr>
            <p:nvPr>
              <p:custDataLst>
                <p:tags r:id="rId2"/>
              </p:custDataLst>
            </p:nvPr>
          </p:nvSpPr>
          <p:spPr bwMode="auto">
            <a:xfrm>
              <a:off x="5255960" y="2863773"/>
              <a:ext cx="3708301" cy="245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dirty="0"/>
                <a:t>根据《建筑设计防火规范》</a:t>
              </a:r>
              <a:r>
                <a:rPr lang="en-US" altLang="zh-CN" dirty="0"/>
                <a:t>GB 50016</a:t>
              </a:r>
              <a:r>
                <a:rPr lang="zh-CN" altLang="zh-CN" dirty="0"/>
                <a:t>—</a:t>
              </a:r>
              <a:r>
                <a:rPr lang="en-US" altLang="zh-CN" dirty="0"/>
                <a:t>2014 </a:t>
              </a:r>
              <a:r>
                <a:rPr lang="zh-CN" altLang="zh-CN" dirty="0"/>
                <a:t>（</a:t>
              </a:r>
              <a:r>
                <a:rPr lang="en-US" altLang="zh-CN" dirty="0"/>
                <a:t>2018</a:t>
              </a:r>
              <a:r>
                <a:rPr lang="zh-CN" altLang="zh-CN" dirty="0"/>
                <a:t>年版</a:t>
              </a:r>
              <a:r>
                <a:rPr lang="zh-CN" altLang="zh-CN" dirty="0" smtClean="0"/>
                <a:t>）</a:t>
              </a:r>
              <a:r>
                <a:rPr lang="en-US" altLang="zh-CN" dirty="0" smtClean="0"/>
                <a:t>10.3.1</a:t>
              </a:r>
              <a:r>
                <a:rPr lang="zh-CN" altLang="zh-CN" dirty="0" smtClean="0"/>
                <a:t>规定</a:t>
              </a:r>
              <a:endParaRPr lang="en-US" altLang="zh-CN" dirty="0" smtClean="0"/>
            </a:p>
            <a:p>
              <a:r>
                <a:rPr lang="zh-CN" altLang="zh-CN" dirty="0" smtClean="0"/>
                <a:t>除</a:t>
              </a:r>
              <a:r>
                <a:rPr lang="zh-CN" altLang="zh-CN" dirty="0"/>
                <a:t>建筑高度小于</a:t>
              </a:r>
              <a:r>
                <a:rPr lang="en-US" altLang="zh-CN" dirty="0"/>
                <a:t>27m </a:t>
              </a:r>
              <a:r>
                <a:rPr lang="zh-CN" altLang="zh-CN" dirty="0"/>
                <a:t>的住宅建筑外，民用建筑、厂房和丙类仓库的下列部位应设置疏散照明：</a:t>
              </a:r>
            </a:p>
            <a:p>
              <a:r>
                <a:rPr lang="en-US" altLang="zh-CN" dirty="0"/>
                <a:t>    1 </a:t>
              </a:r>
              <a:r>
                <a:rPr lang="zh-CN" altLang="zh-CN" dirty="0"/>
                <a:t>封闭楼梯间、防烟楼梯间及其前室、消防电梯间的前室或合用前室、避难走道、避难层（间）；</a:t>
              </a:r>
            </a:p>
            <a:p>
              <a:r>
                <a:rPr lang="en-US" altLang="zh-CN" dirty="0"/>
                <a:t>    2 </a:t>
              </a:r>
              <a:r>
                <a:rPr lang="zh-CN" altLang="zh-CN" dirty="0"/>
                <a:t>观众厅、展览厅、多功能厅和建筑面积大于</a:t>
              </a:r>
              <a:r>
                <a:rPr lang="en-US" altLang="zh-CN" dirty="0"/>
                <a:t>200m2 </a:t>
              </a:r>
              <a:r>
                <a:rPr lang="zh-CN" altLang="zh-CN" dirty="0"/>
                <a:t>的营业厅、餐厅、演播室等人员密集的场所；</a:t>
              </a:r>
            </a:p>
            <a:p>
              <a:r>
                <a:rPr lang="en-US" altLang="zh-CN" dirty="0"/>
                <a:t>    3 </a:t>
              </a:r>
              <a:r>
                <a:rPr lang="zh-CN" altLang="zh-CN" dirty="0"/>
                <a:t>建筑面积大于</a:t>
              </a:r>
              <a:r>
                <a:rPr lang="en-US" altLang="zh-CN" dirty="0"/>
                <a:t>100m2 </a:t>
              </a:r>
              <a:r>
                <a:rPr lang="zh-CN" altLang="zh-CN" dirty="0"/>
                <a:t>的地下或半地下公共活动场所；</a:t>
              </a:r>
            </a:p>
            <a:p>
              <a:r>
                <a:rPr lang="en-US" altLang="zh-CN" dirty="0"/>
                <a:t>    4 </a:t>
              </a:r>
              <a:r>
                <a:rPr lang="zh-CN" altLang="zh-CN" dirty="0"/>
                <a:t>公共建筑内的疏散走道；</a:t>
              </a:r>
            </a:p>
            <a:p>
              <a:r>
                <a:rPr lang="en-US" altLang="zh-CN" dirty="0"/>
                <a:t>5 </a:t>
              </a:r>
              <a:r>
                <a:rPr lang="zh-CN" altLang="zh-CN" dirty="0"/>
                <a:t>人员密集的厂房内的生产场所及疏散走道</a:t>
              </a:r>
            </a:p>
          </p:txBody>
        </p:sp>
      </p:grpSp>
    </p:spTree>
    <p:extLst>
      <p:ext uri="{BB962C8B-B14F-4D97-AF65-F5344CB8AC3E}">
        <p14:creationId xmlns:p14="http://schemas.microsoft.com/office/powerpoint/2010/main" val="408921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255376" y="987887"/>
            <a:ext cx="5791175" cy="5594858"/>
          </a:xfrm>
          <a:prstGeom prst="rect">
            <a:avLst/>
          </a:prstGeom>
        </p:spPr>
      </p:pic>
      <p:sp>
        <p:nvSpPr>
          <p:cNvPr id="4" name="PA-文本框 16"/>
          <p:cNvSpPr txBox="1"/>
          <p:nvPr>
            <p:custDataLst>
              <p:tags r:id="rId1"/>
            </p:custDataLst>
          </p:nvPr>
        </p:nvSpPr>
        <p:spPr>
          <a:xfrm>
            <a:off x="7248604" y="1902766"/>
            <a:ext cx="4478798" cy="1502976"/>
          </a:xfrm>
          <a:prstGeom prst="rect">
            <a:avLst/>
          </a:prstGeom>
          <a:noFill/>
        </p:spPr>
        <p:txBody>
          <a:bodyPr wrap="square" lIns="0" rIns="0" rtlCol="0">
            <a:spAutoFit/>
          </a:bodyPr>
          <a:lstStyle/>
          <a:p>
            <a:pPr lvl="0" algn="just">
              <a:lnSpc>
                <a:spcPts val="2200"/>
              </a:lnSpc>
              <a:buSzPts val="1200"/>
            </a:pPr>
            <a:r>
              <a:rPr lang="zh-CN" altLang="en-US" sz="1400" dirty="0">
                <a:latin typeface="+mn-ea"/>
              </a:rPr>
              <a:t>例：项目为某人员密集厂房的生产场所，照明灯间距</a:t>
            </a:r>
            <a:r>
              <a:rPr lang="en-US" altLang="zh-CN" sz="1400" dirty="0">
                <a:latin typeface="+mn-ea"/>
              </a:rPr>
              <a:t>7m</a:t>
            </a:r>
            <a:r>
              <a:rPr lang="zh-CN" altLang="en-US" sz="1400" dirty="0">
                <a:latin typeface="+mn-ea"/>
              </a:rPr>
              <a:t>一个，安装高度</a:t>
            </a:r>
            <a:r>
              <a:rPr lang="en-US" altLang="zh-CN" sz="1400" dirty="0">
                <a:latin typeface="+mn-ea"/>
              </a:rPr>
              <a:t>6m</a:t>
            </a:r>
            <a:r>
              <a:rPr lang="zh-CN" altLang="en-US" sz="1400" dirty="0">
                <a:latin typeface="+mn-ea"/>
              </a:rPr>
              <a:t>，应该选用哪种灯具？</a:t>
            </a:r>
            <a:endParaRPr lang="en-US" altLang="zh-CN" sz="1400" dirty="0">
              <a:latin typeface="+mn-ea"/>
            </a:endParaRPr>
          </a:p>
          <a:p>
            <a:pPr algn="just">
              <a:lnSpc>
                <a:spcPts val="2200"/>
              </a:lnSpc>
              <a:buSzPts val="1200"/>
            </a:pPr>
            <a:r>
              <a:rPr lang="zh-CN" altLang="en-US" sz="1400" dirty="0">
                <a:latin typeface="+mn-ea"/>
              </a:rPr>
              <a:t>答：根据“应急照明灯配置表”，人员密集厂房的生产场所，地面水平最低照度是</a:t>
            </a:r>
            <a:r>
              <a:rPr lang="en-US" altLang="zh-CN" sz="1400" dirty="0">
                <a:latin typeface="+mn-ea"/>
              </a:rPr>
              <a:t>3lx</a:t>
            </a:r>
            <a:r>
              <a:rPr lang="zh-CN" altLang="en-US" sz="1400" dirty="0">
                <a:latin typeface="+mn-ea"/>
              </a:rPr>
              <a:t>，安装高度</a:t>
            </a:r>
            <a:r>
              <a:rPr lang="en-US" altLang="zh-CN" sz="1400" dirty="0">
                <a:latin typeface="+mn-ea"/>
              </a:rPr>
              <a:t>6m</a:t>
            </a:r>
            <a:r>
              <a:rPr lang="zh-CN" altLang="en-US" sz="1400" dirty="0">
                <a:latin typeface="+mn-ea"/>
              </a:rPr>
              <a:t>，灯具间距</a:t>
            </a:r>
            <a:r>
              <a:rPr lang="en-US" altLang="zh-CN" sz="1400" dirty="0">
                <a:latin typeface="+mn-ea"/>
              </a:rPr>
              <a:t>7m</a:t>
            </a:r>
            <a:r>
              <a:rPr lang="zh-CN" altLang="en-US" sz="1400" dirty="0">
                <a:latin typeface="+mn-ea"/>
              </a:rPr>
              <a:t>，查左表可知，需要使用</a:t>
            </a:r>
            <a:r>
              <a:rPr lang="en-US" altLang="zh-CN" sz="1400" dirty="0">
                <a:latin typeface="+mn-ea"/>
              </a:rPr>
              <a:t>5W</a:t>
            </a:r>
            <a:r>
              <a:rPr lang="zh-CN" altLang="en-US" sz="1400" dirty="0">
                <a:latin typeface="+mn-ea"/>
              </a:rPr>
              <a:t>照明灯具</a:t>
            </a:r>
          </a:p>
        </p:txBody>
      </p:sp>
      <p:sp>
        <p:nvSpPr>
          <p:cNvPr id="5" name="îsľïḑê"/>
          <p:cNvSpPr txBox="1"/>
          <p:nvPr/>
        </p:nvSpPr>
        <p:spPr bwMode="auto">
          <a:xfrm>
            <a:off x="844282" y="356690"/>
            <a:ext cx="2121780" cy="3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600" b="1" dirty="0" smtClean="0">
                <a:solidFill>
                  <a:srgbClr val="008AC0"/>
                </a:solidFill>
                <a:cs typeface="+mn-ea"/>
                <a:sym typeface="+mn-lt"/>
              </a:rPr>
              <a:t>02 </a:t>
            </a:r>
            <a:r>
              <a:rPr lang="zh-CN" altLang="en-US" sz="1600" b="1" dirty="0">
                <a:solidFill>
                  <a:srgbClr val="008AC0"/>
                </a:solidFill>
                <a:cs typeface="+mn-ea"/>
                <a:sym typeface="+mn-lt"/>
              </a:rPr>
              <a:t>照明</a:t>
            </a:r>
            <a:r>
              <a:rPr lang="zh-CN" altLang="en-US" sz="1600" b="1" dirty="0" smtClean="0">
                <a:solidFill>
                  <a:srgbClr val="008AC0"/>
                </a:solidFill>
                <a:cs typeface="+mn-ea"/>
                <a:sym typeface="+mn-lt"/>
              </a:rPr>
              <a:t>的选型</a:t>
            </a:r>
            <a:endParaRPr lang="zh-CN" altLang="en-US" sz="1600" b="1" dirty="0">
              <a:solidFill>
                <a:srgbClr val="008AC0"/>
              </a:solidFill>
              <a:cs typeface="+mn-ea"/>
              <a:sym typeface="+mn-lt"/>
            </a:endParaRPr>
          </a:p>
        </p:txBody>
      </p:sp>
    </p:spTree>
    <p:extLst>
      <p:ext uri="{BB962C8B-B14F-4D97-AF65-F5344CB8AC3E}">
        <p14:creationId xmlns:p14="http://schemas.microsoft.com/office/powerpoint/2010/main" val="112078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409117" y="952378"/>
                <a:ext cx="10856259" cy="4888518"/>
              </a:xfrm>
              <a:prstGeom prst="rect">
                <a:avLst/>
              </a:prstGeom>
            </p:spPr>
            <p:txBody>
              <a:bodyPr wrap="square">
                <a:spAutoFit/>
              </a:bodyPr>
              <a:lstStyle/>
              <a:p>
                <a:pPr lvl="0" algn="just">
                  <a:lnSpc>
                    <a:spcPts val="2200"/>
                  </a:lnSpc>
                  <a:buSzPts val="1200"/>
                </a:pPr>
                <a:endParaRPr lang="en-US" altLang="zh-CN" b="1" dirty="0">
                  <a:latin typeface="微软雅黑" panose="020B0503020204020204" charset="-122"/>
                  <a:ea typeface="微软雅黑" panose="020B0503020204020204" charset="-122"/>
                </a:endParaRPr>
              </a:p>
              <a:p>
                <a:pPr lvl="0" algn="just">
                  <a:lnSpc>
                    <a:spcPts val="2200"/>
                  </a:lnSpc>
                  <a:buSzPts val="1200"/>
                </a:pPr>
                <a:r>
                  <a:rPr lang="zh-CN" altLang="en-US" sz="1400" dirty="0" smtClean="0">
                    <a:latin typeface="+mn-ea"/>
                  </a:rPr>
                  <a:t>需要</a:t>
                </a:r>
                <a:r>
                  <a:rPr lang="zh-CN" altLang="en-US" sz="1400" dirty="0">
                    <a:latin typeface="+mn-ea"/>
                  </a:rPr>
                  <a:t>使用</a:t>
                </a:r>
                <a:r>
                  <a:rPr lang="zh-CN" altLang="zh-CN" sz="1400" dirty="0">
                    <a:latin typeface="+mn-ea"/>
                  </a:rPr>
                  <a:t>利用系数法</a:t>
                </a:r>
                <a:r>
                  <a:rPr lang="zh-CN" altLang="en-US" sz="1400" dirty="0">
                    <a:latin typeface="+mn-ea"/>
                  </a:rPr>
                  <a:t>计算平均照度</a:t>
                </a:r>
                <a:endParaRPr lang="en-US" altLang="zh-CN" sz="1400" dirty="0">
                  <a:latin typeface="+mn-ea"/>
                </a:endParaRPr>
              </a:p>
              <a:p>
                <a:pPr lvl="0" algn="just">
                  <a:lnSpc>
                    <a:spcPts val="2200"/>
                  </a:lnSpc>
                  <a:buSzPts val="1200"/>
                </a:pPr>
                <a:endParaRPr lang="en-US" altLang="zh-CN" sz="1050" dirty="0" smtClean="0">
                  <a:latin typeface="+mn-ea"/>
                </a:endParaRPr>
              </a:p>
              <a:p>
                <a:pPr lvl="0" algn="just">
                  <a:lnSpc>
                    <a:spcPts val="2200"/>
                  </a:lnSpc>
                  <a:buSzPts val="1200"/>
                </a:pPr>
                <a:r>
                  <a:rPr lang="zh-CN" altLang="en-US" sz="1400" dirty="0" smtClean="0">
                    <a:latin typeface="+mn-ea"/>
                  </a:rPr>
                  <a:t>公式</a:t>
                </a:r>
                <a:r>
                  <a:rPr lang="zh-CN" altLang="en-US" sz="1400" dirty="0">
                    <a:latin typeface="+mn-ea"/>
                  </a:rPr>
                  <a:t>如下：</a:t>
                </a:r>
                <a14:m>
                  <m:oMath xmlns:m="http://schemas.openxmlformats.org/officeDocument/2006/math">
                    <m:r>
                      <a:rPr lang="en-US" altLang="zh-CN" sz="1400">
                        <a:latin typeface="Cambria Math" panose="02040503050406030204" pitchFamily="18" charset="0"/>
                      </a:rPr>
                      <m:t>𝐸</m:t>
                    </m:r>
                    <m:r>
                      <a:rPr lang="en-US" altLang="zh-CN" sz="1400">
                        <a:latin typeface="Cambria Math" panose="02040503050406030204" pitchFamily="18" charset="0"/>
                      </a:rPr>
                      <m:t>=</m:t>
                    </m:r>
                    <m:f>
                      <m:fPr>
                        <m:ctrlPr>
                          <a:rPr lang="zh-CN" altLang="zh-CN" sz="1400" i="1">
                            <a:latin typeface="Cambria Math" panose="02040503050406030204" pitchFamily="18" charset="0"/>
                          </a:rPr>
                        </m:ctrlPr>
                      </m:fPr>
                      <m:num>
                        <m:r>
                          <m:rPr>
                            <m:sty m:val="p"/>
                          </m:rPr>
                          <a:rPr lang="en-US" altLang="zh-CN" sz="1400">
                            <a:latin typeface="Cambria Math" panose="02040503050406030204" pitchFamily="18" charset="0"/>
                          </a:rPr>
                          <m:t>φ</m:t>
                        </m:r>
                        <m:r>
                          <a:rPr lang="zh-CN" altLang="en-US" sz="1400">
                            <a:latin typeface="Cambria Math" panose="02040503050406030204" pitchFamily="18" charset="0"/>
                          </a:rPr>
                          <m:t>∗</m:t>
                        </m:r>
                        <m:r>
                          <m:rPr>
                            <m:sty m:val="p"/>
                          </m:rPr>
                          <a:rPr lang="en-US" altLang="zh-CN" sz="1400">
                            <a:latin typeface="Cambria Math" panose="02040503050406030204" pitchFamily="18" charset="0"/>
                          </a:rPr>
                          <m:t>N</m:t>
                        </m:r>
                        <m:r>
                          <a:rPr lang="zh-CN" altLang="en-US" sz="1400">
                            <a:latin typeface="Cambria Math" panose="02040503050406030204" pitchFamily="18" charset="0"/>
                          </a:rPr>
                          <m:t>∗</m:t>
                        </m:r>
                        <m:r>
                          <m:rPr>
                            <m:sty m:val="p"/>
                          </m:rPr>
                          <a:rPr lang="en-US" altLang="zh-CN" sz="1400">
                            <a:latin typeface="Cambria Math" panose="02040503050406030204" pitchFamily="18" charset="0"/>
                          </a:rPr>
                          <m:t>U</m:t>
                        </m:r>
                        <m:r>
                          <a:rPr lang="zh-CN" altLang="en-US" sz="1400">
                            <a:latin typeface="Cambria Math" panose="02040503050406030204" pitchFamily="18" charset="0"/>
                          </a:rPr>
                          <m:t>∗</m:t>
                        </m:r>
                        <m:r>
                          <m:rPr>
                            <m:sty m:val="p"/>
                          </m:rPr>
                          <a:rPr lang="en-US" altLang="zh-CN" sz="1400">
                            <a:latin typeface="Cambria Math" panose="02040503050406030204" pitchFamily="18" charset="0"/>
                          </a:rPr>
                          <m:t>K</m:t>
                        </m:r>
                      </m:num>
                      <m:den>
                        <m:r>
                          <m:rPr>
                            <m:sty m:val="p"/>
                          </m:rPr>
                          <a:rPr lang="en-US" altLang="zh-CN" sz="1400">
                            <a:latin typeface="Cambria Math" panose="02040503050406030204" pitchFamily="18" charset="0"/>
                          </a:rPr>
                          <m:t>A</m:t>
                        </m:r>
                      </m:den>
                    </m:f>
                  </m:oMath>
                </a14:m>
                <a:endParaRPr lang="zh-CN" altLang="zh-CN" sz="1400" dirty="0">
                  <a:latin typeface="+mn-ea"/>
                </a:endParaRPr>
              </a:p>
              <a:p>
                <a:pPr algn="just">
                  <a:lnSpc>
                    <a:spcPts val="2200"/>
                  </a:lnSpc>
                  <a:buSzPts val="1200"/>
                </a:pPr>
                <a:endParaRPr lang="en-US" altLang="zh-CN" sz="1050" dirty="0">
                  <a:latin typeface="+mn-ea"/>
                </a:endParaRPr>
              </a:p>
              <a:p>
                <a:pPr algn="just">
                  <a:lnSpc>
                    <a:spcPts val="2200"/>
                  </a:lnSpc>
                  <a:buSzPts val="1200"/>
                </a:pPr>
                <a:endParaRPr lang="en-US" altLang="zh-CN" sz="1050" dirty="0">
                  <a:latin typeface="+mn-ea"/>
                </a:endParaRPr>
              </a:p>
              <a:p>
                <a:pPr algn="just">
                  <a:lnSpc>
                    <a:spcPts val="2200"/>
                  </a:lnSpc>
                  <a:buSzPts val="1200"/>
                </a:pPr>
                <a:r>
                  <a:rPr lang="en-US" altLang="zh-CN" sz="1400" dirty="0">
                    <a:latin typeface="+mn-ea"/>
                  </a:rPr>
                  <a:t>φ</a:t>
                </a:r>
                <a:r>
                  <a:rPr lang="zh-CN" altLang="zh-CN" sz="1400" dirty="0">
                    <a:latin typeface="+mn-ea"/>
                  </a:rPr>
                  <a:t>：灯具的光通量</a:t>
                </a:r>
              </a:p>
              <a:p>
                <a:pPr algn="just">
                  <a:lnSpc>
                    <a:spcPts val="2200"/>
                  </a:lnSpc>
                  <a:buSzPts val="1200"/>
                </a:pPr>
                <a:r>
                  <a:rPr lang="en-US" altLang="zh-CN" sz="1400" dirty="0">
                    <a:latin typeface="+mn-ea"/>
                  </a:rPr>
                  <a:t>N</a:t>
                </a:r>
                <a:r>
                  <a:rPr lang="zh-CN" altLang="zh-CN" sz="1400" dirty="0">
                    <a:latin typeface="+mn-ea"/>
                  </a:rPr>
                  <a:t>：灯具的数量</a:t>
                </a:r>
              </a:p>
              <a:p>
                <a:pPr algn="just">
                  <a:lnSpc>
                    <a:spcPts val="2200"/>
                  </a:lnSpc>
                  <a:buSzPts val="1200"/>
                </a:pPr>
                <a:r>
                  <a:rPr lang="en-US" altLang="zh-CN" sz="1400" dirty="0">
                    <a:latin typeface="+mn-ea"/>
                  </a:rPr>
                  <a:t>U</a:t>
                </a:r>
                <a:r>
                  <a:rPr lang="zh-CN" altLang="zh-CN" sz="1400" dirty="0">
                    <a:latin typeface="+mn-ea"/>
                  </a:rPr>
                  <a:t>：灯具的空间利用系数，一般与高度有关；</a:t>
                </a:r>
                <a:r>
                  <a:rPr lang="en-US" altLang="zh-CN" sz="1400" dirty="0">
                    <a:latin typeface="+mn-ea"/>
                  </a:rPr>
                  <a:t>3m</a:t>
                </a:r>
                <a:r>
                  <a:rPr lang="zh-CN" altLang="en-US" sz="1400" dirty="0">
                    <a:latin typeface="+mn-ea"/>
                  </a:rPr>
                  <a:t>取</a:t>
                </a:r>
                <a:r>
                  <a:rPr lang="en-US" altLang="zh-CN" sz="1400" dirty="0">
                    <a:latin typeface="+mn-ea"/>
                  </a:rPr>
                  <a:t>0.7</a:t>
                </a:r>
              </a:p>
              <a:p>
                <a:pPr algn="just">
                  <a:lnSpc>
                    <a:spcPts val="2200"/>
                  </a:lnSpc>
                  <a:buSzPts val="1200"/>
                </a:pPr>
                <a:r>
                  <a:rPr lang="en-US" altLang="zh-CN" sz="1400" dirty="0">
                    <a:latin typeface="+mn-ea"/>
                  </a:rPr>
                  <a:t>K</a:t>
                </a:r>
                <a:r>
                  <a:rPr lang="zh-CN" altLang="zh-CN" sz="1400" dirty="0">
                    <a:latin typeface="+mn-ea"/>
                  </a:rPr>
                  <a:t>：灯具的维护系数，维护系数与空间的干净程度相关</a:t>
                </a:r>
                <a:r>
                  <a:rPr lang="zh-CN" altLang="en-US" sz="1400" dirty="0">
                    <a:latin typeface="+mn-ea"/>
                  </a:rPr>
                  <a:t>（右侧图集）；</a:t>
                </a:r>
                <a:endParaRPr lang="zh-CN" altLang="zh-CN" sz="1400" dirty="0">
                  <a:latin typeface="+mn-ea"/>
                </a:endParaRPr>
              </a:p>
              <a:p>
                <a:pPr algn="just">
                  <a:lnSpc>
                    <a:spcPts val="2200"/>
                  </a:lnSpc>
                  <a:buSzPts val="1200"/>
                </a:pPr>
                <a:r>
                  <a:rPr lang="en-US" altLang="zh-CN" sz="1400" dirty="0">
                    <a:latin typeface="+mn-ea"/>
                  </a:rPr>
                  <a:t>A</a:t>
                </a:r>
                <a:r>
                  <a:rPr lang="zh-CN" altLang="zh-CN" sz="1400" dirty="0">
                    <a:latin typeface="+mn-ea"/>
                  </a:rPr>
                  <a:t>：房间面积</a:t>
                </a:r>
                <a:endParaRPr lang="en-US" altLang="zh-CN" sz="1400" dirty="0">
                  <a:latin typeface="+mn-ea"/>
                </a:endParaRPr>
              </a:p>
              <a:p>
                <a:pPr algn="just">
                  <a:lnSpc>
                    <a:spcPts val="2200"/>
                  </a:lnSpc>
                  <a:buSzPts val="1200"/>
                </a:pPr>
                <a:endParaRPr lang="en-US" altLang="zh-CN" sz="1400" dirty="0">
                  <a:latin typeface="+mn-ea"/>
                </a:endParaRPr>
              </a:p>
              <a:p>
                <a:pPr algn="just">
                  <a:lnSpc>
                    <a:spcPts val="2200"/>
                  </a:lnSpc>
                  <a:buSzPts val="1200"/>
                </a:pPr>
                <a:r>
                  <a:rPr lang="zh-CN" altLang="en-US" sz="1400" dirty="0">
                    <a:latin typeface="+mn-ea"/>
                  </a:rPr>
                  <a:t>例：某项目商业商铺，层高安装高度</a:t>
                </a:r>
                <a:r>
                  <a:rPr lang="en-US" altLang="zh-CN" sz="1400" dirty="0">
                    <a:latin typeface="+mn-ea"/>
                  </a:rPr>
                  <a:t>3m</a:t>
                </a:r>
                <a:r>
                  <a:rPr lang="zh-CN" altLang="en-US" sz="1400" dirty="0">
                    <a:latin typeface="+mn-ea"/>
                  </a:rPr>
                  <a:t>，面积</a:t>
                </a:r>
                <a:r>
                  <a:rPr lang="en-US" altLang="zh-CN" sz="1400" dirty="0">
                    <a:latin typeface="+mn-ea"/>
                    <a:sym typeface="+mn-lt"/>
                  </a:rPr>
                  <a:t>50m²</a:t>
                </a:r>
                <a:r>
                  <a:rPr lang="zh-CN" altLang="en-US" sz="1400" dirty="0">
                    <a:latin typeface="+mn-ea"/>
                    <a:sym typeface="+mn-lt"/>
                  </a:rPr>
                  <a:t>，</a:t>
                </a:r>
                <a:r>
                  <a:rPr lang="zh-CN" altLang="en-US" sz="1400" dirty="0" smtClean="0">
                    <a:latin typeface="+mn-ea"/>
                    <a:sym typeface="+mn-lt"/>
                  </a:rPr>
                  <a:t>使用</a:t>
                </a:r>
                <a:r>
                  <a:rPr lang="en-US" altLang="zh-CN" sz="1400" dirty="0" smtClean="0">
                    <a:latin typeface="+mn-ea"/>
                    <a:sym typeface="+mn-lt"/>
                  </a:rPr>
                  <a:t>2</a:t>
                </a:r>
                <a:r>
                  <a:rPr lang="zh-CN" altLang="en-US" sz="1400" dirty="0" smtClean="0">
                    <a:latin typeface="+mn-ea"/>
                    <a:sym typeface="+mn-lt"/>
                  </a:rPr>
                  <a:t>个集中电源</a:t>
                </a:r>
                <a:r>
                  <a:rPr lang="en-US" altLang="zh-CN" sz="1400" dirty="0">
                    <a:latin typeface="+mn-ea"/>
                    <a:sym typeface="+mn-lt"/>
                  </a:rPr>
                  <a:t>5W</a:t>
                </a:r>
                <a:r>
                  <a:rPr lang="zh-CN" altLang="en-US" sz="1400" dirty="0">
                    <a:latin typeface="+mn-ea"/>
                    <a:sym typeface="+mn-lt"/>
                  </a:rPr>
                  <a:t>的照明灯吸顶安装，能不能用？</a:t>
                </a:r>
                <a:endParaRPr lang="en-US" altLang="zh-CN" sz="1400" dirty="0">
                  <a:latin typeface="+mn-ea"/>
                  <a:sym typeface="+mn-lt"/>
                </a:endParaRPr>
              </a:p>
              <a:p>
                <a:pPr>
                  <a:lnSpc>
                    <a:spcPts val="2200"/>
                  </a:lnSpc>
                </a:pPr>
                <a:r>
                  <a:rPr lang="zh-CN" altLang="en-US" sz="1400" dirty="0">
                    <a:latin typeface="+mn-ea"/>
                  </a:rPr>
                  <a:t>答：</a:t>
                </a:r>
                <a:endParaRPr lang="en-US" altLang="zh-CN" sz="1400" dirty="0">
                  <a:latin typeface="+mn-ea"/>
                </a:endParaRPr>
              </a:p>
              <a:p>
                <a:pPr>
                  <a:lnSpc>
                    <a:spcPts val="2200"/>
                  </a:lnSpc>
                </a:pPr>
                <a:r>
                  <a:rPr lang="en-US" altLang="zh-CN" sz="1400" dirty="0">
                    <a:latin typeface="+mn-ea"/>
                  </a:rPr>
                  <a:t>        </a:t>
                </a:r>
                <a14:m>
                  <m:oMath xmlns:m="http://schemas.openxmlformats.org/officeDocument/2006/math">
                    <m:r>
                      <a:rPr lang="en-US" altLang="zh-CN" sz="1400">
                        <a:latin typeface="Cambria Math" panose="02040503050406030204" pitchFamily="18" charset="0"/>
                      </a:rPr>
                      <m:t>𝐸</m:t>
                    </m:r>
                    <m:r>
                      <a:rPr lang="en-US" altLang="zh-CN" sz="1400">
                        <a:latin typeface="Cambria Math" panose="02040503050406030204" pitchFamily="18" charset="0"/>
                      </a:rPr>
                      <m:t>=</m:t>
                    </m:r>
                    <m:f>
                      <m:fPr>
                        <m:ctrlPr>
                          <a:rPr lang="zh-CN" altLang="zh-CN" sz="1400" i="1">
                            <a:latin typeface="Cambria Math" panose="02040503050406030204" pitchFamily="18" charset="0"/>
                          </a:rPr>
                        </m:ctrlPr>
                      </m:fPr>
                      <m:num>
                        <m:r>
                          <m:rPr>
                            <m:sty m:val="p"/>
                          </m:rPr>
                          <a:rPr lang="en-US" altLang="zh-CN" sz="1400">
                            <a:latin typeface="Cambria Math" panose="02040503050406030204" pitchFamily="18" charset="0"/>
                          </a:rPr>
                          <m:t>φ</m:t>
                        </m:r>
                        <m:r>
                          <a:rPr lang="zh-CN" altLang="en-US" sz="1400">
                            <a:latin typeface="Cambria Math" panose="02040503050406030204" pitchFamily="18" charset="0"/>
                          </a:rPr>
                          <m:t>∗</m:t>
                        </m:r>
                        <m:r>
                          <m:rPr>
                            <m:sty m:val="p"/>
                          </m:rPr>
                          <a:rPr lang="en-US" altLang="zh-CN" sz="1400">
                            <a:latin typeface="Cambria Math" panose="02040503050406030204" pitchFamily="18" charset="0"/>
                          </a:rPr>
                          <m:t>N</m:t>
                        </m:r>
                        <m:r>
                          <a:rPr lang="zh-CN" altLang="en-US" sz="1400">
                            <a:latin typeface="Cambria Math" panose="02040503050406030204" pitchFamily="18" charset="0"/>
                          </a:rPr>
                          <m:t>∗</m:t>
                        </m:r>
                        <m:r>
                          <m:rPr>
                            <m:sty m:val="p"/>
                          </m:rPr>
                          <a:rPr lang="en-US" altLang="zh-CN" sz="1400">
                            <a:latin typeface="Cambria Math" panose="02040503050406030204" pitchFamily="18" charset="0"/>
                          </a:rPr>
                          <m:t>U</m:t>
                        </m:r>
                        <m:r>
                          <a:rPr lang="zh-CN" altLang="en-US" sz="1400">
                            <a:latin typeface="Cambria Math" panose="02040503050406030204" pitchFamily="18" charset="0"/>
                          </a:rPr>
                          <m:t>∗</m:t>
                        </m:r>
                        <m:r>
                          <m:rPr>
                            <m:sty m:val="p"/>
                          </m:rPr>
                          <a:rPr lang="en-US" altLang="zh-CN" sz="1400">
                            <a:latin typeface="Cambria Math" panose="02040503050406030204" pitchFamily="18" charset="0"/>
                          </a:rPr>
                          <m:t>K</m:t>
                        </m:r>
                      </m:num>
                      <m:den>
                        <m:r>
                          <m:rPr>
                            <m:sty m:val="p"/>
                          </m:rPr>
                          <a:rPr lang="en-US" altLang="zh-CN" sz="1400">
                            <a:latin typeface="Cambria Math" panose="02040503050406030204" pitchFamily="18" charset="0"/>
                          </a:rPr>
                          <m:t>A</m:t>
                        </m:r>
                      </m:den>
                    </m:f>
                  </m:oMath>
                </a14:m>
                <a:r>
                  <a:rPr lang="en-US" altLang="zh-CN" sz="1400" dirty="0">
                    <a:latin typeface="+mn-ea"/>
                  </a:rPr>
                  <a:t>=</a:t>
                </a:r>
                <a:r>
                  <a:rPr lang="zh-CN" altLang="en-US" sz="1400" dirty="0">
                    <a:latin typeface="+mn-ea"/>
                  </a:rPr>
                  <a:t>（</a:t>
                </a:r>
                <a:r>
                  <a:rPr lang="en-US" altLang="zh-CN" sz="1400" dirty="0">
                    <a:latin typeface="+mn-ea"/>
                  </a:rPr>
                  <a:t>300*2*0.7*0.7*</a:t>
                </a:r>
                <a:r>
                  <a:rPr lang="zh-CN" altLang="en-US" sz="1400" dirty="0">
                    <a:latin typeface="+mn-ea"/>
                  </a:rPr>
                  <a:t>）</a:t>
                </a:r>
                <a:r>
                  <a:rPr lang="en-US" altLang="zh-CN" sz="1400" dirty="0">
                    <a:latin typeface="+mn-ea"/>
                  </a:rPr>
                  <a:t>/50=5.88Lx</a:t>
                </a:r>
              </a:p>
              <a:p>
                <a:pPr>
                  <a:lnSpc>
                    <a:spcPts val="2200"/>
                  </a:lnSpc>
                </a:pPr>
                <a:r>
                  <a:rPr lang="en-US" altLang="zh-CN" sz="1400" dirty="0">
                    <a:latin typeface="+mn-ea"/>
                  </a:rPr>
                  <a:t>       </a:t>
                </a:r>
                <a:r>
                  <a:rPr lang="zh-CN" altLang="en-US" sz="1400" dirty="0">
                    <a:latin typeface="+mn-ea"/>
                  </a:rPr>
                  <a:t>根据规范可知，商铺属于人员密集场所，地面水平最低照度为</a:t>
                </a:r>
                <a:r>
                  <a:rPr lang="en-US" altLang="zh-CN" sz="1400" dirty="0">
                    <a:latin typeface="+mn-ea"/>
                  </a:rPr>
                  <a:t>3Lx,</a:t>
                </a:r>
                <a:r>
                  <a:rPr lang="zh-CN" altLang="en-US" sz="1400" dirty="0">
                    <a:latin typeface="+mn-ea"/>
                  </a:rPr>
                  <a:t>经计算，使用</a:t>
                </a:r>
                <a:r>
                  <a:rPr lang="en-US" altLang="zh-CN" sz="1400" dirty="0">
                    <a:latin typeface="+mn-ea"/>
                  </a:rPr>
                  <a:t>5W</a:t>
                </a:r>
                <a:r>
                  <a:rPr lang="zh-CN" altLang="en-US" sz="1400" dirty="0">
                    <a:latin typeface="+mn-ea"/>
                  </a:rPr>
                  <a:t>灯具可以达到</a:t>
                </a:r>
                <a:r>
                  <a:rPr lang="en-US" altLang="zh-CN" sz="1400" dirty="0">
                    <a:latin typeface="+mn-ea"/>
                  </a:rPr>
                  <a:t>5.88Lx</a:t>
                </a:r>
                <a:r>
                  <a:rPr lang="zh-CN" altLang="en-US" sz="1400" dirty="0">
                    <a:latin typeface="+mn-ea"/>
                  </a:rPr>
                  <a:t>，大于</a:t>
                </a:r>
                <a:r>
                  <a:rPr lang="en-US" altLang="zh-CN" sz="1400" dirty="0">
                    <a:latin typeface="+mn-ea"/>
                  </a:rPr>
                  <a:t>3Lx</a:t>
                </a:r>
                <a:r>
                  <a:rPr lang="zh-CN" altLang="en-US" sz="1400" dirty="0">
                    <a:latin typeface="+mn-ea"/>
                  </a:rPr>
                  <a:t>，所以，可以使用</a:t>
                </a:r>
                <a:r>
                  <a:rPr lang="en-US" altLang="zh-CN" sz="1400" dirty="0">
                    <a:latin typeface="+mn-ea"/>
                  </a:rPr>
                  <a:t>5W</a:t>
                </a:r>
                <a:r>
                  <a:rPr lang="zh-CN" altLang="en-US" sz="1400" dirty="0">
                    <a:latin typeface="+mn-ea"/>
                  </a:rPr>
                  <a:t>灯具</a:t>
                </a:r>
                <a:r>
                  <a:rPr lang="zh-CN" altLang="en-US" sz="1400" dirty="0" smtClean="0">
                    <a:latin typeface="+mn-ea"/>
                  </a:rPr>
                  <a:t>。</a:t>
                </a:r>
                <a:endParaRPr lang="zh-CN" altLang="zh-CN" sz="1400" dirty="0">
                  <a:latin typeface="+mn-ea"/>
                </a:endParaRPr>
              </a:p>
            </p:txBody>
          </p:sp>
        </mc:Choice>
        <mc:Fallback xmlns="">
          <p:sp>
            <p:nvSpPr>
              <p:cNvPr id="2" name="矩形 1"/>
              <p:cNvSpPr>
                <a:spLocks noRot="1" noChangeAspect="1" noMove="1" noResize="1" noEditPoints="1" noAdjustHandles="1" noChangeArrowheads="1" noChangeShapeType="1" noTextEdit="1"/>
              </p:cNvSpPr>
              <p:nvPr/>
            </p:nvSpPr>
            <p:spPr>
              <a:xfrm>
                <a:off x="409117" y="952378"/>
                <a:ext cx="10856259" cy="4888518"/>
              </a:xfrm>
              <a:prstGeom prst="rect">
                <a:avLst/>
              </a:prstGeom>
              <a:blipFill>
                <a:blip r:embed="rId2"/>
                <a:stretch>
                  <a:fillRect l="-168"/>
                </a:stretch>
              </a:blipFill>
            </p:spPr>
            <p:txBody>
              <a:bodyPr/>
              <a:lstStyle/>
              <a:p>
                <a:r>
                  <a:rPr lang="zh-CN" altLang="en-US">
                    <a:noFill/>
                  </a:rPr>
                  <a:t> </a:t>
                </a:r>
              </a:p>
            </p:txBody>
          </p:sp>
        </mc:Fallback>
      </mc:AlternateContent>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045" y="1513251"/>
            <a:ext cx="4948226" cy="2895239"/>
          </a:xfrm>
          <a:prstGeom prst="rect">
            <a:avLst/>
          </a:prstGeom>
        </p:spPr>
      </p:pic>
      <p:sp>
        <p:nvSpPr>
          <p:cNvPr id="4" name="îsľïḑê"/>
          <p:cNvSpPr txBox="1"/>
          <p:nvPr/>
        </p:nvSpPr>
        <p:spPr bwMode="auto">
          <a:xfrm>
            <a:off x="844282" y="356690"/>
            <a:ext cx="2121780" cy="3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600" b="1" dirty="0" smtClean="0">
                <a:solidFill>
                  <a:srgbClr val="008AC0"/>
                </a:solidFill>
                <a:cs typeface="+mn-ea"/>
                <a:sym typeface="+mn-lt"/>
              </a:rPr>
              <a:t>02 </a:t>
            </a:r>
            <a:r>
              <a:rPr lang="zh-CN" altLang="en-US" sz="1600" b="1" dirty="0">
                <a:solidFill>
                  <a:srgbClr val="008AC0"/>
                </a:solidFill>
                <a:cs typeface="+mn-ea"/>
                <a:sym typeface="+mn-lt"/>
              </a:rPr>
              <a:t>照明</a:t>
            </a:r>
            <a:r>
              <a:rPr lang="zh-CN" altLang="en-US" sz="1600" b="1" dirty="0" smtClean="0">
                <a:solidFill>
                  <a:srgbClr val="008AC0"/>
                </a:solidFill>
                <a:cs typeface="+mn-ea"/>
                <a:sym typeface="+mn-lt"/>
              </a:rPr>
              <a:t>的选型</a:t>
            </a:r>
            <a:endParaRPr lang="zh-CN" altLang="en-US" sz="1600" b="1" dirty="0">
              <a:solidFill>
                <a:srgbClr val="008AC0"/>
              </a:solidFill>
              <a:cs typeface="+mn-ea"/>
              <a:sym typeface="+mn-lt"/>
            </a:endParaRPr>
          </a:p>
        </p:txBody>
      </p:sp>
    </p:spTree>
    <p:extLst>
      <p:ext uri="{BB962C8B-B14F-4D97-AF65-F5344CB8AC3E}">
        <p14:creationId xmlns:p14="http://schemas.microsoft.com/office/powerpoint/2010/main" val="2551699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ḷíḑé"/>
          <p:cNvSpPr txBox="1"/>
          <p:nvPr/>
        </p:nvSpPr>
        <p:spPr>
          <a:xfrm>
            <a:off x="9976207" y="2218104"/>
            <a:ext cx="1184647" cy="915514"/>
          </a:xfrm>
          <a:prstGeom prst="rect">
            <a:avLst/>
          </a:prstGeom>
          <a:noFill/>
        </p:spPr>
        <p:txBody>
          <a:bodyPr wrap="none" anchor="ctr">
            <a:noAutofit/>
          </a:bodyPr>
          <a:lstStyle/>
          <a:p>
            <a:pPr algn="ctr"/>
            <a:r>
              <a:rPr lang="en-US" altLang="zh-CN" sz="7200" b="1" dirty="0" smtClean="0">
                <a:solidFill>
                  <a:srgbClr val="26BBEC"/>
                </a:solidFill>
                <a:cs typeface="+mn-ea"/>
                <a:sym typeface="+mn-lt"/>
              </a:rPr>
              <a:t>03</a:t>
            </a:r>
            <a:endParaRPr lang="en-US" altLang="zh-CN" sz="7200" b="1" dirty="0">
              <a:solidFill>
                <a:srgbClr val="26BBEC"/>
              </a:solidFill>
              <a:cs typeface="+mn-ea"/>
              <a:sym typeface="+mn-lt"/>
            </a:endParaRPr>
          </a:p>
        </p:txBody>
      </p:sp>
      <p:cxnSp>
        <p:nvCxnSpPr>
          <p:cNvPr id="6" name="直接连接符 5"/>
          <p:cNvCxnSpPr/>
          <p:nvPr/>
        </p:nvCxnSpPr>
        <p:spPr>
          <a:xfrm>
            <a:off x="11243048" y="2311685"/>
            <a:ext cx="0" cy="20034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îsľïḑê"/>
          <p:cNvSpPr txBox="1"/>
          <p:nvPr/>
        </p:nvSpPr>
        <p:spPr bwMode="auto">
          <a:xfrm>
            <a:off x="6138584" y="3219012"/>
            <a:ext cx="4967237" cy="72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4800" b="1" dirty="0" smtClean="0">
                <a:solidFill>
                  <a:schemeClr val="bg1"/>
                </a:solidFill>
                <a:cs typeface="+mn-ea"/>
                <a:sym typeface="+mn-lt"/>
              </a:rPr>
              <a:t>电源的设置</a:t>
            </a:r>
            <a:endParaRPr lang="zh-CN" altLang="en-US" sz="4800" b="1" dirty="0">
              <a:solidFill>
                <a:schemeClr val="bg1"/>
              </a:solidFill>
              <a:cs typeface="+mn-ea"/>
              <a:sym typeface="+mn-lt"/>
            </a:endParaRPr>
          </a:p>
        </p:txBody>
      </p:sp>
    </p:spTree>
    <p:extLst>
      <p:ext uri="{BB962C8B-B14F-4D97-AF65-F5344CB8AC3E}">
        <p14:creationId xmlns:p14="http://schemas.microsoft.com/office/powerpoint/2010/main" val="2172231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sľïḑê"/>
          <p:cNvSpPr txBox="1"/>
          <p:nvPr/>
        </p:nvSpPr>
        <p:spPr bwMode="auto">
          <a:xfrm>
            <a:off x="844282" y="356690"/>
            <a:ext cx="2121780" cy="3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600" b="1" dirty="0" smtClean="0">
                <a:solidFill>
                  <a:srgbClr val="008AC0"/>
                </a:solidFill>
                <a:cs typeface="+mn-ea"/>
                <a:sym typeface="+mn-lt"/>
              </a:rPr>
              <a:t>02 </a:t>
            </a:r>
            <a:r>
              <a:rPr lang="zh-CN" altLang="en-US" sz="1600" b="1" dirty="0">
                <a:solidFill>
                  <a:srgbClr val="008AC0"/>
                </a:solidFill>
                <a:cs typeface="+mn-ea"/>
                <a:sym typeface="+mn-lt"/>
              </a:rPr>
              <a:t>照明</a:t>
            </a:r>
            <a:r>
              <a:rPr lang="zh-CN" altLang="en-US" sz="1600" b="1" dirty="0" smtClean="0">
                <a:solidFill>
                  <a:srgbClr val="008AC0"/>
                </a:solidFill>
                <a:cs typeface="+mn-ea"/>
                <a:sym typeface="+mn-lt"/>
              </a:rPr>
              <a:t>的选型</a:t>
            </a:r>
            <a:endParaRPr lang="zh-CN" altLang="en-US" sz="1600" b="1" dirty="0">
              <a:solidFill>
                <a:srgbClr val="008AC0"/>
              </a:solidFill>
              <a:cs typeface="+mn-ea"/>
              <a:sym typeface="+mn-lt"/>
            </a:endParaRPr>
          </a:p>
        </p:txBody>
      </p:sp>
      <p:grpSp>
        <p:nvGrpSpPr>
          <p:cNvPr id="5" name="组合 4"/>
          <p:cNvGrpSpPr/>
          <p:nvPr/>
        </p:nvGrpSpPr>
        <p:grpSpPr>
          <a:xfrm>
            <a:off x="374396" y="1350668"/>
            <a:ext cx="5303544" cy="4778060"/>
            <a:chOff x="1706515" y="1792288"/>
            <a:chExt cx="5739032" cy="4337050"/>
          </a:xfrm>
        </p:grpSpPr>
        <p:cxnSp>
          <p:nvCxnSpPr>
            <p:cNvPr id="6" name="直接连接符 5"/>
            <p:cNvCxnSpPr/>
            <p:nvPr/>
          </p:nvCxnSpPr>
          <p:spPr>
            <a:xfrm>
              <a:off x="4195715" y="2166938"/>
              <a:ext cx="0" cy="360045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5400000">
              <a:off x="3865269" y="3243262"/>
              <a:ext cx="0" cy="14763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a:off x="4380743" y="5590562"/>
              <a:ext cx="0" cy="36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706515" y="2863850"/>
              <a:ext cx="2193925" cy="2193925"/>
            </a:xfrm>
            <a:prstGeom prst="ellipse">
              <a:avLst/>
            </a:prstGeom>
            <a:solidFill>
              <a:srgbClr val="008A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800" noProof="1">
                  <a:latin typeface="Noto Sans S Chinese Regular" panose="020B0500000000000000" pitchFamily="34" charset="-122"/>
                  <a:ea typeface="Noto Sans S Chinese Regular" panose="020B0500000000000000" pitchFamily="34" charset="-122"/>
                </a:rPr>
                <a:t>集中电源选型</a:t>
              </a:r>
            </a:p>
          </p:txBody>
        </p:sp>
        <p:sp>
          <p:nvSpPr>
            <p:cNvPr id="10" name="圆角矩形 9"/>
            <p:cNvSpPr/>
            <p:nvPr/>
          </p:nvSpPr>
          <p:spPr>
            <a:xfrm>
              <a:off x="4589634" y="1792288"/>
              <a:ext cx="2855913" cy="7731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Noto Sans S Chinese Regular" panose="020B0500000000000000" pitchFamily="34" charset="-122"/>
                <a:ea typeface="Noto Sans S Chinese Regular" panose="020B0500000000000000" pitchFamily="34" charset="-122"/>
              </a:endParaRPr>
            </a:p>
          </p:txBody>
        </p:sp>
        <p:sp>
          <p:nvSpPr>
            <p:cNvPr id="11" name="圆角矩形 10"/>
            <p:cNvSpPr/>
            <p:nvPr/>
          </p:nvSpPr>
          <p:spPr>
            <a:xfrm>
              <a:off x="4589634" y="3573463"/>
              <a:ext cx="2855913" cy="774700"/>
            </a:xfrm>
            <a:prstGeom prst="roundRect">
              <a:avLst/>
            </a:prstGeom>
            <a:solidFill>
              <a:srgbClr val="008A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Noto Sans S Chinese Regular" panose="020B0500000000000000" pitchFamily="34" charset="-122"/>
                <a:ea typeface="Noto Sans S Chinese Regular" panose="020B0500000000000000" pitchFamily="34" charset="-122"/>
              </a:endParaRPr>
            </a:p>
          </p:txBody>
        </p:sp>
        <p:sp>
          <p:nvSpPr>
            <p:cNvPr id="12" name="圆角矩形 11"/>
            <p:cNvSpPr/>
            <p:nvPr/>
          </p:nvSpPr>
          <p:spPr>
            <a:xfrm>
              <a:off x="4589634" y="5354638"/>
              <a:ext cx="2855913" cy="7747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Noto Sans S Chinese Regular" panose="020B0500000000000000" pitchFamily="34" charset="-122"/>
                <a:ea typeface="Noto Sans S Chinese Regular" panose="020B0500000000000000" pitchFamily="34" charset="-122"/>
              </a:endParaRPr>
            </a:p>
          </p:txBody>
        </p:sp>
        <p:sp>
          <p:nvSpPr>
            <p:cNvPr id="13" name="矩形 12"/>
            <p:cNvSpPr/>
            <p:nvPr/>
          </p:nvSpPr>
          <p:spPr>
            <a:xfrm>
              <a:off x="5116544" y="1873251"/>
              <a:ext cx="1802093" cy="581545"/>
            </a:xfrm>
            <a:prstGeom prst="rect">
              <a:avLst/>
            </a:prstGeom>
          </p:spPr>
          <p:txBody>
            <a:bodyPr wrap="none">
              <a:spAutoFit/>
            </a:bodyPr>
            <a:lstStyle/>
            <a:p>
              <a:pPr lvl="0" algn="ctr"/>
              <a:r>
                <a:rPr lang="zh-CN" altLang="en-US" sz="2800" noProof="1">
                  <a:solidFill>
                    <a:srgbClr val="FFFFFF"/>
                  </a:solidFill>
                  <a:latin typeface="Noto Sans S Chinese Regular" panose="020B0500000000000000" pitchFamily="34" charset="-122"/>
                  <a:ea typeface="Noto Sans S Chinese Regular" panose="020B0500000000000000" pitchFamily="34" charset="-122"/>
                </a:rPr>
                <a:t>功率规定</a:t>
              </a:r>
            </a:p>
          </p:txBody>
        </p:sp>
        <p:sp>
          <p:nvSpPr>
            <p:cNvPr id="14" name="矩形 13"/>
            <p:cNvSpPr/>
            <p:nvPr/>
          </p:nvSpPr>
          <p:spPr>
            <a:xfrm>
              <a:off x="5116542" y="3654395"/>
              <a:ext cx="1802093" cy="581545"/>
            </a:xfrm>
            <a:prstGeom prst="rect">
              <a:avLst/>
            </a:prstGeom>
          </p:spPr>
          <p:txBody>
            <a:bodyPr wrap="none">
              <a:spAutoFit/>
            </a:bodyPr>
            <a:lstStyle/>
            <a:p>
              <a:pPr lvl="0" algn="ctr"/>
              <a:r>
                <a:rPr lang="zh-CN" altLang="en-US" sz="2800" noProof="1">
                  <a:solidFill>
                    <a:srgbClr val="FFFFFF"/>
                  </a:solidFill>
                  <a:latin typeface="Noto Sans S Chinese Regular" panose="020B0500000000000000" pitchFamily="34" charset="-122"/>
                  <a:ea typeface="Noto Sans S Chinese Regular" panose="020B0500000000000000" pitchFamily="34" charset="-122"/>
                </a:rPr>
                <a:t>回路要求</a:t>
              </a:r>
            </a:p>
          </p:txBody>
        </p:sp>
        <p:sp>
          <p:nvSpPr>
            <p:cNvPr id="15" name="矩形 14"/>
            <p:cNvSpPr/>
            <p:nvPr/>
          </p:nvSpPr>
          <p:spPr>
            <a:xfrm>
              <a:off x="5116542" y="5440333"/>
              <a:ext cx="1802093" cy="581545"/>
            </a:xfrm>
            <a:prstGeom prst="rect">
              <a:avLst/>
            </a:prstGeom>
          </p:spPr>
          <p:txBody>
            <a:bodyPr wrap="none">
              <a:spAutoFit/>
            </a:bodyPr>
            <a:lstStyle/>
            <a:p>
              <a:pPr lvl="0" algn="ctr"/>
              <a:r>
                <a:rPr lang="zh-CN" altLang="en-US" sz="2800" noProof="1">
                  <a:solidFill>
                    <a:srgbClr val="FFFFFF"/>
                  </a:solidFill>
                  <a:latin typeface="Noto Sans S Chinese Regular" panose="020B0500000000000000" pitchFamily="34" charset="-122"/>
                  <a:ea typeface="Noto Sans S Chinese Regular" panose="020B0500000000000000" pitchFamily="34" charset="-122"/>
                </a:rPr>
                <a:t>带载限制</a:t>
              </a:r>
            </a:p>
          </p:txBody>
        </p:sp>
        <p:cxnSp>
          <p:nvCxnSpPr>
            <p:cNvPr id="16" name="直接连接符 15"/>
            <p:cNvCxnSpPr/>
            <p:nvPr/>
          </p:nvCxnSpPr>
          <p:spPr>
            <a:xfrm rot="5400000">
              <a:off x="4380743" y="1986938"/>
              <a:ext cx="0" cy="36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16"/>
          <p:cNvSpPr txBox="1"/>
          <p:nvPr/>
        </p:nvSpPr>
        <p:spPr>
          <a:xfrm>
            <a:off x="5911102" y="1405270"/>
            <a:ext cx="5318640" cy="770534"/>
          </a:xfrm>
          <a:prstGeom prst="rect">
            <a:avLst/>
          </a:prstGeom>
          <a:noFill/>
        </p:spPr>
        <p:txBody>
          <a:bodyPr wrap="none" lIns="0" tIns="0" rIns="0" bIns="0" anchor="ctr" anchorCtr="0">
            <a:noAutofit/>
          </a:bodyPr>
          <a:lstStyle/>
          <a:p>
            <a:pPr>
              <a:defRPr/>
            </a:pPr>
            <a:r>
              <a:rPr lang="en-US" altLang="zh-CN" sz="1600" b="1" dirty="0">
                <a:cs typeface="+mn-ea"/>
                <a:sym typeface="+mn-lt"/>
              </a:rPr>
              <a:t>GB51309《</a:t>
            </a:r>
            <a:r>
              <a:rPr lang="zh-CN" altLang="en-US" sz="1600" b="1" dirty="0">
                <a:cs typeface="+mn-ea"/>
                <a:sym typeface="+mn-lt"/>
              </a:rPr>
              <a:t>消防应急照明和疏散指示系统技术标准</a:t>
            </a:r>
            <a:r>
              <a:rPr lang="en-US" altLang="zh-CN" sz="1600" b="1" dirty="0">
                <a:cs typeface="+mn-ea"/>
                <a:sym typeface="+mn-lt"/>
              </a:rPr>
              <a:t>》3.3.8</a:t>
            </a:r>
            <a:r>
              <a:rPr lang="zh-CN" altLang="en-US" sz="1600" b="1" dirty="0">
                <a:cs typeface="+mn-ea"/>
                <a:sym typeface="+mn-lt"/>
              </a:rPr>
              <a:t>规定：</a:t>
            </a:r>
            <a:endParaRPr lang="en-US" altLang="zh-CN" sz="1600" b="1" dirty="0">
              <a:latin typeface="+mn-ea"/>
            </a:endParaRPr>
          </a:p>
          <a:p>
            <a:pPr defTabSz="914400">
              <a:buFont typeface="Wingdings" panose="05000000000000000000" pitchFamily="2" charset="2"/>
              <a:buChar char="u"/>
              <a:defRPr/>
            </a:pPr>
            <a:r>
              <a:rPr lang="zh-CN" altLang="en-US" sz="1600" b="1" dirty="0">
                <a:latin typeface="+mn-ea"/>
              </a:rPr>
              <a:t>设置在消防控制室的集中电源额定输出功率不应大于</a:t>
            </a:r>
            <a:r>
              <a:rPr lang="en-US" altLang="zh-CN" sz="1600" b="1" dirty="0">
                <a:latin typeface="+mn-ea"/>
              </a:rPr>
              <a:t>5kW</a:t>
            </a:r>
            <a:r>
              <a:rPr lang="zh-CN" altLang="en-US" sz="1600" b="1" dirty="0">
                <a:latin typeface="+mn-ea"/>
              </a:rPr>
              <a:t>；</a:t>
            </a:r>
            <a:endParaRPr lang="en-US" altLang="zh-CN" sz="1600" b="1" dirty="0">
              <a:latin typeface="+mn-ea"/>
            </a:endParaRPr>
          </a:p>
          <a:p>
            <a:pPr defTabSz="914400">
              <a:buFont typeface="Wingdings" panose="05000000000000000000" pitchFamily="2" charset="2"/>
              <a:buChar char="u"/>
              <a:defRPr/>
            </a:pPr>
            <a:r>
              <a:rPr lang="zh-CN" altLang="en-US" sz="1600" b="1" dirty="0">
                <a:latin typeface="+mn-ea"/>
              </a:rPr>
              <a:t>设置在电缆竖井中的集中电源额定输出功率不应大于</a:t>
            </a:r>
            <a:r>
              <a:rPr lang="en-US" altLang="zh-CN" sz="1600" b="1" dirty="0">
                <a:latin typeface="+mn-ea"/>
              </a:rPr>
              <a:t>1kW</a:t>
            </a:r>
            <a:r>
              <a:rPr lang="zh-CN" altLang="en-US" sz="1600" b="1" dirty="0">
                <a:latin typeface="+mn-ea"/>
              </a:rPr>
              <a:t>。</a:t>
            </a:r>
            <a:endParaRPr lang="zh-CN" altLang="en-US" sz="1600" b="1" dirty="0">
              <a:latin typeface="Noto Sans S Chinese Regular" panose="020B0500000000000000" pitchFamily="34" charset="-122"/>
              <a:ea typeface="Noto Sans S Chinese Regular" panose="020B0500000000000000" pitchFamily="34" charset="-122"/>
            </a:endParaRPr>
          </a:p>
        </p:txBody>
      </p:sp>
      <p:sp>
        <p:nvSpPr>
          <p:cNvPr id="18" name="TextBox 116"/>
          <p:cNvSpPr txBox="1"/>
          <p:nvPr/>
        </p:nvSpPr>
        <p:spPr>
          <a:xfrm>
            <a:off x="5911102" y="2765990"/>
            <a:ext cx="5578928" cy="1736917"/>
          </a:xfrm>
          <a:prstGeom prst="rect">
            <a:avLst/>
          </a:prstGeom>
          <a:noFill/>
        </p:spPr>
        <p:txBody>
          <a:bodyPr wrap="none" lIns="0" tIns="0" rIns="0" bIns="0" anchor="ctr" anchorCtr="0">
            <a:noAutofit/>
          </a:bodyPr>
          <a:lstStyle/>
          <a:p>
            <a:pPr>
              <a:lnSpc>
                <a:spcPts val="3600"/>
              </a:lnSpc>
            </a:pPr>
            <a:r>
              <a:rPr lang="en-US" altLang="zh-CN" sz="1600" b="1" dirty="0">
                <a:cs typeface="+mn-ea"/>
                <a:sym typeface="+mn-lt"/>
              </a:rPr>
              <a:t>GB51309《</a:t>
            </a:r>
            <a:r>
              <a:rPr lang="zh-CN" altLang="en-US" sz="1600" b="1" dirty="0">
                <a:cs typeface="+mn-ea"/>
                <a:sym typeface="+mn-lt"/>
              </a:rPr>
              <a:t>消防应急照明和疏散指示系统技术标准</a:t>
            </a:r>
            <a:r>
              <a:rPr lang="en-US" altLang="zh-CN" sz="1600" b="1" dirty="0">
                <a:cs typeface="+mn-ea"/>
                <a:sym typeface="+mn-lt"/>
              </a:rPr>
              <a:t>》3.3.8</a:t>
            </a:r>
            <a:r>
              <a:rPr lang="zh-CN" altLang="en-US" sz="1600" b="1" dirty="0">
                <a:cs typeface="+mn-ea"/>
                <a:sym typeface="+mn-lt"/>
              </a:rPr>
              <a:t>规定：</a:t>
            </a:r>
            <a:endParaRPr lang="en-US" altLang="zh-CN" sz="1600" b="1" dirty="0">
              <a:solidFill>
                <a:srgbClr val="FF0000"/>
              </a:solidFill>
              <a:latin typeface="+mn-ea"/>
            </a:endParaRPr>
          </a:p>
          <a:p>
            <a:pPr>
              <a:lnSpc>
                <a:spcPts val="3600"/>
              </a:lnSpc>
              <a:buFont typeface="Wingdings" panose="05000000000000000000" pitchFamily="2" charset="2"/>
              <a:buChar char="u"/>
            </a:pPr>
            <a:r>
              <a:rPr lang="zh-CN" altLang="en-US" sz="1600" b="1" dirty="0">
                <a:solidFill>
                  <a:srgbClr val="FF0000"/>
                </a:solidFill>
                <a:latin typeface="+mn-ea"/>
              </a:rPr>
              <a:t>集中电源的输出回路不应超过</a:t>
            </a:r>
            <a:r>
              <a:rPr lang="en-US" altLang="zh-CN" sz="1600" b="1" dirty="0">
                <a:solidFill>
                  <a:srgbClr val="FF0000"/>
                </a:solidFill>
                <a:latin typeface="+mn-ea"/>
              </a:rPr>
              <a:t>8</a:t>
            </a:r>
            <a:r>
              <a:rPr lang="zh-CN" altLang="en-US" sz="1600" b="1" dirty="0">
                <a:solidFill>
                  <a:srgbClr val="FF0000"/>
                </a:solidFill>
                <a:latin typeface="+mn-ea"/>
              </a:rPr>
              <a:t>路；</a:t>
            </a:r>
          </a:p>
          <a:p>
            <a:pPr>
              <a:lnSpc>
                <a:spcPts val="3600"/>
              </a:lnSpc>
              <a:buFont typeface="Wingdings" panose="05000000000000000000" pitchFamily="2" charset="2"/>
              <a:buChar char="u"/>
            </a:pPr>
            <a:r>
              <a:rPr lang="zh-CN" altLang="en-US" sz="1600" b="1" dirty="0">
                <a:latin typeface="+mn-ea"/>
              </a:rPr>
              <a:t>沿电气竖井垂直方向为不同楼层的灯具供电时，集中电源</a:t>
            </a:r>
            <a:endParaRPr lang="en-US" altLang="zh-CN" sz="1600" b="1" dirty="0">
              <a:latin typeface="+mn-ea"/>
            </a:endParaRPr>
          </a:p>
          <a:p>
            <a:pPr>
              <a:lnSpc>
                <a:spcPts val="3600"/>
              </a:lnSpc>
            </a:pPr>
            <a:r>
              <a:rPr lang="zh-CN" altLang="en-US" sz="1600" b="1" dirty="0">
                <a:latin typeface="+mn-ea"/>
              </a:rPr>
              <a:t>的每个输出回路在公共建筑中的供电范围不宜超过</a:t>
            </a:r>
            <a:r>
              <a:rPr lang="en-US" altLang="zh-CN" sz="1600" b="1" dirty="0">
                <a:solidFill>
                  <a:srgbClr val="FF0000"/>
                </a:solidFill>
                <a:latin typeface="+mn-ea"/>
              </a:rPr>
              <a:t>8</a:t>
            </a:r>
            <a:r>
              <a:rPr lang="zh-CN" altLang="en-US" sz="1600" b="1" dirty="0" smtClean="0">
                <a:solidFill>
                  <a:srgbClr val="FF0000"/>
                </a:solidFill>
                <a:latin typeface="+mn-ea"/>
              </a:rPr>
              <a:t>层</a:t>
            </a:r>
            <a:r>
              <a:rPr lang="zh-CN" altLang="en-US" sz="1600" b="1" dirty="0" smtClean="0">
                <a:latin typeface="+mn-ea"/>
              </a:rPr>
              <a:t>。</a:t>
            </a:r>
            <a:endParaRPr lang="zh-CN" altLang="en-US" sz="1600" b="1" dirty="0">
              <a:latin typeface="+mn-ea"/>
            </a:endParaRPr>
          </a:p>
        </p:txBody>
      </p:sp>
      <p:sp>
        <p:nvSpPr>
          <p:cNvPr id="19" name="TextBox 116"/>
          <p:cNvSpPr txBox="1"/>
          <p:nvPr/>
        </p:nvSpPr>
        <p:spPr>
          <a:xfrm>
            <a:off x="5911102" y="5500819"/>
            <a:ext cx="3657968" cy="515021"/>
          </a:xfrm>
          <a:prstGeom prst="rect">
            <a:avLst/>
          </a:prstGeom>
          <a:noFill/>
        </p:spPr>
        <p:txBody>
          <a:bodyPr wrap="none" lIns="0" tIns="0" rIns="0" bIns="0" anchor="ctr" anchorCtr="0">
            <a:noAutofit/>
          </a:bodyPr>
          <a:lstStyle/>
          <a:p>
            <a:pPr>
              <a:defRPr/>
            </a:pPr>
            <a:r>
              <a:rPr lang="en-US" altLang="zh-CN" sz="1600" b="1" dirty="0">
                <a:cs typeface="+mn-ea"/>
                <a:sym typeface="+mn-lt"/>
              </a:rPr>
              <a:t>GB51309《</a:t>
            </a:r>
            <a:r>
              <a:rPr lang="zh-CN" altLang="en-US" sz="1600" b="1" dirty="0">
                <a:cs typeface="+mn-ea"/>
                <a:sym typeface="+mn-lt"/>
              </a:rPr>
              <a:t>消防应急照明和疏散指示系统技术标准</a:t>
            </a:r>
            <a:r>
              <a:rPr lang="en-US" altLang="zh-CN" sz="1600" b="1" dirty="0">
                <a:cs typeface="+mn-ea"/>
                <a:sym typeface="+mn-lt"/>
              </a:rPr>
              <a:t>》3.3.5</a:t>
            </a:r>
            <a:r>
              <a:rPr lang="zh-CN" altLang="en-US" sz="1600" b="1" dirty="0">
                <a:cs typeface="+mn-ea"/>
                <a:sym typeface="+mn-lt"/>
              </a:rPr>
              <a:t>规定：</a:t>
            </a:r>
            <a:endParaRPr lang="en-US" altLang="zh-CN" sz="1600" b="1" dirty="0">
              <a:cs typeface="+mn-ea"/>
              <a:sym typeface="+mn-lt"/>
            </a:endParaRPr>
          </a:p>
          <a:p>
            <a:pPr indent="-285750">
              <a:buFont typeface="Wingdings" panose="05000000000000000000" pitchFamily="2" charset="2"/>
              <a:buChar char="u"/>
              <a:defRPr/>
            </a:pPr>
            <a:r>
              <a:rPr lang="zh-CN" altLang="en-US" sz="1600" b="1" dirty="0">
                <a:latin typeface="+mn-ea"/>
              </a:rPr>
              <a:t>单条回路最多带载</a:t>
            </a:r>
            <a:r>
              <a:rPr lang="en-US" altLang="zh-CN" sz="1600" b="1" dirty="0">
                <a:solidFill>
                  <a:srgbClr val="FF0000"/>
                </a:solidFill>
                <a:latin typeface="+mn-ea"/>
              </a:rPr>
              <a:t>60</a:t>
            </a:r>
            <a:r>
              <a:rPr lang="zh-CN" altLang="en-US" sz="1600" b="1" dirty="0">
                <a:latin typeface="+mn-ea"/>
              </a:rPr>
              <a:t>点位。</a:t>
            </a:r>
          </a:p>
        </p:txBody>
      </p:sp>
    </p:spTree>
    <p:extLst>
      <p:ext uri="{BB962C8B-B14F-4D97-AF65-F5344CB8AC3E}">
        <p14:creationId xmlns:p14="http://schemas.microsoft.com/office/powerpoint/2010/main" val="2545080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ḷíḑé"/>
          <p:cNvSpPr txBox="1"/>
          <p:nvPr/>
        </p:nvSpPr>
        <p:spPr>
          <a:xfrm>
            <a:off x="9976207" y="2218104"/>
            <a:ext cx="1184647" cy="915514"/>
          </a:xfrm>
          <a:prstGeom prst="rect">
            <a:avLst/>
          </a:prstGeom>
          <a:noFill/>
        </p:spPr>
        <p:txBody>
          <a:bodyPr wrap="none" anchor="ctr">
            <a:noAutofit/>
          </a:bodyPr>
          <a:lstStyle/>
          <a:p>
            <a:pPr algn="ctr"/>
            <a:r>
              <a:rPr lang="en-US" altLang="zh-CN" sz="7200" b="1" dirty="0" smtClean="0">
                <a:solidFill>
                  <a:srgbClr val="26BBEC"/>
                </a:solidFill>
                <a:cs typeface="+mn-ea"/>
                <a:sym typeface="+mn-lt"/>
              </a:rPr>
              <a:t>03</a:t>
            </a:r>
            <a:endParaRPr lang="en-US" altLang="zh-CN" sz="7200" b="1" dirty="0">
              <a:solidFill>
                <a:srgbClr val="26BBEC"/>
              </a:solidFill>
              <a:cs typeface="+mn-ea"/>
              <a:sym typeface="+mn-lt"/>
            </a:endParaRPr>
          </a:p>
        </p:txBody>
      </p:sp>
      <p:cxnSp>
        <p:nvCxnSpPr>
          <p:cNvPr id="6" name="直接连接符 5"/>
          <p:cNvCxnSpPr/>
          <p:nvPr/>
        </p:nvCxnSpPr>
        <p:spPr>
          <a:xfrm>
            <a:off x="11243048" y="2311685"/>
            <a:ext cx="0" cy="20034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îsľïḑê"/>
          <p:cNvSpPr txBox="1"/>
          <p:nvPr/>
        </p:nvSpPr>
        <p:spPr bwMode="auto">
          <a:xfrm>
            <a:off x="6138584" y="3219012"/>
            <a:ext cx="4967237" cy="72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4800" b="1" dirty="0" smtClean="0">
                <a:solidFill>
                  <a:schemeClr val="bg1"/>
                </a:solidFill>
                <a:cs typeface="+mn-ea"/>
                <a:sym typeface="+mn-lt"/>
              </a:rPr>
              <a:t>控制器的设置</a:t>
            </a:r>
            <a:endParaRPr lang="zh-CN" altLang="en-US" sz="4800" b="1" dirty="0">
              <a:solidFill>
                <a:schemeClr val="bg1"/>
              </a:solidFill>
              <a:cs typeface="+mn-ea"/>
              <a:sym typeface="+mn-lt"/>
            </a:endParaRPr>
          </a:p>
        </p:txBody>
      </p:sp>
    </p:spTree>
    <p:extLst>
      <p:ext uri="{BB962C8B-B14F-4D97-AF65-F5344CB8AC3E}">
        <p14:creationId xmlns:p14="http://schemas.microsoft.com/office/powerpoint/2010/main" val="44819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sľïḑê"/>
          <p:cNvSpPr txBox="1"/>
          <p:nvPr/>
        </p:nvSpPr>
        <p:spPr bwMode="auto">
          <a:xfrm>
            <a:off x="844282" y="356690"/>
            <a:ext cx="2121780" cy="3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600" b="1" dirty="0" smtClean="0">
                <a:solidFill>
                  <a:srgbClr val="008AC0"/>
                </a:solidFill>
                <a:cs typeface="+mn-ea"/>
                <a:sym typeface="+mn-lt"/>
              </a:rPr>
              <a:t>02 </a:t>
            </a:r>
            <a:r>
              <a:rPr lang="zh-CN" altLang="en-US" sz="1600" b="1" dirty="0">
                <a:solidFill>
                  <a:srgbClr val="008AC0"/>
                </a:solidFill>
                <a:cs typeface="+mn-ea"/>
                <a:sym typeface="+mn-lt"/>
              </a:rPr>
              <a:t>照明</a:t>
            </a:r>
            <a:r>
              <a:rPr lang="zh-CN" altLang="en-US" sz="1600" b="1" dirty="0" smtClean="0">
                <a:solidFill>
                  <a:srgbClr val="008AC0"/>
                </a:solidFill>
                <a:cs typeface="+mn-ea"/>
                <a:sym typeface="+mn-lt"/>
              </a:rPr>
              <a:t>的选型</a:t>
            </a:r>
            <a:endParaRPr lang="zh-CN" altLang="en-US" sz="1600" b="1" dirty="0">
              <a:solidFill>
                <a:srgbClr val="008AC0"/>
              </a:solidFill>
              <a:cs typeface="+mn-ea"/>
              <a:sym typeface="+mn-lt"/>
            </a:endParaRPr>
          </a:p>
        </p:txBody>
      </p:sp>
      <p:grpSp>
        <p:nvGrpSpPr>
          <p:cNvPr id="23" name="组合 22"/>
          <p:cNvGrpSpPr/>
          <p:nvPr/>
        </p:nvGrpSpPr>
        <p:grpSpPr>
          <a:xfrm>
            <a:off x="8845309" y="1598548"/>
            <a:ext cx="1943149" cy="1717164"/>
            <a:chOff x="9154269" y="2029111"/>
            <a:chExt cx="1943149" cy="1717164"/>
          </a:xfrm>
        </p:grpSpPr>
        <p:sp>
          <p:nvSpPr>
            <p:cNvPr id="24" name="ïŝļïḍè"/>
            <p:cNvSpPr/>
            <p:nvPr/>
          </p:nvSpPr>
          <p:spPr>
            <a:xfrm>
              <a:off x="9154269" y="2029111"/>
              <a:ext cx="1943149" cy="1717164"/>
            </a:xfrm>
            <a:prstGeom prst="rect">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latin typeface="Arial" panose="020B0604020202020204" pitchFamily="34" charset="0"/>
                <a:ea typeface="思源黑体 CN Medium" panose="020B0600000000000000" pitchFamily="34" charset="-122"/>
                <a:sym typeface="Arial" panose="020B0604020202020204" pitchFamily="34" charset="0"/>
              </a:endParaRPr>
            </a:p>
          </p:txBody>
        </p:sp>
        <p:sp>
          <p:nvSpPr>
            <p:cNvPr id="25" name="文本框 24"/>
            <p:cNvSpPr txBox="1"/>
            <p:nvPr/>
          </p:nvSpPr>
          <p:spPr>
            <a:xfrm>
              <a:off x="9204096" y="2185255"/>
              <a:ext cx="1893321" cy="1277273"/>
            </a:xfrm>
            <a:prstGeom prst="rect">
              <a:avLst/>
            </a:prstGeom>
            <a:noFill/>
          </p:spPr>
          <p:txBody>
            <a:bodyPr wrap="square" rtlCol="0">
              <a:spAutoFit/>
              <a:scene3d>
                <a:camera prst="orthographicFront"/>
                <a:lightRig rig="threePt" dir="t"/>
              </a:scene3d>
              <a:sp3d contourW="12700"/>
            </a:bodyPr>
            <a:lstStyle/>
            <a:p>
              <a:pPr>
                <a:spcAft>
                  <a:spcPts val="600"/>
                </a:spcAft>
              </a:pPr>
              <a:r>
                <a:rPr lang="zh-CN" altLang="en-US" sz="1200" b="1" dirty="0">
                  <a:solidFill>
                    <a:schemeClr val="bg1"/>
                  </a:solidFill>
                  <a:cs typeface="+mn-ea"/>
                  <a:sym typeface="+mn-lt"/>
                </a:rPr>
                <a:t>根据</a:t>
              </a:r>
              <a:r>
                <a:rPr lang="en-US" altLang="zh-CN" sz="1200" b="1" dirty="0">
                  <a:solidFill>
                    <a:schemeClr val="bg1"/>
                  </a:solidFill>
                  <a:cs typeface="+mn-ea"/>
                  <a:sym typeface="+mn-lt"/>
                </a:rPr>
                <a:t>GB51309《</a:t>
              </a:r>
              <a:r>
                <a:rPr lang="zh-CN" altLang="en-US" sz="1200" b="1" dirty="0">
                  <a:solidFill>
                    <a:schemeClr val="bg1"/>
                  </a:solidFill>
                  <a:cs typeface="+mn-ea"/>
                  <a:sym typeface="+mn-lt"/>
                </a:rPr>
                <a:t>消防应急照明和疏散指示系统技术标准</a:t>
              </a:r>
              <a:r>
                <a:rPr lang="en-US" altLang="zh-CN" sz="1200" b="1" dirty="0">
                  <a:solidFill>
                    <a:schemeClr val="bg1"/>
                  </a:solidFill>
                  <a:cs typeface="+mn-ea"/>
                  <a:sym typeface="+mn-lt"/>
                </a:rPr>
                <a:t>》3.4.2</a:t>
              </a:r>
              <a:r>
                <a:rPr lang="zh-CN" altLang="en-US" sz="1200" b="1" dirty="0">
                  <a:solidFill>
                    <a:schemeClr val="bg1"/>
                  </a:solidFill>
                  <a:cs typeface="+mn-ea"/>
                  <a:sym typeface="+mn-lt"/>
                </a:rPr>
                <a:t>规定：</a:t>
              </a:r>
              <a:endParaRPr lang="en-US" altLang="zh-CN" sz="1200" b="1" dirty="0">
                <a:solidFill>
                  <a:schemeClr val="bg1"/>
                </a:solidFill>
                <a:cs typeface="+mn-ea"/>
                <a:sym typeface="+mn-lt"/>
              </a:endParaRPr>
            </a:p>
            <a:p>
              <a:pPr>
                <a:spcAft>
                  <a:spcPts val="600"/>
                </a:spcAft>
              </a:pPr>
              <a:r>
                <a:rPr lang="zh-CN" altLang="en-US" sz="1200" b="1" dirty="0">
                  <a:solidFill>
                    <a:schemeClr val="bg1"/>
                  </a:solidFill>
                  <a:cs typeface="+mn-ea"/>
                  <a:sym typeface="+mn-lt"/>
                </a:rPr>
                <a:t>任一台应急照明控制器直接控制灯具的总数量不应大于</a:t>
              </a:r>
              <a:r>
                <a:rPr lang="en-US" altLang="zh-CN" sz="1200" b="1" dirty="0">
                  <a:solidFill>
                    <a:schemeClr val="bg1"/>
                  </a:solidFill>
                  <a:cs typeface="+mn-ea"/>
                  <a:sym typeface="+mn-lt"/>
                </a:rPr>
                <a:t>3200</a:t>
              </a:r>
              <a:r>
                <a:rPr lang="zh-CN" altLang="en-US" sz="1200" b="1" dirty="0">
                  <a:solidFill>
                    <a:schemeClr val="bg1"/>
                  </a:solidFill>
                  <a:cs typeface="+mn-ea"/>
                  <a:sym typeface="+mn-lt"/>
                </a:rPr>
                <a:t>点。</a:t>
              </a:r>
              <a:endParaRPr lang="en-US" altLang="zh-CN" sz="900" dirty="0">
                <a:solidFill>
                  <a:schemeClr val="bg1"/>
                </a:solidFill>
                <a:cs typeface="+mn-ea"/>
                <a:sym typeface="+mn-lt"/>
              </a:endParaRPr>
            </a:p>
          </p:txBody>
        </p:sp>
      </p:grpSp>
      <p:grpSp>
        <p:nvGrpSpPr>
          <p:cNvPr id="26" name="组合 25"/>
          <p:cNvGrpSpPr/>
          <p:nvPr/>
        </p:nvGrpSpPr>
        <p:grpSpPr>
          <a:xfrm>
            <a:off x="5887072" y="3575965"/>
            <a:ext cx="1992977" cy="1723549"/>
            <a:chOff x="7104551" y="3848437"/>
            <a:chExt cx="1992977" cy="1723549"/>
          </a:xfrm>
        </p:grpSpPr>
        <p:sp>
          <p:nvSpPr>
            <p:cNvPr id="27" name="ïŝļïḍè"/>
            <p:cNvSpPr/>
            <p:nvPr/>
          </p:nvSpPr>
          <p:spPr>
            <a:xfrm>
              <a:off x="7104551" y="3848437"/>
              <a:ext cx="1943149" cy="1717164"/>
            </a:xfrm>
            <a:prstGeom prst="rect">
              <a:avLst/>
            </a:prstGeom>
            <a:solidFill>
              <a:srgbClr val="00206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思源黑体 CN Medium" panose="020B0600000000000000" pitchFamily="34" charset="-122"/>
                <a:sym typeface="Arial" panose="020B0604020202020204" pitchFamily="34" charset="0"/>
              </a:endParaRPr>
            </a:p>
          </p:txBody>
        </p:sp>
        <p:sp>
          <p:nvSpPr>
            <p:cNvPr id="28" name="文本框 27"/>
            <p:cNvSpPr txBox="1"/>
            <p:nvPr/>
          </p:nvSpPr>
          <p:spPr>
            <a:xfrm>
              <a:off x="7104551" y="3848437"/>
              <a:ext cx="1992977" cy="1723549"/>
            </a:xfrm>
            <a:prstGeom prst="rect">
              <a:avLst/>
            </a:prstGeom>
            <a:noFill/>
          </p:spPr>
          <p:txBody>
            <a:bodyPr wrap="square" rtlCol="0">
              <a:spAutoFit/>
              <a:scene3d>
                <a:camera prst="orthographicFront"/>
                <a:lightRig rig="threePt" dir="t"/>
              </a:scene3d>
              <a:sp3d contourW="12700"/>
            </a:bodyPr>
            <a:lstStyle/>
            <a:p>
              <a:pPr>
                <a:spcAft>
                  <a:spcPts val="600"/>
                </a:spcAft>
              </a:pPr>
              <a:r>
                <a:rPr lang="zh-CN" altLang="en-US" sz="1200" b="1" dirty="0">
                  <a:solidFill>
                    <a:schemeClr val="bg1"/>
                  </a:solidFill>
                  <a:cs typeface="+mn-ea"/>
                  <a:sym typeface="+mn-lt"/>
                </a:rPr>
                <a:t>根据</a:t>
              </a:r>
              <a:r>
                <a:rPr lang="en-US" altLang="zh-CN" sz="1200" b="1" dirty="0">
                  <a:solidFill>
                    <a:schemeClr val="bg1"/>
                  </a:solidFill>
                  <a:cs typeface="+mn-ea"/>
                  <a:sym typeface="+mn-lt"/>
                </a:rPr>
                <a:t>GB51309《</a:t>
              </a:r>
              <a:r>
                <a:rPr lang="zh-CN" altLang="en-US" sz="1200" b="1" dirty="0">
                  <a:solidFill>
                    <a:schemeClr val="bg1"/>
                  </a:solidFill>
                  <a:cs typeface="+mn-ea"/>
                  <a:sym typeface="+mn-lt"/>
                </a:rPr>
                <a:t>消防应急照明和疏散指示系统技术标准</a:t>
              </a:r>
              <a:r>
                <a:rPr lang="en-US" altLang="zh-CN" sz="1200" b="1" dirty="0">
                  <a:solidFill>
                    <a:schemeClr val="bg1"/>
                  </a:solidFill>
                  <a:cs typeface="+mn-ea"/>
                  <a:sym typeface="+mn-lt"/>
                </a:rPr>
                <a:t>》3.4.1</a:t>
              </a:r>
              <a:r>
                <a:rPr lang="zh-CN" altLang="en-US" sz="1200" b="1" dirty="0" smtClean="0">
                  <a:solidFill>
                    <a:schemeClr val="bg1"/>
                  </a:solidFill>
                  <a:cs typeface="+mn-ea"/>
                  <a:sym typeface="+mn-lt"/>
                </a:rPr>
                <a:t>规定</a:t>
              </a:r>
              <a:r>
                <a:rPr lang="zh-CN" altLang="en-US" sz="1200" b="1" dirty="0">
                  <a:solidFill>
                    <a:schemeClr val="bg1"/>
                  </a:solidFill>
                  <a:cs typeface="+mn-ea"/>
                  <a:sym typeface="+mn-lt"/>
                </a:rPr>
                <a:t>：</a:t>
              </a:r>
              <a:endParaRPr lang="en-US" altLang="zh-CN" sz="1200" b="1" dirty="0">
                <a:solidFill>
                  <a:schemeClr val="bg1"/>
                </a:solidFill>
                <a:cs typeface="+mn-ea"/>
                <a:sym typeface="+mn-lt"/>
              </a:endParaRPr>
            </a:p>
            <a:p>
              <a:pPr>
                <a:spcAft>
                  <a:spcPts val="600"/>
                </a:spcAft>
              </a:pPr>
              <a:r>
                <a:rPr lang="zh-CN" altLang="en-US" sz="1200" b="1" dirty="0">
                  <a:solidFill>
                    <a:schemeClr val="bg1"/>
                  </a:solidFill>
                  <a:cs typeface="+mn-ea"/>
                  <a:sym typeface="+mn-lt"/>
                </a:rPr>
                <a:t>在隧道场所、潮湿场所</a:t>
              </a:r>
              <a:r>
                <a:rPr lang="zh-CN" altLang="en-US" sz="1200" b="1" dirty="0" smtClean="0">
                  <a:solidFill>
                    <a:schemeClr val="bg1"/>
                  </a:solidFill>
                  <a:cs typeface="+mn-ea"/>
                  <a:sym typeface="+mn-lt"/>
                </a:rPr>
                <a:t>，应选</a:t>
              </a:r>
              <a:r>
                <a:rPr lang="zh-CN" altLang="en-US" sz="1200" b="1" dirty="0">
                  <a:solidFill>
                    <a:schemeClr val="bg1"/>
                  </a:solidFill>
                  <a:cs typeface="+mn-ea"/>
                  <a:sym typeface="+mn-lt"/>
                </a:rPr>
                <a:t>择防护等级不低于</a:t>
              </a:r>
              <a:r>
                <a:rPr lang="en-US" altLang="zh-CN" sz="1200" b="1" dirty="0">
                  <a:solidFill>
                    <a:schemeClr val="bg1"/>
                  </a:solidFill>
                  <a:cs typeface="+mn-ea"/>
                  <a:sym typeface="+mn-lt"/>
                </a:rPr>
                <a:t>IP65 </a:t>
              </a:r>
              <a:r>
                <a:rPr lang="zh-CN" altLang="en-US" sz="1200" b="1" dirty="0">
                  <a:solidFill>
                    <a:schemeClr val="bg1"/>
                  </a:solidFill>
                  <a:cs typeface="+mn-ea"/>
                  <a:sym typeface="+mn-lt"/>
                </a:rPr>
                <a:t>的产品；</a:t>
              </a:r>
              <a:endParaRPr lang="en-US" altLang="zh-CN" sz="1200" b="1" dirty="0">
                <a:solidFill>
                  <a:schemeClr val="bg1"/>
                </a:solidFill>
                <a:cs typeface="+mn-ea"/>
                <a:sym typeface="+mn-lt"/>
              </a:endParaRPr>
            </a:p>
            <a:p>
              <a:pPr>
                <a:spcAft>
                  <a:spcPts val="600"/>
                </a:spcAft>
              </a:pPr>
              <a:r>
                <a:rPr lang="zh-CN" altLang="en-US" sz="1200" b="1" dirty="0">
                  <a:solidFill>
                    <a:schemeClr val="bg1"/>
                  </a:solidFill>
                  <a:cs typeface="+mn-ea"/>
                  <a:sym typeface="+mn-lt"/>
                </a:rPr>
                <a:t>在电气竖井内，应选择防护等级不低于</a:t>
              </a:r>
              <a:r>
                <a:rPr lang="en-US" altLang="zh-CN" sz="1200" b="1" dirty="0">
                  <a:solidFill>
                    <a:schemeClr val="bg1"/>
                  </a:solidFill>
                  <a:cs typeface="+mn-ea"/>
                  <a:sym typeface="+mn-lt"/>
                </a:rPr>
                <a:t>IP33 </a:t>
              </a:r>
              <a:r>
                <a:rPr lang="zh-CN" altLang="en-US" sz="1200" b="1" dirty="0">
                  <a:solidFill>
                    <a:schemeClr val="bg1"/>
                  </a:solidFill>
                  <a:cs typeface="+mn-ea"/>
                  <a:sym typeface="+mn-lt"/>
                </a:rPr>
                <a:t>的产品。</a:t>
              </a:r>
              <a:endParaRPr lang="en-US" altLang="zh-CN" sz="1050" dirty="0">
                <a:solidFill>
                  <a:schemeClr val="bg1"/>
                </a:solidFill>
                <a:cs typeface="+mn-ea"/>
                <a:sym typeface="+mn-lt"/>
              </a:endParaRPr>
            </a:p>
          </p:txBody>
        </p:sp>
      </p:gr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047" y="1361294"/>
            <a:ext cx="3308343" cy="3060034"/>
          </a:xfrm>
          <a:prstGeom prst="roundRect">
            <a:avLst>
              <a:gd name="adj" fmla="val 4167"/>
            </a:avLst>
          </a:prstGeom>
          <a:solidFill>
            <a:srgbClr val="FFFFFF"/>
          </a:solidFill>
          <a:ln w="76200" cap="sq">
            <a:noFill/>
            <a:miter lim="800000"/>
            <a:headEnd/>
            <a:tailEnd/>
          </a:ln>
          <a:effectLst>
            <a:reflection blurRad="6350" stA="50000" endA="300" endPos="55000" dir="5400000" sy="-100000" algn="bl" rotWithShape="0"/>
          </a:effectLst>
          <a:scene3d>
            <a:camera prst="orthographicFront"/>
            <a:lightRig rig="threePt" dir="t">
              <a:rot lat="0" lon="0" rev="2700000"/>
            </a:lightRig>
          </a:scene3d>
          <a:sp3d>
            <a:bevelT h="38100"/>
            <a:contourClr>
              <a:srgbClr val="C0C0C0"/>
            </a:contourClr>
          </a:sp3d>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861" y="1632108"/>
            <a:ext cx="1992977" cy="1546673"/>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3764" y="3836833"/>
            <a:ext cx="2084693" cy="1384695"/>
          </a:xfrm>
          <a:prstGeom prst="rect">
            <a:avLst/>
          </a:prstGeom>
        </p:spPr>
      </p:pic>
    </p:spTree>
    <p:extLst>
      <p:ext uri="{BB962C8B-B14F-4D97-AF65-F5344CB8AC3E}">
        <p14:creationId xmlns:p14="http://schemas.microsoft.com/office/powerpoint/2010/main" val="80337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37682" y="2455559"/>
            <a:ext cx="5900943" cy="1446550"/>
          </a:xfrm>
          <a:prstGeom prst="rect">
            <a:avLst/>
          </a:prstGeom>
          <a:noFill/>
        </p:spPr>
        <p:txBody>
          <a:bodyPr wrap="square" rtlCol="0">
            <a:spAutoFit/>
          </a:bodyPr>
          <a:lstStyle/>
          <a:p>
            <a:pPr algn="r"/>
            <a:r>
              <a:rPr lang="zh-CN" altLang="en-US" sz="4400" b="1" dirty="0">
                <a:solidFill>
                  <a:srgbClr val="008AC0"/>
                </a:solidFill>
                <a:latin typeface="微软雅黑" panose="020B0503020204020204" pitchFamily="34" charset="-122"/>
                <a:ea typeface="微软雅黑" panose="020B0503020204020204" pitchFamily="34" charset="-122"/>
              </a:rPr>
              <a:t>感谢</a:t>
            </a:r>
            <a:r>
              <a:rPr lang="zh-CN" altLang="en-US" sz="4400" b="1" dirty="0" smtClean="0">
                <a:solidFill>
                  <a:srgbClr val="008AC0"/>
                </a:solidFill>
                <a:latin typeface="微软雅黑" panose="020B0503020204020204" pitchFamily="34" charset="-122"/>
                <a:ea typeface="微软雅黑" panose="020B0503020204020204" pitchFamily="34" charset="-122"/>
              </a:rPr>
              <a:t>关注</a:t>
            </a:r>
            <a:endParaRPr lang="en-US" altLang="zh-CN" sz="4400" b="1" dirty="0" smtClean="0">
              <a:solidFill>
                <a:srgbClr val="008AC0"/>
              </a:solidFill>
              <a:latin typeface="微软雅黑" panose="020B0503020204020204" pitchFamily="34" charset="-122"/>
              <a:ea typeface="微软雅黑" panose="020B0503020204020204" pitchFamily="34" charset="-122"/>
            </a:endParaRPr>
          </a:p>
          <a:p>
            <a:pPr algn="r"/>
            <a:r>
              <a:rPr lang="en-US" altLang="zh-CN" sz="4400" b="1" dirty="0" smtClean="0">
                <a:solidFill>
                  <a:srgbClr val="008AC0"/>
                </a:solidFill>
                <a:latin typeface="微软雅黑" panose="020B0503020204020204" pitchFamily="34" charset="-122"/>
                <a:ea typeface="微软雅黑" panose="020B0503020204020204" pitchFamily="34" charset="-122"/>
              </a:rPr>
              <a:t>THANKS</a:t>
            </a:r>
          </a:p>
        </p:txBody>
      </p:sp>
      <p:sp>
        <p:nvSpPr>
          <p:cNvPr id="6" name="矩形 5"/>
          <p:cNvSpPr/>
          <p:nvPr/>
        </p:nvSpPr>
        <p:spPr>
          <a:xfrm>
            <a:off x="5342625" y="4318865"/>
            <a:ext cx="6096000" cy="1015663"/>
          </a:xfrm>
          <a:prstGeom prst="rect">
            <a:avLst/>
          </a:prstGeom>
        </p:spPr>
        <p:txBody>
          <a:bodyPr>
            <a:spAutoFit/>
          </a:bodyPr>
          <a:lstStyle/>
          <a:p>
            <a:pPr algn="r">
              <a:lnSpc>
                <a:spcPct val="150000"/>
              </a:lnSpc>
            </a:pPr>
            <a:r>
              <a:rPr lang="zh-CN" altLang="en-US" sz="2000" b="1" dirty="0">
                <a:cs typeface="+mn-ea"/>
                <a:sym typeface="+mn-lt"/>
              </a:rPr>
              <a:t>设计与解决方案部</a:t>
            </a:r>
            <a:endParaRPr lang="en-US" altLang="zh-CN" sz="2000" b="1" dirty="0">
              <a:cs typeface="+mn-ea"/>
              <a:sym typeface="+mn-lt"/>
            </a:endParaRPr>
          </a:p>
          <a:p>
            <a:pPr algn="r">
              <a:lnSpc>
                <a:spcPct val="150000"/>
              </a:lnSpc>
            </a:pPr>
            <a:r>
              <a:rPr lang="en-US" altLang="zh-CN" sz="2000" b="1" dirty="0" smtClean="0">
                <a:cs typeface="+mn-ea"/>
                <a:sym typeface="+mn-lt"/>
              </a:rPr>
              <a:t>2022.03</a:t>
            </a:r>
            <a:endParaRPr lang="zh-CN" altLang="en-US" sz="2000"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02903" y="0"/>
            <a:ext cx="2743200" cy="1797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2" name="íṥḷíḑé"/>
          <p:cNvSpPr txBox="1"/>
          <p:nvPr/>
        </p:nvSpPr>
        <p:spPr>
          <a:xfrm>
            <a:off x="6011380" y="2187282"/>
            <a:ext cx="466794" cy="461665"/>
          </a:xfrm>
          <a:prstGeom prst="rect">
            <a:avLst/>
          </a:prstGeom>
          <a:noFill/>
        </p:spPr>
        <p:txBody>
          <a:bodyPr wrap="none" anchor="ctr">
            <a:noAutofit/>
          </a:bodyPr>
          <a:lstStyle/>
          <a:p>
            <a:pPr algn="ctr"/>
            <a:r>
              <a:rPr lang="en-US" altLang="zh-CN" sz="3600" b="1" dirty="0">
                <a:solidFill>
                  <a:srgbClr val="26BBEC"/>
                </a:solidFill>
                <a:cs typeface="+mn-ea"/>
                <a:sym typeface="+mn-lt"/>
              </a:rPr>
              <a:t>01</a:t>
            </a:r>
          </a:p>
        </p:txBody>
      </p:sp>
      <p:cxnSp>
        <p:nvCxnSpPr>
          <p:cNvPr id="213" name="直接连接符 212"/>
          <p:cNvCxnSpPr/>
          <p:nvPr/>
        </p:nvCxnSpPr>
        <p:spPr>
          <a:xfrm>
            <a:off x="6633090" y="2158507"/>
            <a:ext cx="0" cy="519214"/>
          </a:xfrm>
          <a:prstGeom prst="line">
            <a:avLst/>
          </a:prstGeom>
          <a:ln w="28575">
            <a:solidFill>
              <a:srgbClr val="008AC0"/>
            </a:solidFill>
          </a:ln>
        </p:spPr>
        <p:style>
          <a:lnRef idx="1">
            <a:schemeClr val="accent1"/>
          </a:lnRef>
          <a:fillRef idx="0">
            <a:schemeClr val="accent1"/>
          </a:fillRef>
          <a:effectRef idx="0">
            <a:schemeClr val="accent1"/>
          </a:effectRef>
          <a:fontRef idx="minor">
            <a:schemeClr val="tx1"/>
          </a:fontRef>
        </p:style>
      </p:cxnSp>
      <p:sp>
        <p:nvSpPr>
          <p:cNvPr id="216" name="îṧ1ïḋê"/>
          <p:cNvSpPr txBox="1"/>
          <p:nvPr/>
        </p:nvSpPr>
        <p:spPr>
          <a:xfrm>
            <a:off x="5992946" y="3197111"/>
            <a:ext cx="503663" cy="461665"/>
          </a:xfrm>
          <a:prstGeom prst="rect">
            <a:avLst/>
          </a:prstGeom>
          <a:noFill/>
        </p:spPr>
        <p:txBody>
          <a:bodyPr wrap="none" anchor="ctr">
            <a:noAutofit/>
          </a:bodyPr>
          <a:lstStyle/>
          <a:p>
            <a:pPr algn="ctr"/>
            <a:r>
              <a:rPr lang="en-US" altLang="zh-CN" sz="3600" b="1">
                <a:solidFill>
                  <a:srgbClr val="26BBEC"/>
                </a:solidFill>
                <a:cs typeface="+mn-ea"/>
                <a:sym typeface="+mn-lt"/>
              </a:rPr>
              <a:t>02</a:t>
            </a:r>
          </a:p>
        </p:txBody>
      </p:sp>
      <p:cxnSp>
        <p:nvCxnSpPr>
          <p:cNvPr id="217" name="直接连接符 216"/>
          <p:cNvCxnSpPr/>
          <p:nvPr/>
        </p:nvCxnSpPr>
        <p:spPr>
          <a:xfrm>
            <a:off x="6609846" y="3168336"/>
            <a:ext cx="0" cy="519214"/>
          </a:xfrm>
          <a:prstGeom prst="line">
            <a:avLst/>
          </a:prstGeom>
          <a:ln w="28575" cap="flat" cmpd="sng" algn="ctr">
            <a:solidFill>
              <a:srgbClr val="008AC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0" name="isľîḋé"/>
          <p:cNvSpPr txBox="1"/>
          <p:nvPr/>
        </p:nvSpPr>
        <p:spPr>
          <a:xfrm>
            <a:off x="6011379" y="4136233"/>
            <a:ext cx="513282" cy="461665"/>
          </a:xfrm>
          <a:prstGeom prst="rect">
            <a:avLst/>
          </a:prstGeom>
          <a:noFill/>
        </p:spPr>
        <p:txBody>
          <a:bodyPr wrap="none" anchor="ctr">
            <a:noAutofit/>
          </a:bodyPr>
          <a:lstStyle/>
          <a:p>
            <a:pPr algn="ctr"/>
            <a:r>
              <a:rPr lang="en-US" altLang="zh-CN" sz="3600" b="1" dirty="0">
                <a:solidFill>
                  <a:srgbClr val="26BBEC"/>
                </a:solidFill>
                <a:cs typeface="+mn-ea"/>
                <a:sym typeface="+mn-lt"/>
              </a:rPr>
              <a:t>03</a:t>
            </a:r>
          </a:p>
        </p:txBody>
      </p:sp>
      <p:cxnSp>
        <p:nvCxnSpPr>
          <p:cNvPr id="221" name="直接连接符 220"/>
          <p:cNvCxnSpPr/>
          <p:nvPr/>
        </p:nvCxnSpPr>
        <p:spPr>
          <a:xfrm>
            <a:off x="6633089" y="4107458"/>
            <a:ext cx="0" cy="519214"/>
          </a:xfrm>
          <a:prstGeom prst="line">
            <a:avLst/>
          </a:prstGeom>
          <a:ln w="28575" cap="flat" cmpd="sng" algn="ctr">
            <a:solidFill>
              <a:srgbClr val="008AC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4" name="îṡlïḓé"/>
          <p:cNvSpPr txBox="1"/>
          <p:nvPr/>
        </p:nvSpPr>
        <p:spPr>
          <a:xfrm>
            <a:off x="6016190" y="5100950"/>
            <a:ext cx="503663" cy="461665"/>
          </a:xfrm>
          <a:prstGeom prst="rect">
            <a:avLst/>
          </a:prstGeom>
          <a:noFill/>
        </p:spPr>
        <p:txBody>
          <a:bodyPr wrap="none" anchor="ctr">
            <a:noAutofit/>
          </a:bodyPr>
          <a:lstStyle/>
          <a:p>
            <a:pPr algn="ctr"/>
            <a:r>
              <a:rPr lang="en-US" altLang="zh-CN" sz="3600" b="1">
                <a:solidFill>
                  <a:srgbClr val="26BBEC"/>
                </a:solidFill>
                <a:cs typeface="+mn-ea"/>
                <a:sym typeface="+mn-lt"/>
              </a:rPr>
              <a:t>04</a:t>
            </a:r>
          </a:p>
        </p:txBody>
      </p:sp>
      <p:cxnSp>
        <p:nvCxnSpPr>
          <p:cNvPr id="225" name="直接连接符 224"/>
          <p:cNvCxnSpPr/>
          <p:nvPr/>
        </p:nvCxnSpPr>
        <p:spPr>
          <a:xfrm>
            <a:off x="6633090" y="5072175"/>
            <a:ext cx="0" cy="519214"/>
          </a:xfrm>
          <a:prstGeom prst="line">
            <a:avLst/>
          </a:prstGeom>
          <a:ln w="28575" cap="flat" cmpd="sng" algn="ctr">
            <a:solidFill>
              <a:srgbClr val="008AC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9709" y="817609"/>
            <a:ext cx="2120584" cy="649393"/>
          </a:xfrm>
          <a:prstGeom prst="rect">
            <a:avLst/>
          </a:prstGeom>
        </p:spPr>
      </p:pic>
      <p:sp>
        <p:nvSpPr>
          <p:cNvPr id="20" name="矩形 19"/>
          <p:cNvSpPr/>
          <p:nvPr/>
        </p:nvSpPr>
        <p:spPr>
          <a:xfrm>
            <a:off x="6037779" y="646210"/>
            <a:ext cx="3301930" cy="743986"/>
          </a:xfrm>
          <a:prstGeom prst="rect">
            <a:avLst/>
          </a:prstGeom>
        </p:spPr>
        <p:txBody>
          <a:bodyPr wrap="none">
            <a:spAutoFit/>
          </a:bodyPr>
          <a:lstStyle/>
          <a:p>
            <a:pPr lvl="0" algn="just">
              <a:lnSpc>
                <a:spcPct val="150000"/>
              </a:lnSpc>
              <a:spcAft>
                <a:spcPts val="0"/>
              </a:spcAft>
              <a:tabLst>
                <a:tab pos="317500" algn="l"/>
              </a:tabLst>
            </a:pPr>
            <a:r>
              <a:rPr lang="zh-CN" altLang="en-US" sz="3200" b="1" kern="100" dirty="0" smtClean="0">
                <a:solidFill>
                  <a:srgbClr val="008AC0"/>
                </a:solidFill>
                <a:effectLst/>
                <a:cs typeface="+mn-ea"/>
                <a:sym typeface="+mn-lt"/>
              </a:rPr>
              <a:t>目录</a:t>
            </a:r>
            <a:r>
              <a:rPr lang="en-US" altLang="zh-CN" sz="3200" b="1" kern="100" dirty="0" smtClean="0">
                <a:solidFill>
                  <a:srgbClr val="008AC0"/>
                </a:solidFill>
                <a:effectLst/>
                <a:cs typeface="+mn-ea"/>
                <a:sym typeface="+mn-lt"/>
              </a:rPr>
              <a:t>CONTENTS</a:t>
            </a:r>
            <a:endParaRPr lang="zh-CN" altLang="zh-CN" sz="3200" b="1" kern="100" dirty="0">
              <a:solidFill>
                <a:srgbClr val="008AC0"/>
              </a:solidFill>
              <a:effectLst/>
              <a:cs typeface="+mn-ea"/>
              <a:sym typeface="+mn-lt"/>
            </a:endParaRPr>
          </a:p>
        </p:txBody>
      </p:sp>
      <p:sp>
        <p:nvSpPr>
          <p:cNvPr id="3" name="矩形 2"/>
          <p:cNvSpPr/>
          <p:nvPr/>
        </p:nvSpPr>
        <p:spPr>
          <a:xfrm>
            <a:off x="6788007" y="2187282"/>
            <a:ext cx="1832762" cy="369332"/>
          </a:xfrm>
          <a:prstGeom prst="rect">
            <a:avLst/>
          </a:prstGeom>
        </p:spPr>
        <p:txBody>
          <a:bodyPr wrap="square">
            <a:spAutoFit/>
          </a:bodyPr>
          <a:lstStyle/>
          <a:p>
            <a:pPr algn="r">
              <a:spcBef>
                <a:spcPct val="0"/>
              </a:spcBef>
            </a:pPr>
            <a:r>
              <a:rPr lang="zh-CN" altLang="en-US" b="1" dirty="0">
                <a:solidFill>
                  <a:srgbClr val="26BBEC"/>
                </a:solidFill>
                <a:cs typeface="+mn-ea"/>
                <a:sym typeface="+mn-lt"/>
              </a:rPr>
              <a:t>标志灯的设置</a:t>
            </a:r>
            <a:endParaRPr lang="zh-CN" altLang="en-US" b="1" dirty="0">
              <a:solidFill>
                <a:srgbClr val="26BBEC"/>
              </a:solidFill>
              <a:cs typeface="+mn-ea"/>
              <a:sym typeface="+mn-lt"/>
            </a:endParaRPr>
          </a:p>
        </p:txBody>
      </p:sp>
      <p:sp>
        <p:nvSpPr>
          <p:cNvPr id="15" name="矩形 14"/>
          <p:cNvSpPr/>
          <p:nvPr/>
        </p:nvSpPr>
        <p:spPr>
          <a:xfrm>
            <a:off x="6788007" y="3289444"/>
            <a:ext cx="1832762" cy="369332"/>
          </a:xfrm>
          <a:prstGeom prst="rect">
            <a:avLst/>
          </a:prstGeom>
        </p:spPr>
        <p:txBody>
          <a:bodyPr wrap="square">
            <a:spAutoFit/>
          </a:bodyPr>
          <a:lstStyle/>
          <a:p>
            <a:pPr algn="r">
              <a:spcBef>
                <a:spcPct val="0"/>
              </a:spcBef>
            </a:pPr>
            <a:r>
              <a:rPr lang="zh-CN" altLang="en-US" b="1" dirty="0">
                <a:solidFill>
                  <a:srgbClr val="26BBEC"/>
                </a:solidFill>
                <a:cs typeface="+mn-ea"/>
                <a:sym typeface="+mn-lt"/>
              </a:rPr>
              <a:t>照明</a:t>
            </a:r>
            <a:r>
              <a:rPr lang="zh-CN" altLang="en-US" b="1" dirty="0" smtClean="0">
                <a:solidFill>
                  <a:srgbClr val="26BBEC"/>
                </a:solidFill>
                <a:cs typeface="+mn-ea"/>
                <a:sym typeface="+mn-lt"/>
              </a:rPr>
              <a:t>灯</a:t>
            </a:r>
            <a:r>
              <a:rPr lang="zh-CN" altLang="en-US" b="1" dirty="0">
                <a:solidFill>
                  <a:srgbClr val="26BBEC"/>
                </a:solidFill>
                <a:cs typeface="+mn-ea"/>
                <a:sym typeface="+mn-lt"/>
              </a:rPr>
              <a:t>的设置</a:t>
            </a:r>
            <a:endParaRPr lang="zh-CN" altLang="en-US" b="1" dirty="0">
              <a:solidFill>
                <a:srgbClr val="26BBEC"/>
              </a:solidFill>
              <a:cs typeface="+mn-ea"/>
              <a:sym typeface="+mn-lt"/>
            </a:endParaRPr>
          </a:p>
        </p:txBody>
      </p:sp>
      <p:sp>
        <p:nvSpPr>
          <p:cNvPr id="16" name="矩形 15"/>
          <p:cNvSpPr/>
          <p:nvPr/>
        </p:nvSpPr>
        <p:spPr>
          <a:xfrm>
            <a:off x="6633089" y="4182399"/>
            <a:ext cx="1832762" cy="369332"/>
          </a:xfrm>
          <a:prstGeom prst="rect">
            <a:avLst/>
          </a:prstGeom>
        </p:spPr>
        <p:txBody>
          <a:bodyPr wrap="square">
            <a:spAutoFit/>
          </a:bodyPr>
          <a:lstStyle/>
          <a:p>
            <a:pPr algn="r">
              <a:spcBef>
                <a:spcPct val="0"/>
              </a:spcBef>
            </a:pPr>
            <a:r>
              <a:rPr lang="zh-CN" altLang="en-US" b="1" dirty="0">
                <a:solidFill>
                  <a:srgbClr val="26BBEC"/>
                </a:solidFill>
                <a:cs typeface="+mn-ea"/>
                <a:sym typeface="+mn-lt"/>
              </a:rPr>
              <a:t>电源</a:t>
            </a:r>
            <a:r>
              <a:rPr lang="zh-CN" altLang="en-US" b="1" dirty="0" smtClean="0">
                <a:solidFill>
                  <a:srgbClr val="26BBEC"/>
                </a:solidFill>
                <a:cs typeface="+mn-ea"/>
                <a:sym typeface="+mn-lt"/>
              </a:rPr>
              <a:t>的</a:t>
            </a:r>
            <a:r>
              <a:rPr lang="zh-CN" altLang="en-US" b="1" dirty="0">
                <a:solidFill>
                  <a:srgbClr val="26BBEC"/>
                </a:solidFill>
                <a:cs typeface="+mn-ea"/>
                <a:sym typeface="+mn-lt"/>
              </a:rPr>
              <a:t>设置</a:t>
            </a:r>
            <a:endParaRPr lang="zh-CN" altLang="en-US" b="1" dirty="0">
              <a:solidFill>
                <a:srgbClr val="26BBEC"/>
              </a:solidFill>
              <a:cs typeface="+mn-ea"/>
              <a:sym typeface="+mn-lt"/>
            </a:endParaRPr>
          </a:p>
        </p:txBody>
      </p:sp>
      <p:sp>
        <p:nvSpPr>
          <p:cNvPr id="17" name="矩形 16"/>
          <p:cNvSpPr/>
          <p:nvPr/>
        </p:nvSpPr>
        <p:spPr>
          <a:xfrm>
            <a:off x="6788007" y="5222057"/>
            <a:ext cx="1832762" cy="369332"/>
          </a:xfrm>
          <a:prstGeom prst="rect">
            <a:avLst/>
          </a:prstGeom>
        </p:spPr>
        <p:txBody>
          <a:bodyPr wrap="square">
            <a:spAutoFit/>
          </a:bodyPr>
          <a:lstStyle/>
          <a:p>
            <a:pPr algn="r">
              <a:spcBef>
                <a:spcPct val="0"/>
              </a:spcBef>
            </a:pPr>
            <a:r>
              <a:rPr lang="zh-CN" altLang="en-US" b="1" dirty="0" smtClean="0">
                <a:solidFill>
                  <a:srgbClr val="26BBEC"/>
                </a:solidFill>
                <a:cs typeface="+mn-ea"/>
                <a:sym typeface="+mn-lt"/>
              </a:rPr>
              <a:t>控制器的</a:t>
            </a:r>
            <a:r>
              <a:rPr lang="zh-CN" altLang="en-US" b="1" dirty="0">
                <a:solidFill>
                  <a:srgbClr val="26BBEC"/>
                </a:solidFill>
                <a:cs typeface="+mn-ea"/>
                <a:sym typeface="+mn-lt"/>
              </a:rPr>
              <a:t>设置</a:t>
            </a:r>
            <a:endParaRPr lang="zh-CN" altLang="en-US" b="1" dirty="0">
              <a:solidFill>
                <a:srgbClr val="26BBEC"/>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íṥḷíḑé"/>
          <p:cNvSpPr txBox="1"/>
          <p:nvPr/>
        </p:nvSpPr>
        <p:spPr>
          <a:xfrm>
            <a:off x="9976207" y="2218104"/>
            <a:ext cx="1184647" cy="915514"/>
          </a:xfrm>
          <a:prstGeom prst="rect">
            <a:avLst/>
          </a:prstGeom>
          <a:noFill/>
        </p:spPr>
        <p:txBody>
          <a:bodyPr wrap="none" anchor="ctr">
            <a:noAutofit/>
          </a:bodyPr>
          <a:lstStyle/>
          <a:p>
            <a:pPr algn="ctr"/>
            <a:r>
              <a:rPr lang="en-US" altLang="zh-CN" sz="7200" b="1" dirty="0">
                <a:solidFill>
                  <a:srgbClr val="26BBEC"/>
                </a:solidFill>
                <a:cs typeface="+mn-ea"/>
                <a:sym typeface="+mn-lt"/>
              </a:rPr>
              <a:t>01</a:t>
            </a:r>
          </a:p>
        </p:txBody>
      </p:sp>
      <p:cxnSp>
        <p:nvCxnSpPr>
          <p:cNvPr id="6" name="直接连接符 5"/>
          <p:cNvCxnSpPr/>
          <p:nvPr/>
        </p:nvCxnSpPr>
        <p:spPr>
          <a:xfrm>
            <a:off x="11243048" y="2311685"/>
            <a:ext cx="0" cy="20034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îsľïḑê"/>
          <p:cNvSpPr txBox="1"/>
          <p:nvPr/>
        </p:nvSpPr>
        <p:spPr bwMode="auto">
          <a:xfrm>
            <a:off x="6138584" y="3219012"/>
            <a:ext cx="4967237" cy="72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4800" b="1" dirty="0" smtClean="0">
                <a:solidFill>
                  <a:schemeClr val="bg1"/>
                </a:solidFill>
                <a:cs typeface="+mn-ea"/>
                <a:sym typeface="+mn-lt"/>
              </a:rPr>
              <a:t>标志灯的设置</a:t>
            </a:r>
            <a:endParaRPr lang="zh-CN" altLang="en-US" sz="48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îsľïḑê"/>
          <p:cNvSpPr txBox="1"/>
          <p:nvPr/>
        </p:nvSpPr>
        <p:spPr bwMode="auto">
          <a:xfrm>
            <a:off x="844282" y="356690"/>
            <a:ext cx="2121780" cy="3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600" b="1" dirty="0" smtClean="0">
                <a:solidFill>
                  <a:srgbClr val="008AC0"/>
                </a:solidFill>
                <a:cs typeface="+mn-ea"/>
                <a:sym typeface="+mn-lt"/>
              </a:rPr>
              <a:t>01 </a:t>
            </a:r>
            <a:r>
              <a:rPr lang="zh-CN" altLang="en-US" sz="1600" b="1" dirty="0" smtClean="0">
                <a:solidFill>
                  <a:srgbClr val="008AC0"/>
                </a:solidFill>
                <a:cs typeface="+mn-ea"/>
                <a:sym typeface="+mn-lt"/>
              </a:rPr>
              <a:t>确定疏散路径</a:t>
            </a:r>
            <a:endParaRPr lang="zh-CN" altLang="en-US" sz="1600" b="1" dirty="0">
              <a:solidFill>
                <a:srgbClr val="008AC0"/>
              </a:solidFill>
              <a:cs typeface="+mn-ea"/>
              <a:sym typeface="+mn-lt"/>
            </a:endParaRPr>
          </a:p>
        </p:txBody>
      </p:sp>
      <p:sp>
        <p:nvSpPr>
          <p:cNvPr id="3" name="圆角矩形 4">
            <a:extLst>
              <a:ext uri="{FF2B5EF4-FFF2-40B4-BE49-F238E27FC236}">
                <a16:creationId xmlns:a16="http://schemas.microsoft.com/office/drawing/2014/main" id="{79189679-86D0-45FD-AC8A-D8813771F339}"/>
              </a:ext>
            </a:extLst>
          </p:cNvPr>
          <p:cNvSpPr>
            <a:spLocks noChangeArrowheads="1"/>
          </p:cNvSpPr>
          <p:nvPr/>
        </p:nvSpPr>
        <p:spPr bwMode="auto">
          <a:xfrm>
            <a:off x="640925" y="1451117"/>
            <a:ext cx="10038839" cy="4495712"/>
          </a:xfrm>
          <a:prstGeom prst="roundRect">
            <a:avLst>
              <a:gd name="adj" fmla="val 16667"/>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sz="1350">
              <a:solidFill>
                <a:srgbClr val="FFFFFF"/>
              </a:solidFill>
            </a:endParaRPr>
          </a:p>
        </p:txBody>
      </p:sp>
      <p:grpSp>
        <p:nvGrpSpPr>
          <p:cNvPr id="4" name="组合 17">
            <a:extLst>
              <a:ext uri="{FF2B5EF4-FFF2-40B4-BE49-F238E27FC236}">
                <a16:creationId xmlns:a16="http://schemas.microsoft.com/office/drawing/2014/main" id="{7BF9E1C2-E3E2-478C-B020-CB0E13FEECAA}"/>
              </a:ext>
            </a:extLst>
          </p:cNvPr>
          <p:cNvGrpSpPr>
            <a:grpSpLocks/>
          </p:cNvGrpSpPr>
          <p:nvPr/>
        </p:nvGrpSpPr>
        <p:grpSpPr bwMode="auto">
          <a:xfrm>
            <a:off x="1241986" y="1708547"/>
            <a:ext cx="820340" cy="171450"/>
            <a:chOff x="0" y="0"/>
            <a:chExt cx="1094014" cy="228600"/>
          </a:xfrm>
        </p:grpSpPr>
        <p:sp>
          <p:nvSpPr>
            <p:cNvPr id="5" name="椭圆 13">
              <a:extLst>
                <a:ext uri="{FF2B5EF4-FFF2-40B4-BE49-F238E27FC236}">
                  <a16:creationId xmlns:a16="http://schemas.microsoft.com/office/drawing/2014/main" id="{EA9ED990-E2F8-46F5-88E3-4B1A1651FE34}"/>
                </a:ext>
              </a:extLst>
            </p:cNvPr>
            <p:cNvSpPr>
              <a:spLocks noChangeArrowheads="1"/>
            </p:cNvSpPr>
            <p:nvPr/>
          </p:nvSpPr>
          <p:spPr bwMode="auto">
            <a:xfrm>
              <a:off x="0"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椭圆 14">
              <a:extLst>
                <a:ext uri="{FF2B5EF4-FFF2-40B4-BE49-F238E27FC236}">
                  <a16:creationId xmlns:a16="http://schemas.microsoft.com/office/drawing/2014/main" id="{74AEE39A-93E0-4F6F-92C9-42815593FECD}"/>
                </a:ext>
              </a:extLst>
            </p:cNvPr>
            <p:cNvSpPr>
              <a:spLocks noChangeArrowheads="1"/>
            </p:cNvSpPr>
            <p:nvPr/>
          </p:nvSpPr>
          <p:spPr bwMode="auto">
            <a:xfrm>
              <a:off x="290286"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椭圆 15">
              <a:extLst>
                <a:ext uri="{FF2B5EF4-FFF2-40B4-BE49-F238E27FC236}">
                  <a16:creationId xmlns:a16="http://schemas.microsoft.com/office/drawing/2014/main" id="{B2CDC97F-E2BB-418C-97D2-FA415617BD54}"/>
                </a:ext>
              </a:extLst>
            </p:cNvPr>
            <p:cNvSpPr>
              <a:spLocks noChangeArrowheads="1"/>
            </p:cNvSpPr>
            <p:nvPr/>
          </p:nvSpPr>
          <p:spPr bwMode="auto">
            <a:xfrm>
              <a:off x="575128"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椭圆 16">
              <a:extLst>
                <a:ext uri="{FF2B5EF4-FFF2-40B4-BE49-F238E27FC236}">
                  <a16:creationId xmlns:a16="http://schemas.microsoft.com/office/drawing/2014/main" id="{D67444AC-6A91-4F1D-95AD-562E61E76E30}"/>
                </a:ext>
              </a:extLst>
            </p:cNvPr>
            <p:cNvSpPr>
              <a:spLocks noChangeArrowheads="1"/>
            </p:cNvSpPr>
            <p:nvPr/>
          </p:nvSpPr>
          <p:spPr bwMode="auto">
            <a:xfrm>
              <a:off x="865414"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9" name="组合 8">
            <a:extLst>
              <a:ext uri="{FF2B5EF4-FFF2-40B4-BE49-F238E27FC236}">
                <a16:creationId xmlns:a16="http://schemas.microsoft.com/office/drawing/2014/main" id="{ABE5A118-11A9-4FC0-91E8-32D85B26B63C}"/>
              </a:ext>
            </a:extLst>
          </p:cNvPr>
          <p:cNvGrpSpPr/>
          <p:nvPr/>
        </p:nvGrpSpPr>
        <p:grpSpPr>
          <a:xfrm>
            <a:off x="1006772" y="2082051"/>
            <a:ext cx="9513041" cy="3342252"/>
            <a:chOff x="5295558" y="2502971"/>
            <a:chExt cx="3821047" cy="2967805"/>
          </a:xfrm>
        </p:grpSpPr>
        <p:sp>
          <p:nvSpPr>
            <p:cNvPr id="10" name="PA-矩形 4">
              <a:extLst>
                <a:ext uri="{FF2B5EF4-FFF2-40B4-BE49-F238E27FC236}">
                  <a16:creationId xmlns:a16="http://schemas.microsoft.com/office/drawing/2014/main" id="{A0582C38-5AE0-4B0B-A62A-7FF4386CC1C0}"/>
                </a:ext>
              </a:extLst>
            </p:cNvPr>
            <p:cNvSpPr>
              <a:spLocks noChangeArrowheads="1"/>
            </p:cNvSpPr>
            <p:nvPr>
              <p:custDataLst>
                <p:tags r:id="rId2"/>
              </p:custDataLst>
            </p:nvPr>
          </p:nvSpPr>
          <p:spPr bwMode="auto">
            <a:xfrm>
              <a:off x="5295558" y="2537210"/>
              <a:ext cx="1534838" cy="32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endParaRPr lang="zh-CN" altLang="en-US"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endParaRPr>
            </a:p>
          </p:txBody>
        </p:sp>
        <p:sp>
          <p:nvSpPr>
            <p:cNvPr id="11" name="PA-矩形 4">
              <a:extLst>
                <a:ext uri="{FF2B5EF4-FFF2-40B4-BE49-F238E27FC236}">
                  <a16:creationId xmlns:a16="http://schemas.microsoft.com/office/drawing/2014/main" id="{287C0F82-413F-41EA-A4D2-B91B47BC62FA}"/>
                </a:ext>
              </a:extLst>
            </p:cNvPr>
            <p:cNvSpPr>
              <a:spLocks noChangeArrowheads="1"/>
            </p:cNvSpPr>
            <p:nvPr>
              <p:custDataLst>
                <p:tags r:id="rId3"/>
              </p:custDataLst>
            </p:nvPr>
          </p:nvSpPr>
          <p:spPr bwMode="auto">
            <a:xfrm>
              <a:off x="5310580" y="2765155"/>
              <a:ext cx="3708301" cy="270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dirty="0"/>
                <a:t>系统设计前，应根据建、构筑物的结构形式和使用功能</a:t>
              </a:r>
              <a:r>
                <a:rPr lang="zh-CN" altLang="zh-CN" dirty="0" smtClean="0"/>
                <a:t>，以</a:t>
              </a:r>
              <a:r>
                <a:rPr lang="zh-CN" altLang="zh-CN" dirty="0"/>
                <a:t>防火分区、楼层、隧道区间、地铁站台和站厅等为基本单元</a:t>
              </a:r>
              <a:r>
                <a:rPr lang="zh-CN" altLang="zh-CN" dirty="0" smtClean="0"/>
                <a:t>确定</a:t>
              </a:r>
              <a:r>
                <a:rPr lang="zh-CN" altLang="zh-CN" dirty="0"/>
                <a:t>各水平疏散区域的疏散指示方案</a:t>
              </a:r>
              <a:r>
                <a:rPr lang="zh-CN" altLang="zh-CN" dirty="0" smtClean="0"/>
                <a:t>。</a:t>
              </a:r>
              <a:endParaRPr lang="en-US" altLang="zh-CN" dirty="0" smtClean="0"/>
            </a:p>
            <a:p>
              <a:r>
                <a:rPr lang="zh-CN" altLang="zh-CN" dirty="0" smtClean="0"/>
                <a:t>疏散</a:t>
              </a:r>
              <a:r>
                <a:rPr lang="zh-CN" altLang="zh-CN" dirty="0"/>
                <a:t>指示方案应包括确定</a:t>
              </a:r>
              <a:r>
                <a:rPr lang="zh-CN" altLang="zh-CN" dirty="0" smtClean="0"/>
                <a:t>各区域</a:t>
              </a:r>
              <a:r>
                <a:rPr lang="zh-CN" altLang="zh-CN" dirty="0"/>
                <a:t>疏散路径</a:t>
              </a:r>
              <a:r>
                <a:rPr lang="zh-CN" altLang="zh-CN" dirty="0" smtClean="0"/>
                <a:t>、方向标志灯的</a:t>
              </a:r>
              <a:r>
                <a:rPr lang="zh-CN" altLang="zh-CN" dirty="0"/>
                <a:t>指示方向</a:t>
              </a:r>
              <a:r>
                <a:rPr lang="zh-CN" altLang="zh-CN" dirty="0" smtClean="0"/>
                <a:t>和出口标志灯的</a:t>
              </a:r>
              <a:r>
                <a:rPr lang="zh-CN" altLang="zh-CN" dirty="0"/>
                <a:t>工作状态，并应符合</a:t>
              </a:r>
              <a:r>
                <a:rPr lang="zh-CN" altLang="zh-CN" dirty="0" smtClean="0"/>
                <a:t>下列规定：</a:t>
              </a:r>
              <a:endParaRPr lang="en-US" altLang="zh-CN" dirty="0" smtClean="0"/>
            </a:p>
            <a:p>
              <a:r>
                <a:rPr lang="en-US" altLang="zh-CN" dirty="0" smtClean="0"/>
                <a:t>1 </a:t>
              </a:r>
              <a:r>
                <a:rPr lang="zh-CN" altLang="zh-CN" dirty="0"/>
                <a:t>具有一种疏散指示方案的区域，</a:t>
              </a:r>
              <a:r>
                <a:rPr lang="zh-CN" altLang="zh-CN" dirty="0">
                  <a:solidFill>
                    <a:srgbClr val="FF0000"/>
                  </a:solidFill>
                </a:rPr>
                <a:t>应按照最短路径疏散的</a:t>
              </a:r>
              <a:r>
                <a:rPr lang="zh-CN" altLang="zh-CN" dirty="0" smtClean="0">
                  <a:solidFill>
                    <a:srgbClr val="FF0000"/>
                  </a:solidFill>
                </a:rPr>
                <a:t>原则</a:t>
              </a:r>
              <a:r>
                <a:rPr lang="zh-CN" altLang="zh-CN" dirty="0">
                  <a:solidFill>
                    <a:srgbClr val="FF0000"/>
                  </a:solidFill>
                </a:rPr>
                <a:t>确定该区域的疏散指示</a:t>
              </a:r>
              <a:r>
                <a:rPr lang="zh-CN" altLang="zh-CN" dirty="0" smtClean="0">
                  <a:solidFill>
                    <a:srgbClr val="FF0000"/>
                  </a:solidFill>
                </a:rPr>
                <a:t>方案；</a:t>
              </a:r>
              <a:endParaRPr lang="en-US" altLang="zh-CN" dirty="0">
                <a:solidFill>
                  <a:srgbClr val="FF0000"/>
                </a:solidFill>
              </a:endParaRPr>
            </a:p>
            <a:p>
              <a:r>
                <a:rPr lang="en-US" altLang="zh-CN" dirty="0" smtClean="0"/>
                <a:t>2 </a:t>
              </a:r>
              <a:r>
                <a:rPr lang="zh-CN" altLang="zh-CN" dirty="0"/>
                <a:t>具有两种及以上疏散指示方案的区域应符合下列规定：</a:t>
              </a:r>
              <a:r>
                <a:rPr lang="en-US" altLang="zh-CN" dirty="0"/>
                <a:t> </a:t>
              </a:r>
              <a:endParaRPr lang="en-US" altLang="zh-CN" dirty="0" smtClean="0"/>
            </a:p>
            <a:p>
              <a:r>
                <a:rPr lang="en-US" altLang="zh-CN" dirty="0" smtClean="0"/>
                <a:t>  1</a:t>
              </a:r>
              <a:r>
                <a:rPr lang="en-US" altLang="zh-CN" dirty="0"/>
                <a:t>)</a:t>
              </a:r>
              <a:r>
                <a:rPr lang="zh-CN" altLang="zh-CN" dirty="0"/>
                <a:t>需要借用相邻防火分区疏散的防火分区，应根据火灾时 相邻防火分区可借用和不可借用的两种情况，分别</a:t>
              </a:r>
              <a:r>
                <a:rPr lang="zh-CN" altLang="zh-CN" dirty="0" smtClean="0"/>
                <a:t>按最</a:t>
              </a:r>
              <a:r>
                <a:rPr lang="zh-CN" altLang="zh-CN" dirty="0"/>
                <a:t>短路径疏散原则和避险原则确定相应的疏散指示</a:t>
              </a:r>
              <a:r>
                <a:rPr lang="zh-CN" altLang="zh-CN" dirty="0" smtClean="0"/>
                <a:t>方案；</a:t>
              </a:r>
              <a:endParaRPr lang="en-US" altLang="zh-CN" dirty="0"/>
            </a:p>
            <a:p>
              <a:r>
                <a:rPr lang="en-US" altLang="zh-CN" dirty="0" smtClean="0"/>
                <a:t>  2</a:t>
              </a:r>
              <a:r>
                <a:rPr lang="en-US" altLang="zh-CN" dirty="0"/>
                <a:t>)</a:t>
              </a:r>
              <a:r>
                <a:rPr lang="zh-CN" altLang="zh-CN" dirty="0"/>
                <a:t>需要采用不同疏散预案的交通隧道、地铁隧道、地铁</a:t>
              </a:r>
              <a:r>
                <a:rPr lang="zh-CN" altLang="zh-CN" dirty="0" smtClean="0"/>
                <a:t>站台</a:t>
              </a:r>
              <a:r>
                <a:rPr lang="zh-CN" altLang="zh-CN" dirty="0"/>
                <a:t>和站厅等场所，应分别按照最短路径疏散原则和</a:t>
              </a:r>
              <a:r>
                <a:rPr lang="zh-CN" altLang="zh-CN" dirty="0" smtClean="0"/>
                <a:t>避险</a:t>
              </a:r>
              <a:r>
                <a:rPr lang="zh-CN" altLang="zh-CN" dirty="0"/>
                <a:t>疏散原则确定相应疏散指示</a:t>
              </a:r>
              <a:r>
                <a:rPr lang="zh-CN" altLang="zh-CN" dirty="0" smtClean="0"/>
                <a:t>方案</a:t>
              </a:r>
              <a:r>
                <a:rPr lang="zh-CN" altLang="en-US" dirty="0" smtClean="0"/>
                <a:t>；</a:t>
              </a:r>
              <a:r>
                <a:rPr lang="zh-CN" altLang="zh-CN" dirty="0" smtClean="0"/>
                <a:t>其中</a:t>
              </a:r>
              <a:r>
                <a:rPr lang="zh-CN" altLang="zh-CN" dirty="0"/>
                <a:t>，</a:t>
              </a:r>
              <a:r>
                <a:rPr lang="zh-CN" altLang="zh-CN" dirty="0">
                  <a:solidFill>
                    <a:srgbClr val="FF0000"/>
                  </a:solidFill>
                </a:rPr>
                <a:t>按最短</a:t>
              </a:r>
              <a:r>
                <a:rPr lang="zh-CN" altLang="zh-CN" dirty="0" smtClean="0">
                  <a:solidFill>
                    <a:srgbClr val="FF0000"/>
                  </a:solidFill>
                </a:rPr>
                <a:t>路径</a:t>
              </a:r>
              <a:r>
                <a:rPr lang="zh-CN" altLang="zh-CN" dirty="0">
                  <a:solidFill>
                    <a:srgbClr val="FF0000"/>
                  </a:solidFill>
                </a:rPr>
                <a:t>疏散原则确定的疏散指示方案应为该场所默认的</a:t>
              </a:r>
              <a:r>
                <a:rPr lang="zh-CN" altLang="zh-CN" dirty="0" smtClean="0">
                  <a:solidFill>
                    <a:srgbClr val="FF0000"/>
                  </a:solidFill>
                </a:rPr>
                <a:t>疏散</a:t>
              </a:r>
              <a:r>
                <a:rPr lang="zh-CN" altLang="zh-CN" dirty="0">
                  <a:solidFill>
                    <a:srgbClr val="FF0000"/>
                  </a:solidFill>
                </a:rPr>
                <a:t>指示方案</a:t>
              </a:r>
            </a:p>
          </p:txBody>
        </p:sp>
        <p:sp>
          <p:nvSpPr>
            <p:cNvPr id="12" name="PA-矩形 4">
              <a:extLst>
                <a:ext uri="{FF2B5EF4-FFF2-40B4-BE49-F238E27FC236}">
                  <a16:creationId xmlns:a16="http://schemas.microsoft.com/office/drawing/2014/main" id="{DC619D9A-294E-4988-A3A4-85DD0CCBC0C0}"/>
                </a:ext>
              </a:extLst>
            </p:cNvPr>
            <p:cNvSpPr>
              <a:spLocks noChangeArrowheads="1"/>
            </p:cNvSpPr>
            <p:nvPr>
              <p:custDataLst>
                <p:tags r:id="rId4"/>
              </p:custDataLst>
            </p:nvPr>
          </p:nvSpPr>
          <p:spPr bwMode="auto">
            <a:xfrm>
              <a:off x="7581767" y="2502971"/>
              <a:ext cx="1534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rPr>
                <a:t>-01.</a:t>
              </a:r>
              <a:endParaRPr lang="zh-CN" altLang="en-US"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id="{79189679-86D0-45FD-AC8A-D8813771F339}"/>
              </a:ext>
            </a:extLst>
          </p:cNvPr>
          <p:cNvSpPr>
            <a:spLocks noChangeArrowheads="1"/>
          </p:cNvSpPr>
          <p:nvPr/>
        </p:nvSpPr>
        <p:spPr bwMode="auto">
          <a:xfrm>
            <a:off x="632391" y="1302479"/>
            <a:ext cx="10038839" cy="4841795"/>
          </a:xfrm>
          <a:prstGeom prst="roundRect">
            <a:avLst>
              <a:gd name="adj" fmla="val 16667"/>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sz="1350">
              <a:solidFill>
                <a:srgbClr val="FFFFFF"/>
              </a:solidFill>
            </a:endParaRPr>
          </a:p>
        </p:txBody>
      </p:sp>
      <p:grpSp>
        <p:nvGrpSpPr>
          <p:cNvPr id="3" name="组合 17">
            <a:extLst>
              <a:ext uri="{FF2B5EF4-FFF2-40B4-BE49-F238E27FC236}">
                <a16:creationId xmlns:a16="http://schemas.microsoft.com/office/drawing/2014/main" id="{7BF9E1C2-E3E2-478C-B020-CB0E13FEECAA}"/>
              </a:ext>
            </a:extLst>
          </p:cNvPr>
          <p:cNvGrpSpPr>
            <a:grpSpLocks/>
          </p:cNvGrpSpPr>
          <p:nvPr/>
        </p:nvGrpSpPr>
        <p:grpSpPr bwMode="auto">
          <a:xfrm>
            <a:off x="1151642" y="1500904"/>
            <a:ext cx="820340" cy="171450"/>
            <a:chOff x="0" y="0"/>
            <a:chExt cx="1094014" cy="228600"/>
          </a:xfrm>
        </p:grpSpPr>
        <p:sp>
          <p:nvSpPr>
            <p:cNvPr id="4" name="椭圆 13">
              <a:extLst>
                <a:ext uri="{FF2B5EF4-FFF2-40B4-BE49-F238E27FC236}">
                  <a16:creationId xmlns:a16="http://schemas.microsoft.com/office/drawing/2014/main" id="{EA9ED990-E2F8-46F5-88E3-4B1A1651FE34}"/>
                </a:ext>
              </a:extLst>
            </p:cNvPr>
            <p:cNvSpPr>
              <a:spLocks noChangeArrowheads="1"/>
            </p:cNvSpPr>
            <p:nvPr/>
          </p:nvSpPr>
          <p:spPr bwMode="auto">
            <a:xfrm>
              <a:off x="0"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椭圆 14">
              <a:extLst>
                <a:ext uri="{FF2B5EF4-FFF2-40B4-BE49-F238E27FC236}">
                  <a16:creationId xmlns:a16="http://schemas.microsoft.com/office/drawing/2014/main" id="{74AEE39A-93E0-4F6F-92C9-42815593FECD}"/>
                </a:ext>
              </a:extLst>
            </p:cNvPr>
            <p:cNvSpPr>
              <a:spLocks noChangeArrowheads="1"/>
            </p:cNvSpPr>
            <p:nvPr/>
          </p:nvSpPr>
          <p:spPr bwMode="auto">
            <a:xfrm>
              <a:off x="290286"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椭圆 15">
              <a:extLst>
                <a:ext uri="{FF2B5EF4-FFF2-40B4-BE49-F238E27FC236}">
                  <a16:creationId xmlns:a16="http://schemas.microsoft.com/office/drawing/2014/main" id="{B2CDC97F-E2BB-418C-97D2-FA415617BD54}"/>
                </a:ext>
              </a:extLst>
            </p:cNvPr>
            <p:cNvSpPr>
              <a:spLocks noChangeArrowheads="1"/>
            </p:cNvSpPr>
            <p:nvPr/>
          </p:nvSpPr>
          <p:spPr bwMode="auto">
            <a:xfrm>
              <a:off x="575128"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椭圆 16">
              <a:extLst>
                <a:ext uri="{FF2B5EF4-FFF2-40B4-BE49-F238E27FC236}">
                  <a16:creationId xmlns:a16="http://schemas.microsoft.com/office/drawing/2014/main" id="{D67444AC-6A91-4F1D-95AD-562E61E76E30}"/>
                </a:ext>
              </a:extLst>
            </p:cNvPr>
            <p:cNvSpPr>
              <a:spLocks noChangeArrowheads="1"/>
            </p:cNvSpPr>
            <p:nvPr/>
          </p:nvSpPr>
          <p:spPr bwMode="auto">
            <a:xfrm>
              <a:off x="865414"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 name="组合 7">
            <a:extLst>
              <a:ext uri="{FF2B5EF4-FFF2-40B4-BE49-F238E27FC236}">
                <a16:creationId xmlns:a16="http://schemas.microsoft.com/office/drawing/2014/main" id="{ABE5A118-11A9-4FC0-91E8-32D85B26B63C}"/>
              </a:ext>
            </a:extLst>
          </p:cNvPr>
          <p:cNvGrpSpPr/>
          <p:nvPr/>
        </p:nvGrpSpPr>
        <p:grpSpPr>
          <a:xfrm>
            <a:off x="895288" y="1591167"/>
            <a:ext cx="10041551" cy="3896249"/>
            <a:chOff x="5295558" y="2502971"/>
            <a:chExt cx="3821047" cy="3459735"/>
          </a:xfrm>
        </p:grpSpPr>
        <p:sp>
          <p:nvSpPr>
            <p:cNvPr id="9" name="PA-矩形 4">
              <a:extLst>
                <a:ext uri="{FF2B5EF4-FFF2-40B4-BE49-F238E27FC236}">
                  <a16:creationId xmlns:a16="http://schemas.microsoft.com/office/drawing/2014/main" id="{A0582C38-5AE0-4B0B-A62A-7FF4386CC1C0}"/>
                </a:ext>
              </a:extLst>
            </p:cNvPr>
            <p:cNvSpPr>
              <a:spLocks noChangeArrowheads="1"/>
            </p:cNvSpPr>
            <p:nvPr>
              <p:custDataLst>
                <p:tags r:id="rId1"/>
              </p:custDataLst>
            </p:nvPr>
          </p:nvSpPr>
          <p:spPr bwMode="auto">
            <a:xfrm>
              <a:off x="5295558" y="2537210"/>
              <a:ext cx="1534838" cy="32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endParaRPr lang="zh-CN" altLang="en-US"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endParaRPr>
            </a:p>
          </p:txBody>
        </p:sp>
        <p:sp>
          <p:nvSpPr>
            <p:cNvPr id="10" name="PA-矩形 4">
              <a:extLst>
                <a:ext uri="{FF2B5EF4-FFF2-40B4-BE49-F238E27FC236}">
                  <a16:creationId xmlns:a16="http://schemas.microsoft.com/office/drawing/2014/main" id="{287C0F82-413F-41EA-A4D2-B91B47BC62FA}"/>
                </a:ext>
              </a:extLst>
            </p:cNvPr>
            <p:cNvSpPr>
              <a:spLocks noChangeArrowheads="1"/>
            </p:cNvSpPr>
            <p:nvPr>
              <p:custDataLst>
                <p:tags r:id="rId2"/>
              </p:custDataLst>
            </p:nvPr>
          </p:nvSpPr>
          <p:spPr bwMode="auto">
            <a:xfrm>
              <a:off x="5310580" y="2765155"/>
              <a:ext cx="3708301" cy="319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t>1 </a:t>
              </a:r>
              <a:r>
                <a:rPr lang="zh-CN" altLang="zh-CN" dirty="0"/>
                <a:t>应设置在敞开楼梯间、封闭楼梯间、防烟楼梯间、</a:t>
              </a:r>
              <a:r>
                <a:rPr lang="zh-CN" altLang="zh-CN" dirty="0" smtClean="0"/>
                <a:t>防烟楼梯间</a:t>
              </a:r>
              <a:r>
                <a:rPr lang="zh-CN" altLang="zh-CN" dirty="0"/>
                <a:t>前室入口的上方；</a:t>
              </a:r>
            </a:p>
            <a:p>
              <a:r>
                <a:rPr lang="en-US" altLang="zh-CN" dirty="0"/>
                <a:t>2 </a:t>
              </a:r>
              <a:r>
                <a:rPr lang="zh-CN" altLang="zh-CN" dirty="0"/>
                <a:t>地下或半地下建筑（室）与地上建筑共用楼梯间时，应</a:t>
              </a:r>
              <a:r>
                <a:rPr lang="zh-CN" altLang="zh-CN" dirty="0" smtClean="0"/>
                <a:t>设置</a:t>
              </a:r>
              <a:r>
                <a:rPr lang="zh-CN" altLang="zh-CN" dirty="0"/>
                <a:t>在地下或半地下楼梯通向地面层疏散门的上方；</a:t>
              </a:r>
            </a:p>
            <a:p>
              <a:r>
                <a:rPr lang="en-US" altLang="zh-CN" dirty="0"/>
                <a:t>3 </a:t>
              </a:r>
              <a:r>
                <a:rPr lang="zh-CN" altLang="zh-CN" dirty="0"/>
                <a:t>应设置在室外疏散楼梯出口的上方；</a:t>
              </a:r>
            </a:p>
            <a:p>
              <a:r>
                <a:rPr lang="en-US" altLang="zh-CN" dirty="0"/>
                <a:t>4 </a:t>
              </a:r>
              <a:r>
                <a:rPr lang="zh-CN" altLang="zh-CN" dirty="0"/>
                <a:t>应设置在直通室外疏散门的上方；</a:t>
              </a:r>
            </a:p>
            <a:p>
              <a:r>
                <a:rPr lang="en-US" altLang="zh-CN" dirty="0"/>
                <a:t>5 </a:t>
              </a:r>
              <a:r>
                <a:rPr lang="zh-CN" altLang="zh-CN" dirty="0"/>
                <a:t>在首层采用扩大的封闭楼梯间或防烟楼梯间时，应设置在通向楼梯间疏散门的上方； </a:t>
              </a:r>
            </a:p>
            <a:p>
              <a:r>
                <a:rPr lang="en-US" altLang="zh-CN" dirty="0"/>
                <a:t>6 </a:t>
              </a:r>
              <a:r>
                <a:rPr lang="zh-CN" altLang="zh-CN" dirty="0"/>
                <a:t>应设置在直通上人屋面、平台、天桥、连廊出口的上方；</a:t>
              </a:r>
            </a:p>
            <a:p>
              <a:r>
                <a:rPr lang="en-US" altLang="zh-CN" dirty="0"/>
                <a:t>7 </a:t>
              </a:r>
              <a:r>
                <a:rPr lang="zh-CN" altLang="zh-CN" dirty="0"/>
                <a:t>地下或半地下建筑（室）采用直通室外的竖向梯疏散时， 应设置在竖向梯开口的上方；</a:t>
              </a:r>
              <a:r>
                <a:rPr lang="en-US" altLang="zh-CN" dirty="0"/>
                <a:t> </a:t>
              </a:r>
              <a:endParaRPr lang="en-US" altLang="zh-CN" dirty="0" smtClean="0"/>
            </a:p>
            <a:p>
              <a:r>
                <a:rPr lang="en-US" altLang="zh-CN" dirty="0" smtClean="0"/>
                <a:t>8 </a:t>
              </a:r>
              <a:r>
                <a:rPr lang="zh-CN" altLang="zh-CN" dirty="0"/>
                <a:t>需要借用相邻防火分区疏散的防火分区中，应设置在</a:t>
              </a:r>
              <a:r>
                <a:rPr lang="zh-CN" altLang="zh-CN" dirty="0" smtClean="0"/>
                <a:t>通向被</a:t>
              </a:r>
              <a:r>
                <a:rPr lang="zh-CN" altLang="zh-CN" dirty="0"/>
                <a:t>借用防火分区甲级防火门的上方；</a:t>
              </a:r>
            </a:p>
            <a:p>
              <a:r>
                <a:rPr lang="en-US" altLang="zh-CN" dirty="0"/>
                <a:t>9 </a:t>
              </a:r>
              <a:r>
                <a:rPr lang="zh-CN" altLang="zh-CN" dirty="0"/>
                <a:t>应设置在步行街两侧商铺通向步行街疏散门的上方；</a:t>
              </a:r>
            </a:p>
            <a:p>
              <a:r>
                <a:rPr lang="en-US" altLang="zh-CN" dirty="0"/>
                <a:t>10 </a:t>
              </a:r>
              <a:r>
                <a:rPr lang="zh-CN" altLang="zh-CN" dirty="0"/>
                <a:t>应设置在避难层、避难间、避难走道防烟前室、避难</a:t>
              </a:r>
              <a:r>
                <a:rPr lang="zh-CN" altLang="zh-CN" dirty="0" smtClean="0"/>
                <a:t>走道</a:t>
              </a:r>
              <a:r>
                <a:rPr lang="zh-CN" altLang="zh-CN" dirty="0"/>
                <a:t>入口的上方；</a:t>
              </a:r>
            </a:p>
            <a:p>
              <a:r>
                <a:rPr lang="en-US" altLang="zh-CN" dirty="0"/>
                <a:t>11 </a:t>
              </a:r>
              <a:r>
                <a:rPr lang="zh-CN" altLang="zh-CN" dirty="0"/>
                <a:t>应设置在观众厅、展览厅、多功能厅和建筑面积大于</a:t>
              </a:r>
              <a:r>
                <a:rPr lang="en-US" altLang="zh-CN" dirty="0"/>
                <a:t> 400m 2</a:t>
              </a:r>
              <a:r>
                <a:rPr lang="zh-CN" altLang="zh-CN" dirty="0"/>
                <a:t>的营业厅、餐厅、演播厅等人员密集场所疏散门的上方。</a:t>
              </a:r>
            </a:p>
          </p:txBody>
        </p:sp>
        <p:sp>
          <p:nvSpPr>
            <p:cNvPr id="11" name="PA-矩形 4">
              <a:extLst>
                <a:ext uri="{FF2B5EF4-FFF2-40B4-BE49-F238E27FC236}">
                  <a16:creationId xmlns:a16="http://schemas.microsoft.com/office/drawing/2014/main" id="{DC619D9A-294E-4988-A3A4-85DD0CCBC0C0}"/>
                </a:ext>
              </a:extLst>
            </p:cNvPr>
            <p:cNvSpPr>
              <a:spLocks noChangeArrowheads="1"/>
            </p:cNvSpPr>
            <p:nvPr>
              <p:custDataLst>
                <p:tags r:id="rId3"/>
              </p:custDataLst>
            </p:nvPr>
          </p:nvSpPr>
          <p:spPr bwMode="auto">
            <a:xfrm>
              <a:off x="7581767" y="2502971"/>
              <a:ext cx="1534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rPr>
                <a:t>-01.</a:t>
              </a:r>
              <a:endParaRPr lang="zh-CN" altLang="en-US"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endParaRPr>
            </a:p>
          </p:txBody>
        </p:sp>
      </p:grpSp>
      <p:pic>
        <p:nvPicPr>
          <p:cNvPr id="12" name="图片 11"/>
          <p:cNvPicPr>
            <a:picLocks noChangeAspect="1"/>
          </p:cNvPicPr>
          <p:nvPr/>
        </p:nvPicPr>
        <p:blipFill>
          <a:blip r:embed="rId5"/>
          <a:stretch>
            <a:fillRect/>
          </a:stretch>
        </p:blipFill>
        <p:spPr>
          <a:xfrm>
            <a:off x="9707778" y="1474498"/>
            <a:ext cx="1379070" cy="545061"/>
          </a:xfrm>
          <a:prstGeom prst="rect">
            <a:avLst/>
          </a:prstGeom>
        </p:spPr>
      </p:pic>
      <p:sp>
        <p:nvSpPr>
          <p:cNvPr id="13" name="îsľïḑê"/>
          <p:cNvSpPr txBox="1"/>
          <p:nvPr/>
        </p:nvSpPr>
        <p:spPr bwMode="auto">
          <a:xfrm>
            <a:off x="844282" y="356690"/>
            <a:ext cx="2121780" cy="3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600" b="1" dirty="0" smtClean="0">
                <a:solidFill>
                  <a:srgbClr val="008AC0"/>
                </a:solidFill>
                <a:cs typeface="+mn-ea"/>
                <a:sym typeface="+mn-lt"/>
              </a:rPr>
              <a:t>02 </a:t>
            </a:r>
            <a:r>
              <a:rPr lang="zh-CN" altLang="en-US" sz="1600" b="1" dirty="0" smtClean="0">
                <a:solidFill>
                  <a:srgbClr val="008AC0"/>
                </a:solidFill>
                <a:cs typeface="+mn-ea"/>
                <a:sym typeface="+mn-lt"/>
              </a:rPr>
              <a:t>出口的设置</a:t>
            </a:r>
            <a:endParaRPr lang="zh-CN" altLang="en-US" sz="1600" b="1" dirty="0">
              <a:solidFill>
                <a:srgbClr val="008AC0"/>
              </a:solidFill>
              <a:cs typeface="+mn-ea"/>
              <a:sym typeface="+mn-lt"/>
            </a:endParaRPr>
          </a:p>
        </p:txBody>
      </p:sp>
    </p:spTree>
    <p:extLst>
      <p:ext uri="{BB962C8B-B14F-4D97-AF65-F5344CB8AC3E}">
        <p14:creationId xmlns:p14="http://schemas.microsoft.com/office/powerpoint/2010/main" val="599965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id="{79189679-86D0-45FD-AC8A-D8813771F339}"/>
              </a:ext>
            </a:extLst>
          </p:cNvPr>
          <p:cNvSpPr>
            <a:spLocks noChangeArrowheads="1"/>
          </p:cNvSpPr>
          <p:nvPr/>
        </p:nvSpPr>
        <p:spPr bwMode="auto">
          <a:xfrm>
            <a:off x="586283" y="1209537"/>
            <a:ext cx="10038839" cy="4841795"/>
          </a:xfrm>
          <a:prstGeom prst="roundRect">
            <a:avLst>
              <a:gd name="adj" fmla="val 16667"/>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sz="1350">
              <a:solidFill>
                <a:srgbClr val="FFFFFF"/>
              </a:solidFill>
            </a:endParaRPr>
          </a:p>
        </p:txBody>
      </p:sp>
      <p:grpSp>
        <p:nvGrpSpPr>
          <p:cNvPr id="3" name="组合 17">
            <a:extLst>
              <a:ext uri="{FF2B5EF4-FFF2-40B4-BE49-F238E27FC236}">
                <a16:creationId xmlns:a16="http://schemas.microsoft.com/office/drawing/2014/main" id="{7BF9E1C2-E3E2-478C-B020-CB0E13FEECAA}"/>
              </a:ext>
            </a:extLst>
          </p:cNvPr>
          <p:cNvGrpSpPr>
            <a:grpSpLocks/>
          </p:cNvGrpSpPr>
          <p:nvPr/>
        </p:nvGrpSpPr>
        <p:grpSpPr bwMode="auto">
          <a:xfrm>
            <a:off x="1096740" y="1389992"/>
            <a:ext cx="820340" cy="171450"/>
            <a:chOff x="0" y="0"/>
            <a:chExt cx="1094014" cy="228600"/>
          </a:xfrm>
        </p:grpSpPr>
        <p:sp>
          <p:nvSpPr>
            <p:cNvPr id="4" name="椭圆 13">
              <a:extLst>
                <a:ext uri="{FF2B5EF4-FFF2-40B4-BE49-F238E27FC236}">
                  <a16:creationId xmlns:a16="http://schemas.microsoft.com/office/drawing/2014/main" id="{EA9ED990-E2F8-46F5-88E3-4B1A1651FE34}"/>
                </a:ext>
              </a:extLst>
            </p:cNvPr>
            <p:cNvSpPr>
              <a:spLocks noChangeArrowheads="1"/>
            </p:cNvSpPr>
            <p:nvPr/>
          </p:nvSpPr>
          <p:spPr bwMode="auto">
            <a:xfrm>
              <a:off x="0"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椭圆 14">
              <a:extLst>
                <a:ext uri="{FF2B5EF4-FFF2-40B4-BE49-F238E27FC236}">
                  <a16:creationId xmlns:a16="http://schemas.microsoft.com/office/drawing/2014/main" id="{74AEE39A-93E0-4F6F-92C9-42815593FECD}"/>
                </a:ext>
              </a:extLst>
            </p:cNvPr>
            <p:cNvSpPr>
              <a:spLocks noChangeArrowheads="1"/>
            </p:cNvSpPr>
            <p:nvPr/>
          </p:nvSpPr>
          <p:spPr bwMode="auto">
            <a:xfrm>
              <a:off x="290286"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椭圆 15">
              <a:extLst>
                <a:ext uri="{FF2B5EF4-FFF2-40B4-BE49-F238E27FC236}">
                  <a16:creationId xmlns:a16="http://schemas.microsoft.com/office/drawing/2014/main" id="{B2CDC97F-E2BB-418C-97D2-FA415617BD54}"/>
                </a:ext>
              </a:extLst>
            </p:cNvPr>
            <p:cNvSpPr>
              <a:spLocks noChangeArrowheads="1"/>
            </p:cNvSpPr>
            <p:nvPr/>
          </p:nvSpPr>
          <p:spPr bwMode="auto">
            <a:xfrm>
              <a:off x="575128"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椭圆 16">
              <a:extLst>
                <a:ext uri="{FF2B5EF4-FFF2-40B4-BE49-F238E27FC236}">
                  <a16:creationId xmlns:a16="http://schemas.microsoft.com/office/drawing/2014/main" id="{D67444AC-6A91-4F1D-95AD-562E61E76E30}"/>
                </a:ext>
              </a:extLst>
            </p:cNvPr>
            <p:cNvSpPr>
              <a:spLocks noChangeArrowheads="1"/>
            </p:cNvSpPr>
            <p:nvPr/>
          </p:nvSpPr>
          <p:spPr bwMode="auto">
            <a:xfrm>
              <a:off x="865414"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 name="组合 7">
            <a:extLst>
              <a:ext uri="{FF2B5EF4-FFF2-40B4-BE49-F238E27FC236}">
                <a16:creationId xmlns:a16="http://schemas.microsoft.com/office/drawing/2014/main" id="{ABE5A118-11A9-4FC0-91E8-32D85B26B63C}"/>
              </a:ext>
            </a:extLst>
          </p:cNvPr>
          <p:cNvGrpSpPr/>
          <p:nvPr/>
        </p:nvGrpSpPr>
        <p:grpSpPr>
          <a:xfrm>
            <a:off x="840386" y="1480252"/>
            <a:ext cx="9558681" cy="2234256"/>
            <a:chOff x="5295558" y="2502971"/>
            <a:chExt cx="3821047" cy="1983943"/>
          </a:xfrm>
        </p:grpSpPr>
        <p:sp>
          <p:nvSpPr>
            <p:cNvPr id="9" name="PA-矩形 4">
              <a:extLst>
                <a:ext uri="{FF2B5EF4-FFF2-40B4-BE49-F238E27FC236}">
                  <a16:creationId xmlns:a16="http://schemas.microsoft.com/office/drawing/2014/main" id="{A0582C38-5AE0-4B0B-A62A-7FF4386CC1C0}"/>
                </a:ext>
              </a:extLst>
            </p:cNvPr>
            <p:cNvSpPr>
              <a:spLocks noChangeArrowheads="1"/>
            </p:cNvSpPr>
            <p:nvPr>
              <p:custDataLst>
                <p:tags r:id="rId1"/>
              </p:custDataLst>
            </p:nvPr>
          </p:nvSpPr>
          <p:spPr bwMode="auto">
            <a:xfrm>
              <a:off x="5295558" y="2537210"/>
              <a:ext cx="1534838" cy="32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endParaRPr lang="zh-CN" altLang="en-US"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endParaRPr>
            </a:p>
          </p:txBody>
        </p:sp>
        <p:sp>
          <p:nvSpPr>
            <p:cNvPr id="10" name="PA-矩形 4">
              <a:extLst>
                <a:ext uri="{FF2B5EF4-FFF2-40B4-BE49-F238E27FC236}">
                  <a16:creationId xmlns:a16="http://schemas.microsoft.com/office/drawing/2014/main" id="{287C0F82-413F-41EA-A4D2-B91B47BC62FA}"/>
                </a:ext>
              </a:extLst>
            </p:cNvPr>
            <p:cNvSpPr>
              <a:spLocks noChangeArrowheads="1"/>
            </p:cNvSpPr>
            <p:nvPr>
              <p:custDataLst>
                <p:tags r:id="rId2"/>
              </p:custDataLst>
            </p:nvPr>
          </p:nvSpPr>
          <p:spPr bwMode="auto">
            <a:xfrm>
              <a:off x="5310580" y="2765155"/>
              <a:ext cx="3708301" cy="172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smtClean="0"/>
                <a:t>1</a:t>
              </a:r>
              <a:r>
                <a:rPr lang="zh-CN" altLang="en-US" dirty="0" smtClean="0"/>
                <a:t>、</a:t>
              </a:r>
              <a:r>
                <a:rPr lang="zh-CN" altLang="zh-CN" dirty="0" smtClean="0"/>
                <a:t>楼梯间</a:t>
              </a:r>
              <a:r>
                <a:rPr lang="zh-CN" altLang="zh-CN" dirty="0"/>
                <a:t>每层应设置指示该楼层的标志灯（以下简称</a:t>
              </a:r>
              <a:r>
                <a:rPr lang="en-US" altLang="zh-CN" dirty="0"/>
                <a:t>“</a:t>
              </a:r>
              <a:r>
                <a:rPr lang="zh-CN" altLang="zh-CN" dirty="0" smtClean="0"/>
                <a:t>楼层</a:t>
              </a:r>
              <a:r>
                <a:rPr lang="zh-CN" altLang="zh-CN" dirty="0"/>
                <a:t>标志灯</a:t>
              </a:r>
              <a:r>
                <a:rPr lang="en-US" altLang="zh-CN" dirty="0"/>
                <a:t>”</a:t>
              </a:r>
              <a:r>
                <a:rPr lang="zh-CN" altLang="zh-CN" dirty="0"/>
                <a:t>）。 </a:t>
              </a:r>
            </a:p>
            <a:p>
              <a:r>
                <a:rPr lang="en-US" altLang="zh-CN" dirty="0" smtClean="0"/>
                <a:t>2</a:t>
              </a:r>
              <a:r>
                <a:rPr lang="zh-CN" altLang="en-US" dirty="0" smtClean="0"/>
                <a:t>、</a:t>
              </a:r>
              <a:r>
                <a:rPr lang="zh-CN" altLang="zh-CN" dirty="0" smtClean="0"/>
                <a:t>人员</a:t>
              </a:r>
              <a:r>
                <a:rPr lang="zh-CN" altLang="zh-CN" dirty="0"/>
                <a:t>密集场所的疏散出口、安全出口附近应增设多</a:t>
              </a:r>
              <a:r>
                <a:rPr lang="zh-CN" altLang="zh-CN" dirty="0" smtClean="0"/>
                <a:t>信息复合</a:t>
              </a:r>
              <a:r>
                <a:rPr lang="zh-CN" altLang="zh-CN" dirty="0"/>
                <a:t>标志灯具</a:t>
              </a:r>
              <a:r>
                <a:rPr lang="zh-CN" altLang="zh-CN" dirty="0" smtClean="0"/>
                <a:t>。</a:t>
              </a:r>
              <a:endParaRPr lang="en-US" altLang="zh-CN" dirty="0" smtClean="0"/>
            </a:p>
            <a:p>
              <a:r>
                <a:rPr lang="zh-CN" altLang="en-US" dirty="0" smtClean="0"/>
                <a:t>注：</a:t>
              </a:r>
              <a:r>
                <a:rPr lang="en-US" altLang="zh-CN" dirty="0" smtClean="0"/>
                <a:t>1</a:t>
              </a:r>
              <a:r>
                <a:rPr lang="zh-CN" altLang="en-US" dirty="0"/>
                <a:t>）</a:t>
              </a:r>
              <a:r>
                <a:rPr lang="zh-CN" altLang="zh-CN" dirty="0" smtClean="0"/>
                <a:t>楼层</a:t>
              </a:r>
              <a:r>
                <a:rPr lang="zh-CN" altLang="zh-CN" dirty="0"/>
                <a:t>标志灯的设置，应在每层楼梯间内朝向楼梯的正面墙上设置指示本楼层信息的楼层标志灯，不同楼梯间的样式，楼层灯的放置位置也不尽相同，下图为图集样例；</a:t>
              </a:r>
            </a:p>
            <a:p>
              <a:r>
                <a:rPr lang="en-US" altLang="zh-CN" dirty="0"/>
                <a:t> </a:t>
              </a:r>
              <a:r>
                <a:rPr lang="en-US" altLang="zh-CN" dirty="0" smtClean="0"/>
                <a:t>      2</a:t>
              </a:r>
              <a:r>
                <a:rPr lang="zh-CN" altLang="en-US" dirty="0" smtClean="0"/>
                <a:t>）</a:t>
              </a:r>
              <a:r>
                <a:rPr lang="zh-CN" altLang="zh-CN" dirty="0" smtClean="0"/>
                <a:t>楼梯间</a:t>
              </a:r>
              <a:r>
                <a:rPr lang="zh-CN" altLang="zh-CN" dirty="0"/>
                <a:t>方向指示的方向，地上部分的方向指示灯应该向楼梯间下行方向疏散，地下部分的方向指示灯应该向楼梯间上行方向疏散；</a:t>
              </a:r>
            </a:p>
            <a:p>
              <a:endParaRPr lang="zh-CN" altLang="zh-CN" dirty="0"/>
            </a:p>
          </p:txBody>
        </p:sp>
        <p:sp>
          <p:nvSpPr>
            <p:cNvPr id="11" name="PA-矩形 4">
              <a:extLst>
                <a:ext uri="{FF2B5EF4-FFF2-40B4-BE49-F238E27FC236}">
                  <a16:creationId xmlns:a16="http://schemas.microsoft.com/office/drawing/2014/main" id="{DC619D9A-294E-4988-A3A4-85DD0CCBC0C0}"/>
                </a:ext>
              </a:extLst>
            </p:cNvPr>
            <p:cNvSpPr>
              <a:spLocks noChangeArrowheads="1"/>
            </p:cNvSpPr>
            <p:nvPr>
              <p:custDataLst>
                <p:tags r:id="rId3"/>
              </p:custDataLst>
            </p:nvPr>
          </p:nvSpPr>
          <p:spPr bwMode="auto">
            <a:xfrm>
              <a:off x="7581767" y="2502971"/>
              <a:ext cx="1534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rPr>
                <a:t>-01.</a:t>
              </a:r>
              <a:endParaRPr lang="zh-CN" altLang="en-US"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endParaRPr>
            </a:p>
          </p:txBody>
        </p:sp>
      </p:grpSp>
      <p:pic>
        <p:nvPicPr>
          <p:cNvPr id="17" name="图片 16" descr="C:\Users\admin\AppData\Local\Temp\1639732856(1).png"/>
          <p:cNvPicPr/>
          <p:nvPr/>
        </p:nvPicPr>
        <p:blipFill>
          <a:blip r:embed="rId5">
            <a:extLst>
              <a:ext uri="{28A0092B-C50C-407E-A947-70E740481C1C}">
                <a14:useLocalDpi xmlns:a14="http://schemas.microsoft.com/office/drawing/2010/main" val="0"/>
              </a:ext>
            </a:extLst>
          </a:blip>
          <a:srcRect/>
          <a:stretch>
            <a:fillRect/>
          </a:stretch>
        </p:blipFill>
        <p:spPr bwMode="auto">
          <a:xfrm>
            <a:off x="1400116" y="4092271"/>
            <a:ext cx="2663825" cy="2087880"/>
          </a:xfrm>
          <a:prstGeom prst="rect">
            <a:avLst/>
          </a:prstGeom>
          <a:noFill/>
          <a:ln>
            <a:noFill/>
          </a:ln>
        </p:spPr>
      </p:pic>
      <p:pic>
        <p:nvPicPr>
          <p:cNvPr id="18" name="图片 17" descr="C:\Users\admin\AppData\Local\Temp\1639733034(1).png"/>
          <p:cNvPicPr/>
          <p:nvPr/>
        </p:nvPicPr>
        <p:blipFill>
          <a:blip r:embed="rId6">
            <a:extLst>
              <a:ext uri="{28A0092B-C50C-407E-A947-70E740481C1C}">
                <a14:useLocalDpi xmlns:a14="http://schemas.microsoft.com/office/drawing/2010/main" val="0"/>
              </a:ext>
            </a:extLst>
          </a:blip>
          <a:srcRect/>
          <a:stretch>
            <a:fillRect/>
          </a:stretch>
        </p:blipFill>
        <p:spPr bwMode="auto">
          <a:xfrm>
            <a:off x="5020223" y="4213521"/>
            <a:ext cx="4046855" cy="2169795"/>
          </a:xfrm>
          <a:prstGeom prst="rect">
            <a:avLst/>
          </a:prstGeom>
          <a:noFill/>
          <a:ln>
            <a:noFill/>
          </a:ln>
        </p:spPr>
      </p:pic>
      <p:sp>
        <p:nvSpPr>
          <p:cNvPr id="14" name="îsľïḑê"/>
          <p:cNvSpPr txBox="1"/>
          <p:nvPr/>
        </p:nvSpPr>
        <p:spPr bwMode="auto">
          <a:xfrm>
            <a:off x="844282" y="356690"/>
            <a:ext cx="2121780" cy="3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600" b="1" dirty="0" smtClean="0">
                <a:solidFill>
                  <a:srgbClr val="008AC0"/>
                </a:solidFill>
                <a:cs typeface="+mn-ea"/>
                <a:sym typeface="+mn-lt"/>
              </a:rPr>
              <a:t>03 </a:t>
            </a:r>
            <a:r>
              <a:rPr lang="zh-CN" altLang="en-US" sz="1600" b="1" dirty="0" smtClean="0">
                <a:solidFill>
                  <a:srgbClr val="008AC0"/>
                </a:solidFill>
                <a:cs typeface="+mn-ea"/>
                <a:sym typeface="+mn-lt"/>
              </a:rPr>
              <a:t>楼层的设置</a:t>
            </a:r>
            <a:endParaRPr lang="zh-CN" altLang="en-US" sz="1600" b="1" dirty="0">
              <a:solidFill>
                <a:srgbClr val="008AC0"/>
              </a:solidFill>
              <a:cs typeface="+mn-ea"/>
              <a:sym typeface="+mn-lt"/>
            </a:endParaRPr>
          </a:p>
        </p:txBody>
      </p:sp>
    </p:spTree>
    <p:extLst>
      <p:ext uri="{BB962C8B-B14F-4D97-AF65-F5344CB8AC3E}">
        <p14:creationId xmlns:p14="http://schemas.microsoft.com/office/powerpoint/2010/main" val="2773315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id="{79189679-86D0-45FD-AC8A-D8813771F339}"/>
              </a:ext>
            </a:extLst>
          </p:cNvPr>
          <p:cNvSpPr>
            <a:spLocks noChangeArrowheads="1"/>
          </p:cNvSpPr>
          <p:nvPr/>
        </p:nvSpPr>
        <p:spPr bwMode="auto">
          <a:xfrm>
            <a:off x="801292" y="1405056"/>
            <a:ext cx="10038839" cy="4841795"/>
          </a:xfrm>
          <a:prstGeom prst="roundRect">
            <a:avLst>
              <a:gd name="adj" fmla="val 16667"/>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sz="1350">
              <a:solidFill>
                <a:srgbClr val="FFFFFF"/>
              </a:solidFill>
            </a:endParaRPr>
          </a:p>
        </p:txBody>
      </p:sp>
      <p:grpSp>
        <p:nvGrpSpPr>
          <p:cNvPr id="3" name="组合 17">
            <a:extLst>
              <a:ext uri="{FF2B5EF4-FFF2-40B4-BE49-F238E27FC236}">
                <a16:creationId xmlns:a16="http://schemas.microsoft.com/office/drawing/2014/main" id="{7BF9E1C2-E3E2-478C-B020-CB0E13FEECAA}"/>
              </a:ext>
            </a:extLst>
          </p:cNvPr>
          <p:cNvGrpSpPr>
            <a:grpSpLocks/>
          </p:cNvGrpSpPr>
          <p:nvPr/>
        </p:nvGrpSpPr>
        <p:grpSpPr bwMode="auto">
          <a:xfrm>
            <a:off x="1637598" y="1457856"/>
            <a:ext cx="820340" cy="171450"/>
            <a:chOff x="0" y="0"/>
            <a:chExt cx="1094014" cy="228600"/>
          </a:xfrm>
        </p:grpSpPr>
        <p:sp>
          <p:nvSpPr>
            <p:cNvPr id="4" name="椭圆 13">
              <a:extLst>
                <a:ext uri="{FF2B5EF4-FFF2-40B4-BE49-F238E27FC236}">
                  <a16:creationId xmlns:a16="http://schemas.microsoft.com/office/drawing/2014/main" id="{EA9ED990-E2F8-46F5-88E3-4B1A1651FE34}"/>
                </a:ext>
              </a:extLst>
            </p:cNvPr>
            <p:cNvSpPr>
              <a:spLocks noChangeArrowheads="1"/>
            </p:cNvSpPr>
            <p:nvPr/>
          </p:nvSpPr>
          <p:spPr bwMode="auto">
            <a:xfrm>
              <a:off x="0"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椭圆 14">
              <a:extLst>
                <a:ext uri="{FF2B5EF4-FFF2-40B4-BE49-F238E27FC236}">
                  <a16:creationId xmlns:a16="http://schemas.microsoft.com/office/drawing/2014/main" id="{74AEE39A-93E0-4F6F-92C9-42815593FECD}"/>
                </a:ext>
              </a:extLst>
            </p:cNvPr>
            <p:cNvSpPr>
              <a:spLocks noChangeArrowheads="1"/>
            </p:cNvSpPr>
            <p:nvPr/>
          </p:nvSpPr>
          <p:spPr bwMode="auto">
            <a:xfrm>
              <a:off x="290286"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椭圆 15">
              <a:extLst>
                <a:ext uri="{FF2B5EF4-FFF2-40B4-BE49-F238E27FC236}">
                  <a16:creationId xmlns:a16="http://schemas.microsoft.com/office/drawing/2014/main" id="{B2CDC97F-E2BB-418C-97D2-FA415617BD54}"/>
                </a:ext>
              </a:extLst>
            </p:cNvPr>
            <p:cNvSpPr>
              <a:spLocks noChangeArrowheads="1"/>
            </p:cNvSpPr>
            <p:nvPr/>
          </p:nvSpPr>
          <p:spPr bwMode="auto">
            <a:xfrm>
              <a:off x="575128"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椭圆 16">
              <a:extLst>
                <a:ext uri="{FF2B5EF4-FFF2-40B4-BE49-F238E27FC236}">
                  <a16:creationId xmlns:a16="http://schemas.microsoft.com/office/drawing/2014/main" id="{D67444AC-6A91-4F1D-95AD-562E61E76E30}"/>
                </a:ext>
              </a:extLst>
            </p:cNvPr>
            <p:cNvSpPr>
              <a:spLocks noChangeArrowheads="1"/>
            </p:cNvSpPr>
            <p:nvPr/>
          </p:nvSpPr>
          <p:spPr bwMode="auto">
            <a:xfrm>
              <a:off x="865414"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 name="组合 7">
            <a:extLst>
              <a:ext uri="{FF2B5EF4-FFF2-40B4-BE49-F238E27FC236}">
                <a16:creationId xmlns:a16="http://schemas.microsoft.com/office/drawing/2014/main" id="{ABE5A118-11A9-4FC0-91E8-32D85B26B63C}"/>
              </a:ext>
            </a:extLst>
          </p:cNvPr>
          <p:cNvGrpSpPr/>
          <p:nvPr/>
        </p:nvGrpSpPr>
        <p:grpSpPr>
          <a:xfrm>
            <a:off x="1182392" y="1299519"/>
            <a:ext cx="9276637" cy="4799748"/>
            <a:chOff x="5255960" y="2537210"/>
            <a:chExt cx="3708301" cy="4262013"/>
          </a:xfrm>
        </p:grpSpPr>
        <p:sp>
          <p:nvSpPr>
            <p:cNvPr id="9" name="PA-矩形 4">
              <a:extLst>
                <a:ext uri="{FF2B5EF4-FFF2-40B4-BE49-F238E27FC236}">
                  <a16:creationId xmlns:a16="http://schemas.microsoft.com/office/drawing/2014/main" id="{A0582C38-5AE0-4B0B-A62A-7FF4386CC1C0}"/>
                </a:ext>
              </a:extLst>
            </p:cNvPr>
            <p:cNvSpPr>
              <a:spLocks noChangeArrowheads="1"/>
            </p:cNvSpPr>
            <p:nvPr>
              <p:custDataLst>
                <p:tags r:id="rId1"/>
              </p:custDataLst>
            </p:nvPr>
          </p:nvSpPr>
          <p:spPr bwMode="auto">
            <a:xfrm>
              <a:off x="5295558" y="2537210"/>
              <a:ext cx="1534838" cy="32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endParaRPr lang="zh-CN" altLang="en-US"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endParaRPr>
            </a:p>
          </p:txBody>
        </p:sp>
        <p:sp>
          <p:nvSpPr>
            <p:cNvPr id="10" name="PA-矩形 4">
              <a:extLst>
                <a:ext uri="{FF2B5EF4-FFF2-40B4-BE49-F238E27FC236}">
                  <a16:creationId xmlns:a16="http://schemas.microsoft.com/office/drawing/2014/main" id="{287C0F82-413F-41EA-A4D2-B91B47BC62FA}"/>
                </a:ext>
              </a:extLst>
            </p:cNvPr>
            <p:cNvSpPr>
              <a:spLocks noChangeArrowheads="1"/>
            </p:cNvSpPr>
            <p:nvPr>
              <p:custDataLst>
                <p:tags r:id="rId2"/>
              </p:custDataLst>
            </p:nvPr>
          </p:nvSpPr>
          <p:spPr bwMode="auto">
            <a:xfrm>
              <a:off x="5255960" y="2863773"/>
              <a:ext cx="3708301" cy="39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dirty="0"/>
                <a:t>方向标志灯的设置应符合下列规定： </a:t>
              </a:r>
            </a:p>
            <a:p>
              <a:r>
                <a:rPr lang="en-US" altLang="zh-CN" dirty="0"/>
                <a:t>1 </a:t>
              </a:r>
              <a:r>
                <a:rPr lang="zh-CN" altLang="zh-CN" dirty="0"/>
                <a:t>有维护结构的疏散走道、楼梯应符合下列规定： </a:t>
              </a:r>
            </a:p>
            <a:p>
              <a:r>
                <a:rPr lang="en-US" altLang="zh-CN" dirty="0"/>
                <a:t>1</a:t>
              </a:r>
              <a:r>
                <a:rPr lang="zh-CN" altLang="zh-CN" dirty="0"/>
                <a:t>）应设置在走道、楼梯两侧距地面、梯面高度</a:t>
              </a:r>
              <a:r>
                <a:rPr lang="en-US" altLang="zh-CN" dirty="0"/>
                <a:t> 1m </a:t>
              </a:r>
              <a:r>
                <a:rPr lang="zh-CN" altLang="zh-CN" dirty="0"/>
                <a:t>以下</a:t>
              </a:r>
              <a:r>
                <a:rPr lang="zh-CN" altLang="zh-CN" dirty="0" smtClean="0"/>
                <a:t>的墙</a:t>
              </a:r>
              <a:r>
                <a:rPr lang="zh-CN" altLang="zh-CN" dirty="0"/>
                <a:t>面、柱面上； </a:t>
              </a:r>
            </a:p>
            <a:p>
              <a:r>
                <a:rPr lang="en-US" altLang="zh-CN" dirty="0"/>
                <a:t>2</a:t>
              </a:r>
              <a:r>
                <a:rPr lang="zh-CN" altLang="zh-CN" dirty="0"/>
                <a:t>）当安全出口或疏散门在疏散走道侧边时，应在疏散</a:t>
              </a:r>
              <a:r>
                <a:rPr lang="zh-CN" altLang="zh-CN" dirty="0" smtClean="0"/>
                <a:t>走道</a:t>
              </a:r>
              <a:r>
                <a:rPr lang="zh-CN" altLang="zh-CN" dirty="0"/>
                <a:t>上方增设指向安全出口或疏散门的方向标志灯； </a:t>
              </a:r>
            </a:p>
            <a:p>
              <a:r>
                <a:rPr lang="en-US" altLang="zh-CN" dirty="0"/>
                <a:t>3</a:t>
              </a:r>
              <a:r>
                <a:rPr lang="zh-CN" altLang="zh-CN" dirty="0"/>
                <a:t>）</a:t>
              </a:r>
              <a:r>
                <a:rPr lang="zh-CN" altLang="zh-CN" dirty="0">
                  <a:solidFill>
                    <a:srgbClr val="FF0000"/>
                  </a:solidFill>
                </a:rPr>
                <a:t>方向标志灯的标志面与疏散方向垂直时，灯具的</a:t>
              </a:r>
              <a:r>
                <a:rPr lang="zh-CN" altLang="zh-CN" dirty="0" smtClean="0">
                  <a:solidFill>
                    <a:srgbClr val="FF0000"/>
                  </a:solidFill>
                </a:rPr>
                <a:t>设置间距</a:t>
              </a:r>
              <a:r>
                <a:rPr lang="zh-CN" altLang="zh-CN" dirty="0">
                  <a:solidFill>
                    <a:srgbClr val="FF0000"/>
                  </a:solidFill>
                </a:rPr>
                <a:t>不应大于</a:t>
              </a:r>
              <a:r>
                <a:rPr lang="en-US" altLang="zh-CN" dirty="0">
                  <a:solidFill>
                    <a:srgbClr val="FF0000"/>
                  </a:solidFill>
                </a:rPr>
                <a:t> 20m</a:t>
              </a:r>
              <a:r>
                <a:rPr lang="zh-CN" altLang="zh-CN" dirty="0">
                  <a:solidFill>
                    <a:srgbClr val="FF0000"/>
                  </a:solidFill>
                </a:rPr>
                <a:t>；方向标志灯的标志面与疏散方向平行 时，灯具的设置间距不应大于 </a:t>
              </a:r>
              <a:r>
                <a:rPr lang="en-US" altLang="zh-CN" dirty="0">
                  <a:solidFill>
                    <a:srgbClr val="FF0000"/>
                  </a:solidFill>
                </a:rPr>
                <a:t>10m</a:t>
              </a:r>
              <a:r>
                <a:rPr lang="zh-CN" altLang="zh-CN" dirty="0">
                  <a:solidFill>
                    <a:srgbClr val="FF0000"/>
                  </a:solidFill>
                </a:rPr>
                <a:t>。 </a:t>
              </a:r>
            </a:p>
            <a:p>
              <a:r>
                <a:rPr lang="en-US" altLang="zh-CN" dirty="0"/>
                <a:t>2 </a:t>
              </a:r>
              <a:r>
                <a:rPr lang="zh-CN" altLang="zh-CN" dirty="0"/>
                <a:t>展览厅、商店、候车（船）室、民航候机厅、营业厅等</a:t>
              </a:r>
              <a:r>
                <a:rPr lang="zh-CN" altLang="zh-CN" dirty="0" smtClean="0"/>
                <a:t>开敞空间</a:t>
              </a:r>
              <a:r>
                <a:rPr lang="zh-CN" altLang="zh-CN" dirty="0"/>
                <a:t>场所的疏散通道应符合下列规定： </a:t>
              </a:r>
            </a:p>
            <a:p>
              <a:r>
                <a:rPr lang="en-US" altLang="zh-CN" dirty="0"/>
                <a:t>1</a:t>
              </a:r>
              <a:r>
                <a:rPr lang="zh-CN" altLang="zh-CN" dirty="0"/>
                <a:t>）当疏散通道两侧设置了墙、柱等结构时，方向</a:t>
              </a:r>
              <a:r>
                <a:rPr lang="zh-CN" altLang="zh-CN" dirty="0" smtClean="0"/>
                <a:t>标志灯应</a:t>
              </a:r>
              <a:r>
                <a:rPr lang="zh-CN" altLang="zh-CN" dirty="0"/>
                <a:t>设置在距地面高度</a:t>
              </a:r>
              <a:r>
                <a:rPr lang="en-US" altLang="zh-CN" dirty="0"/>
                <a:t> 1m </a:t>
              </a:r>
              <a:r>
                <a:rPr lang="zh-CN" altLang="zh-CN" dirty="0"/>
                <a:t>以下的墙面、柱面上；当疏散</a:t>
              </a:r>
              <a:r>
                <a:rPr lang="zh-CN" altLang="zh-CN" dirty="0" smtClean="0"/>
                <a:t>通道</a:t>
              </a:r>
              <a:r>
                <a:rPr lang="zh-CN" altLang="zh-CN" dirty="0"/>
                <a:t>两侧无墙、柱等结构时，方向标志灯应设置在疏散</a:t>
              </a:r>
              <a:r>
                <a:rPr lang="zh-CN" altLang="zh-CN" dirty="0" smtClean="0"/>
                <a:t>通道的上方</a:t>
              </a:r>
              <a:r>
                <a:rPr lang="en-US" altLang="zh-CN" dirty="0" smtClean="0"/>
                <a:t>(</a:t>
              </a:r>
              <a:r>
                <a:rPr lang="zh-CN" altLang="en-US" dirty="0" smtClean="0"/>
                <a:t>吊装</a:t>
              </a:r>
              <a:r>
                <a:rPr lang="en-US" altLang="zh-CN" dirty="0" smtClean="0"/>
                <a:t>)</a:t>
              </a:r>
              <a:r>
                <a:rPr lang="zh-CN" altLang="zh-CN" dirty="0" smtClean="0"/>
                <a:t>； </a:t>
              </a:r>
              <a:endParaRPr lang="zh-CN" altLang="zh-CN" dirty="0"/>
            </a:p>
            <a:p>
              <a:r>
                <a:rPr lang="en-US" altLang="zh-CN" dirty="0"/>
                <a:t>2</a:t>
              </a:r>
              <a:r>
                <a:rPr lang="zh-CN" altLang="zh-CN" dirty="0"/>
                <a:t>）方向标志灯的标志面与疏散方向垂直时，特大型或</a:t>
              </a:r>
              <a:r>
                <a:rPr lang="zh-CN" altLang="zh-CN" dirty="0" smtClean="0"/>
                <a:t>大型</a:t>
              </a:r>
              <a:r>
                <a:rPr lang="zh-CN" altLang="zh-CN" dirty="0"/>
                <a:t>方向标志灯的设置间距不应大于</a:t>
              </a:r>
              <a:r>
                <a:rPr lang="en-US" altLang="zh-CN" dirty="0"/>
                <a:t> 30m</a:t>
              </a:r>
              <a:r>
                <a:rPr lang="zh-CN" altLang="zh-CN" dirty="0"/>
                <a:t>，中型或小型方向 标志灯的设置间距不应大于</a:t>
              </a:r>
              <a:r>
                <a:rPr lang="en-US" altLang="zh-CN" dirty="0"/>
                <a:t> 20m</a:t>
              </a:r>
              <a:r>
                <a:rPr lang="zh-CN" altLang="zh-CN" dirty="0"/>
                <a:t>；方向标志灯的标志面与 疏散方向平行时，特大型或大型方向标志灯的设置间距不 应大于</a:t>
              </a:r>
              <a:r>
                <a:rPr lang="en-US" altLang="zh-CN" dirty="0"/>
                <a:t> 15m</a:t>
              </a:r>
              <a:r>
                <a:rPr lang="zh-CN" altLang="zh-CN" dirty="0"/>
                <a:t>，中型或小型方向标志灯的设置间距不应大于</a:t>
              </a:r>
              <a:r>
                <a:rPr lang="en-US" altLang="zh-CN" dirty="0"/>
                <a:t> 10m</a:t>
              </a:r>
              <a:r>
                <a:rPr lang="zh-CN" altLang="zh-CN" dirty="0"/>
                <a:t>。 </a:t>
              </a:r>
            </a:p>
          </p:txBody>
        </p:sp>
      </p:grpSp>
      <p:sp>
        <p:nvSpPr>
          <p:cNvPr id="12" name="îsľïḑê"/>
          <p:cNvSpPr txBox="1"/>
          <p:nvPr/>
        </p:nvSpPr>
        <p:spPr bwMode="auto">
          <a:xfrm>
            <a:off x="844282" y="356690"/>
            <a:ext cx="2121780" cy="3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600" b="1" dirty="0" smtClean="0">
                <a:solidFill>
                  <a:srgbClr val="008AC0"/>
                </a:solidFill>
                <a:cs typeface="+mn-ea"/>
                <a:sym typeface="+mn-lt"/>
              </a:rPr>
              <a:t>05 </a:t>
            </a:r>
            <a:r>
              <a:rPr lang="zh-CN" altLang="en-US" sz="1600" b="1" dirty="0" smtClean="0">
                <a:solidFill>
                  <a:srgbClr val="008AC0"/>
                </a:solidFill>
                <a:cs typeface="+mn-ea"/>
                <a:sym typeface="+mn-lt"/>
              </a:rPr>
              <a:t>方向指示的设置</a:t>
            </a:r>
            <a:endParaRPr lang="zh-CN" altLang="en-US" sz="1600" b="1" dirty="0">
              <a:solidFill>
                <a:srgbClr val="008AC0"/>
              </a:solidFill>
              <a:cs typeface="+mn-ea"/>
              <a:sym typeface="+mn-lt"/>
            </a:endParaRPr>
          </a:p>
        </p:txBody>
      </p:sp>
    </p:spTree>
    <p:extLst>
      <p:ext uri="{BB962C8B-B14F-4D97-AF65-F5344CB8AC3E}">
        <p14:creationId xmlns:p14="http://schemas.microsoft.com/office/powerpoint/2010/main" val="4262771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4">
            <a:extLst>
              <a:ext uri="{FF2B5EF4-FFF2-40B4-BE49-F238E27FC236}">
                <a16:creationId xmlns:a16="http://schemas.microsoft.com/office/drawing/2014/main" id="{79189679-86D0-45FD-AC8A-D8813771F339}"/>
              </a:ext>
            </a:extLst>
          </p:cNvPr>
          <p:cNvSpPr>
            <a:spLocks noChangeArrowheads="1"/>
          </p:cNvSpPr>
          <p:nvPr/>
        </p:nvSpPr>
        <p:spPr bwMode="auto">
          <a:xfrm>
            <a:off x="801292" y="1405056"/>
            <a:ext cx="10038839" cy="4841795"/>
          </a:xfrm>
          <a:prstGeom prst="roundRect">
            <a:avLst>
              <a:gd name="adj" fmla="val 16667"/>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sz="1350">
              <a:solidFill>
                <a:srgbClr val="FFFFFF"/>
              </a:solidFill>
            </a:endParaRPr>
          </a:p>
        </p:txBody>
      </p:sp>
      <p:grpSp>
        <p:nvGrpSpPr>
          <p:cNvPr id="9" name="组合 17">
            <a:extLst>
              <a:ext uri="{FF2B5EF4-FFF2-40B4-BE49-F238E27FC236}">
                <a16:creationId xmlns:a16="http://schemas.microsoft.com/office/drawing/2014/main" id="{7BF9E1C2-E3E2-478C-B020-CB0E13FEECAA}"/>
              </a:ext>
            </a:extLst>
          </p:cNvPr>
          <p:cNvGrpSpPr>
            <a:grpSpLocks/>
          </p:cNvGrpSpPr>
          <p:nvPr/>
        </p:nvGrpSpPr>
        <p:grpSpPr bwMode="auto">
          <a:xfrm>
            <a:off x="1637598" y="1457856"/>
            <a:ext cx="820340" cy="171450"/>
            <a:chOff x="0" y="0"/>
            <a:chExt cx="1094014" cy="228600"/>
          </a:xfrm>
        </p:grpSpPr>
        <p:sp>
          <p:nvSpPr>
            <p:cNvPr id="10" name="椭圆 13">
              <a:extLst>
                <a:ext uri="{FF2B5EF4-FFF2-40B4-BE49-F238E27FC236}">
                  <a16:creationId xmlns:a16="http://schemas.microsoft.com/office/drawing/2014/main" id="{EA9ED990-E2F8-46F5-88E3-4B1A1651FE34}"/>
                </a:ext>
              </a:extLst>
            </p:cNvPr>
            <p:cNvSpPr>
              <a:spLocks noChangeArrowheads="1"/>
            </p:cNvSpPr>
            <p:nvPr/>
          </p:nvSpPr>
          <p:spPr bwMode="auto">
            <a:xfrm>
              <a:off x="0"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椭圆 14">
              <a:extLst>
                <a:ext uri="{FF2B5EF4-FFF2-40B4-BE49-F238E27FC236}">
                  <a16:creationId xmlns:a16="http://schemas.microsoft.com/office/drawing/2014/main" id="{74AEE39A-93E0-4F6F-92C9-42815593FECD}"/>
                </a:ext>
              </a:extLst>
            </p:cNvPr>
            <p:cNvSpPr>
              <a:spLocks noChangeArrowheads="1"/>
            </p:cNvSpPr>
            <p:nvPr/>
          </p:nvSpPr>
          <p:spPr bwMode="auto">
            <a:xfrm>
              <a:off x="290286"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椭圆 15">
              <a:extLst>
                <a:ext uri="{FF2B5EF4-FFF2-40B4-BE49-F238E27FC236}">
                  <a16:creationId xmlns:a16="http://schemas.microsoft.com/office/drawing/2014/main" id="{B2CDC97F-E2BB-418C-97D2-FA415617BD54}"/>
                </a:ext>
              </a:extLst>
            </p:cNvPr>
            <p:cNvSpPr>
              <a:spLocks noChangeArrowheads="1"/>
            </p:cNvSpPr>
            <p:nvPr/>
          </p:nvSpPr>
          <p:spPr bwMode="auto">
            <a:xfrm>
              <a:off x="575128"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椭圆 16">
              <a:extLst>
                <a:ext uri="{FF2B5EF4-FFF2-40B4-BE49-F238E27FC236}">
                  <a16:creationId xmlns:a16="http://schemas.microsoft.com/office/drawing/2014/main" id="{D67444AC-6A91-4F1D-95AD-562E61E76E30}"/>
                </a:ext>
              </a:extLst>
            </p:cNvPr>
            <p:cNvSpPr>
              <a:spLocks noChangeArrowheads="1"/>
            </p:cNvSpPr>
            <p:nvPr/>
          </p:nvSpPr>
          <p:spPr bwMode="auto">
            <a:xfrm>
              <a:off x="865414" y="0"/>
              <a:ext cx="228600" cy="228600"/>
            </a:xfrm>
            <a:prstGeom prst="ellipse">
              <a:avLst/>
            </a:prstGeom>
            <a:solidFill>
              <a:srgbClr val="1E4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 name="文本框 3"/>
          <p:cNvSpPr txBox="1"/>
          <p:nvPr/>
        </p:nvSpPr>
        <p:spPr>
          <a:xfrm>
            <a:off x="1031892" y="1858302"/>
            <a:ext cx="9577637" cy="1200329"/>
          </a:xfrm>
          <a:prstGeom prst="rect">
            <a:avLst/>
          </a:prstGeom>
          <a:noFill/>
        </p:spPr>
        <p:txBody>
          <a:bodyPr wrap="square" rtlCol="0">
            <a:spAutoFit/>
          </a:bodyPr>
          <a:lstStyle/>
          <a:p>
            <a:r>
              <a:rPr lang="zh-CN" altLang="en-US" dirty="0" smtClean="0"/>
              <a:t>注：</a:t>
            </a:r>
            <a:r>
              <a:rPr lang="en-US" altLang="zh-CN" dirty="0" smtClean="0"/>
              <a:t>1</a:t>
            </a:r>
            <a:r>
              <a:rPr lang="zh-CN" altLang="en-US" dirty="0" smtClean="0"/>
              <a:t>、</a:t>
            </a:r>
            <a:r>
              <a:rPr lang="zh-CN" altLang="zh-CN" dirty="0" smtClean="0"/>
              <a:t>灯具</a:t>
            </a:r>
            <a:r>
              <a:rPr lang="zh-CN" altLang="zh-CN" dirty="0"/>
              <a:t>不要贴着拐角处放置，</a:t>
            </a:r>
            <a:r>
              <a:rPr lang="zh-CN" altLang="zh-CN" dirty="0" smtClean="0"/>
              <a:t>下</a:t>
            </a:r>
            <a:r>
              <a:rPr lang="zh-CN" altLang="en-US" dirty="0" smtClean="0"/>
              <a:t>左</a:t>
            </a:r>
            <a:r>
              <a:rPr lang="zh-CN" altLang="zh-CN" dirty="0" smtClean="0"/>
              <a:t>图</a:t>
            </a:r>
            <a:r>
              <a:rPr lang="zh-CN" altLang="zh-CN" dirty="0"/>
              <a:t>为错误示意</a:t>
            </a:r>
            <a:r>
              <a:rPr lang="zh-CN" altLang="zh-CN" dirty="0" smtClean="0"/>
              <a:t>；</a:t>
            </a:r>
            <a:endParaRPr lang="en-US" altLang="zh-CN" dirty="0" smtClean="0"/>
          </a:p>
          <a:p>
            <a:r>
              <a:rPr lang="en-US" altLang="zh-CN" dirty="0" smtClean="0"/>
              <a:t>       2</a:t>
            </a:r>
            <a:r>
              <a:rPr lang="zh-CN" altLang="en-US" dirty="0" smtClean="0"/>
              <a:t>、</a:t>
            </a:r>
            <a:r>
              <a:rPr lang="zh-CN" altLang="zh-CN" dirty="0"/>
              <a:t>方向指示吊装灯具的放置，方向指示吊装灯具的面板应该是面向疏散人员的，也就是说，方向标志灯的标志面需要与疏散方向垂直；</a:t>
            </a:r>
          </a:p>
          <a:p>
            <a:endParaRPr lang="zh-CN" altLang="en-US" dirty="0"/>
          </a:p>
        </p:txBody>
      </p:sp>
      <p:pic>
        <p:nvPicPr>
          <p:cNvPr id="6" name="图片 5" descr="C:\Users\admin\AppData\Local\Temp\1639733754(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5609" y="3403014"/>
            <a:ext cx="2160905" cy="1548130"/>
          </a:xfrm>
          <a:prstGeom prst="rect">
            <a:avLst/>
          </a:prstGeom>
          <a:noFill/>
          <a:ln>
            <a:noFill/>
          </a:ln>
        </p:spPr>
      </p:pic>
      <p:sp>
        <p:nvSpPr>
          <p:cNvPr id="5" name="îsľïḑê"/>
          <p:cNvSpPr txBox="1"/>
          <p:nvPr/>
        </p:nvSpPr>
        <p:spPr bwMode="auto">
          <a:xfrm>
            <a:off x="844282" y="356690"/>
            <a:ext cx="2121780" cy="3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600" b="1" dirty="0" smtClean="0">
                <a:solidFill>
                  <a:srgbClr val="008AC0"/>
                </a:solidFill>
                <a:cs typeface="+mn-ea"/>
                <a:sym typeface="+mn-lt"/>
              </a:rPr>
              <a:t>05 </a:t>
            </a:r>
            <a:r>
              <a:rPr lang="zh-CN" altLang="en-US" sz="1600" b="1" dirty="0" smtClean="0">
                <a:solidFill>
                  <a:srgbClr val="008AC0"/>
                </a:solidFill>
                <a:cs typeface="+mn-ea"/>
                <a:sym typeface="+mn-lt"/>
              </a:rPr>
              <a:t>方向指示的设置</a:t>
            </a:r>
            <a:endParaRPr lang="zh-CN" altLang="en-US" sz="1600" b="1" dirty="0">
              <a:solidFill>
                <a:srgbClr val="008AC0"/>
              </a:solidFill>
              <a:cs typeface="+mn-ea"/>
              <a:sym typeface="+mn-lt"/>
            </a:endParaRPr>
          </a:p>
        </p:txBody>
      </p:sp>
      <p:pic>
        <p:nvPicPr>
          <p:cNvPr id="7" name="图片 6">
            <a:extLst>
              <a:ext uri="{FF2B5EF4-FFF2-40B4-BE49-F238E27FC236}">
                <a16:creationId xmlns:a16="http://schemas.microsoft.com/office/drawing/2014/main" id="{88203275-48B4-4C0D-A8E5-15F1F83CEB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1732" y="3329763"/>
            <a:ext cx="4203853" cy="162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73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4">
            <a:extLst>
              <a:ext uri="{FF2B5EF4-FFF2-40B4-BE49-F238E27FC236}">
                <a16:creationId xmlns:a16="http://schemas.microsoft.com/office/drawing/2014/main" id="{79189679-86D0-45FD-AC8A-D8813771F339}"/>
              </a:ext>
            </a:extLst>
          </p:cNvPr>
          <p:cNvSpPr>
            <a:spLocks noChangeArrowheads="1"/>
          </p:cNvSpPr>
          <p:nvPr/>
        </p:nvSpPr>
        <p:spPr bwMode="auto">
          <a:xfrm>
            <a:off x="937927" y="1442896"/>
            <a:ext cx="10038839" cy="4841795"/>
          </a:xfrm>
          <a:prstGeom prst="roundRect">
            <a:avLst>
              <a:gd name="adj" fmla="val 16667"/>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sz="1350">
              <a:solidFill>
                <a:srgbClr val="FFFFFF"/>
              </a:solidFill>
            </a:endParaRPr>
          </a:p>
        </p:txBody>
      </p:sp>
      <p:grpSp>
        <p:nvGrpSpPr>
          <p:cNvPr id="3" name="组合 2">
            <a:extLst>
              <a:ext uri="{FF2B5EF4-FFF2-40B4-BE49-F238E27FC236}">
                <a16:creationId xmlns:a16="http://schemas.microsoft.com/office/drawing/2014/main" id="{ABE5A118-11A9-4FC0-91E8-32D85B26B63C}"/>
              </a:ext>
            </a:extLst>
          </p:cNvPr>
          <p:cNvGrpSpPr/>
          <p:nvPr/>
        </p:nvGrpSpPr>
        <p:grpSpPr>
          <a:xfrm>
            <a:off x="1281450" y="1806596"/>
            <a:ext cx="9314216" cy="3857691"/>
            <a:chOff x="5295558" y="2537210"/>
            <a:chExt cx="3723323" cy="3425498"/>
          </a:xfrm>
        </p:grpSpPr>
        <p:sp>
          <p:nvSpPr>
            <p:cNvPr id="4" name="PA-矩形 4">
              <a:extLst>
                <a:ext uri="{FF2B5EF4-FFF2-40B4-BE49-F238E27FC236}">
                  <a16:creationId xmlns:a16="http://schemas.microsoft.com/office/drawing/2014/main" id="{A0582C38-5AE0-4B0B-A62A-7FF4386CC1C0}"/>
                </a:ext>
              </a:extLst>
            </p:cNvPr>
            <p:cNvSpPr>
              <a:spLocks noChangeArrowheads="1"/>
            </p:cNvSpPr>
            <p:nvPr>
              <p:custDataLst>
                <p:tags r:id="rId1"/>
              </p:custDataLst>
            </p:nvPr>
          </p:nvSpPr>
          <p:spPr bwMode="auto">
            <a:xfrm>
              <a:off x="5295558" y="2537210"/>
              <a:ext cx="1534838" cy="32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endParaRPr lang="zh-CN" altLang="en-US" sz="2400" dirty="0">
                <a:solidFill>
                  <a:schemeClr val="tx1">
                    <a:lumMod val="85000"/>
                    <a:lumOff val="15000"/>
                  </a:schemeClr>
                </a:solidFill>
                <a:latin typeface="字魂31号-凝宋" panose="00000500000000000000" pitchFamily="2" charset="-122"/>
                <a:ea typeface="字魂31号-凝宋" panose="00000500000000000000" pitchFamily="2" charset="-122"/>
                <a:cs typeface="OPPOSans B" panose="00020600040101010101" pitchFamily="18" charset="-122"/>
                <a:sym typeface="+mn-lt"/>
              </a:endParaRPr>
            </a:p>
          </p:txBody>
        </p:sp>
        <p:sp>
          <p:nvSpPr>
            <p:cNvPr id="5" name="PA-矩形 4">
              <a:extLst>
                <a:ext uri="{FF2B5EF4-FFF2-40B4-BE49-F238E27FC236}">
                  <a16:creationId xmlns:a16="http://schemas.microsoft.com/office/drawing/2014/main" id="{287C0F82-413F-41EA-A4D2-B91B47BC62FA}"/>
                </a:ext>
              </a:extLst>
            </p:cNvPr>
            <p:cNvSpPr>
              <a:spLocks noChangeArrowheads="1"/>
            </p:cNvSpPr>
            <p:nvPr>
              <p:custDataLst>
                <p:tags r:id="rId2"/>
              </p:custDataLst>
            </p:nvPr>
          </p:nvSpPr>
          <p:spPr bwMode="auto">
            <a:xfrm>
              <a:off x="5310580" y="2765155"/>
              <a:ext cx="3708301" cy="319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smtClean="0"/>
                <a:t>1</a:t>
              </a:r>
              <a:r>
                <a:rPr lang="zh-CN" altLang="en-US" dirty="0" smtClean="0"/>
                <a:t>、设置地埋灯具的情况</a:t>
              </a:r>
              <a:endParaRPr lang="en-US" altLang="zh-CN" dirty="0" smtClean="0"/>
            </a:p>
            <a:p>
              <a:r>
                <a:rPr lang="en-US" altLang="zh-CN" dirty="0" smtClean="0"/>
                <a:t>     </a:t>
              </a:r>
              <a:r>
                <a:rPr lang="zh-CN" altLang="zh-CN" dirty="0" smtClean="0"/>
                <a:t>下列</a:t>
              </a:r>
              <a:r>
                <a:rPr lang="zh-CN" altLang="zh-CN" dirty="0"/>
                <a:t>建筑或场所应在疏散走道和主要疏散路径的地面上增设能保持视觉连续的灯光疏散指示标志（地埋灯）或蓄光疏散指示标志：</a:t>
              </a:r>
            </a:p>
            <a:p>
              <a:r>
                <a:rPr lang="en-US" altLang="zh-CN" dirty="0"/>
                <a:t>    </a:t>
              </a:r>
              <a:r>
                <a:rPr lang="en-US" altLang="zh-CN" dirty="0" smtClean="0"/>
                <a:t>1</a:t>
              </a:r>
              <a:r>
                <a:rPr lang="zh-CN" altLang="en-US" dirty="0" smtClean="0"/>
                <a:t>）</a:t>
              </a:r>
              <a:r>
                <a:rPr lang="zh-CN" altLang="zh-CN" dirty="0" smtClean="0"/>
                <a:t>总</a:t>
              </a:r>
              <a:r>
                <a:rPr lang="zh-CN" altLang="zh-CN" dirty="0"/>
                <a:t>建筑面积大于</a:t>
              </a:r>
              <a:r>
                <a:rPr lang="en-US" altLang="zh-CN" dirty="0"/>
                <a:t>8000m2 </a:t>
              </a:r>
              <a:r>
                <a:rPr lang="zh-CN" altLang="zh-CN" dirty="0"/>
                <a:t>的展览建筑；</a:t>
              </a:r>
            </a:p>
            <a:p>
              <a:r>
                <a:rPr lang="en-US" altLang="zh-CN" dirty="0"/>
                <a:t>    </a:t>
              </a:r>
              <a:r>
                <a:rPr lang="en-US" altLang="zh-CN" dirty="0" smtClean="0"/>
                <a:t>2</a:t>
              </a:r>
              <a:r>
                <a:rPr lang="zh-CN" altLang="en-US" dirty="0" smtClean="0"/>
                <a:t>）</a:t>
              </a:r>
              <a:r>
                <a:rPr lang="zh-CN" altLang="zh-CN" dirty="0" smtClean="0"/>
                <a:t>总</a:t>
              </a:r>
              <a:r>
                <a:rPr lang="zh-CN" altLang="zh-CN" dirty="0"/>
                <a:t>建筑面积大于</a:t>
              </a:r>
              <a:r>
                <a:rPr lang="en-US" altLang="zh-CN" dirty="0"/>
                <a:t>5000m2 </a:t>
              </a:r>
              <a:r>
                <a:rPr lang="zh-CN" altLang="zh-CN" dirty="0"/>
                <a:t>的地上商店；</a:t>
              </a:r>
            </a:p>
            <a:p>
              <a:r>
                <a:rPr lang="en-US" altLang="zh-CN" dirty="0"/>
                <a:t>    </a:t>
              </a:r>
              <a:r>
                <a:rPr lang="en-US" altLang="zh-CN" dirty="0" smtClean="0"/>
                <a:t>3</a:t>
              </a:r>
              <a:r>
                <a:rPr lang="zh-CN" altLang="en-US" dirty="0" smtClean="0"/>
                <a:t>）</a:t>
              </a:r>
              <a:r>
                <a:rPr lang="zh-CN" altLang="zh-CN" dirty="0" smtClean="0"/>
                <a:t>总</a:t>
              </a:r>
              <a:r>
                <a:rPr lang="zh-CN" altLang="zh-CN" dirty="0"/>
                <a:t>建筑面积大于</a:t>
              </a:r>
              <a:r>
                <a:rPr lang="en-US" altLang="zh-CN" dirty="0"/>
                <a:t>500m2 </a:t>
              </a:r>
              <a:r>
                <a:rPr lang="zh-CN" altLang="zh-CN" dirty="0"/>
                <a:t>的地下或半地下商店；</a:t>
              </a:r>
            </a:p>
            <a:p>
              <a:r>
                <a:rPr lang="en-US" altLang="zh-CN" dirty="0"/>
                <a:t>    </a:t>
              </a:r>
              <a:r>
                <a:rPr lang="en-US" altLang="zh-CN" dirty="0" smtClean="0"/>
                <a:t>4</a:t>
              </a:r>
              <a:r>
                <a:rPr lang="zh-CN" altLang="en-US" dirty="0" smtClean="0"/>
                <a:t>）</a:t>
              </a:r>
              <a:r>
                <a:rPr lang="zh-CN" altLang="zh-CN" dirty="0" smtClean="0"/>
                <a:t>歌舞</a:t>
              </a:r>
              <a:r>
                <a:rPr lang="zh-CN" altLang="zh-CN" dirty="0"/>
                <a:t>娱乐放映游艺场所；</a:t>
              </a:r>
            </a:p>
            <a:p>
              <a:r>
                <a:rPr lang="en-US" altLang="zh-CN" dirty="0"/>
                <a:t>    </a:t>
              </a:r>
              <a:r>
                <a:rPr lang="en-US" altLang="zh-CN" dirty="0" smtClean="0"/>
                <a:t>5</a:t>
              </a:r>
              <a:r>
                <a:rPr lang="zh-CN" altLang="en-US" dirty="0" smtClean="0"/>
                <a:t>）</a:t>
              </a:r>
              <a:r>
                <a:rPr lang="zh-CN" altLang="zh-CN" dirty="0" smtClean="0"/>
                <a:t>座位</a:t>
              </a:r>
              <a:r>
                <a:rPr lang="zh-CN" altLang="zh-CN" dirty="0"/>
                <a:t>数超过</a:t>
              </a:r>
              <a:r>
                <a:rPr lang="en-US" altLang="zh-CN" dirty="0"/>
                <a:t>1500 </a:t>
              </a:r>
              <a:r>
                <a:rPr lang="zh-CN" altLang="zh-CN" dirty="0"/>
                <a:t>个的电影院、剧场，座位数超过</a:t>
              </a:r>
              <a:r>
                <a:rPr lang="en-US" altLang="zh-CN" dirty="0"/>
                <a:t>3000 </a:t>
              </a:r>
              <a:r>
                <a:rPr lang="zh-CN" altLang="zh-CN" dirty="0"/>
                <a:t>个的体育馆、会堂或礼堂；</a:t>
              </a:r>
            </a:p>
            <a:p>
              <a:r>
                <a:rPr lang="en-US" altLang="zh-CN" dirty="0"/>
                <a:t>    </a:t>
              </a:r>
              <a:r>
                <a:rPr lang="en-US" altLang="zh-CN" dirty="0" smtClean="0"/>
                <a:t>6</a:t>
              </a:r>
              <a:r>
                <a:rPr lang="zh-CN" altLang="en-US" dirty="0" smtClean="0"/>
                <a:t>）</a:t>
              </a:r>
              <a:r>
                <a:rPr lang="zh-CN" altLang="zh-CN" dirty="0" smtClean="0"/>
                <a:t>车站</a:t>
              </a:r>
              <a:r>
                <a:rPr lang="zh-CN" altLang="zh-CN" dirty="0"/>
                <a:t>、码头建筑和民用机场航站楼中建筑面积大于</a:t>
              </a:r>
              <a:r>
                <a:rPr lang="en-US" altLang="zh-CN" dirty="0"/>
                <a:t>3000m2 </a:t>
              </a:r>
              <a:r>
                <a:rPr lang="zh-CN" altLang="zh-CN" dirty="0"/>
                <a:t>的候车、侯船厅和航站楼的公共区。</a:t>
              </a:r>
              <a:endParaRPr lang="en-US" altLang="zh-CN" dirty="0" smtClean="0"/>
            </a:p>
            <a:p>
              <a:r>
                <a:rPr lang="en-US" altLang="zh-CN" dirty="0" smtClean="0"/>
                <a:t>2</a:t>
              </a:r>
              <a:r>
                <a:rPr lang="zh-CN" altLang="en-US" dirty="0" smtClean="0"/>
                <a:t>、设置地埋</a:t>
              </a:r>
              <a:r>
                <a:rPr lang="zh-CN" altLang="zh-CN" dirty="0" smtClean="0"/>
                <a:t>保持</a:t>
              </a:r>
              <a:r>
                <a:rPr lang="zh-CN" altLang="zh-CN" dirty="0"/>
                <a:t>视觉连续的方向标志灯应符合下列规定： </a:t>
              </a:r>
            </a:p>
            <a:p>
              <a:r>
                <a:rPr lang="en-US" altLang="zh-CN" dirty="0" smtClean="0"/>
                <a:t>  1</a:t>
              </a:r>
              <a:r>
                <a:rPr lang="zh-CN" altLang="zh-CN" dirty="0"/>
                <a:t>）应设置在疏散走道、疏散通道地面的中心位置； </a:t>
              </a:r>
            </a:p>
            <a:p>
              <a:r>
                <a:rPr lang="en-US" altLang="zh-CN" dirty="0" smtClean="0"/>
                <a:t>  2</a:t>
              </a:r>
              <a:r>
                <a:rPr lang="zh-CN" altLang="zh-CN" dirty="0"/>
                <a:t>）灯具的设置间距不应大于</a:t>
              </a:r>
              <a:r>
                <a:rPr lang="en-US" altLang="zh-CN" dirty="0"/>
                <a:t> 3m</a:t>
              </a:r>
              <a:r>
                <a:rPr lang="zh-CN" altLang="zh-CN" dirty="0"/>
                <a:t>。 </a:t>
              </a:r>
            </a:p>
          </p:txBody>
        </p:sp>
      </p:grpSp>
      <p:sp>
        <p:nvSpPr>
          <p:cNvPr id="7" name="îsľïḑê"/>
          <p:cNvSpPr txBox="1"/>
          <p:nvPr/>
        </p:nvSpPr>
        <p:spPr bwMode="auto">
          <a:xfrm>
            <a:off x="844282" y="356690"/>
            <a:ext cx="2121780" cy="3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600" b="1" dirty="0" smtClean="0">
                <a:solidFill>
                  <a:srgbClr val="008AC0"/>
                </a:solidFill>
                <a:cs typeface="+mn-ea"/>
                <a:sym typeface="+mn-lt"/>
              </a:rPr>
              <a:t>07 </a:t>
            </a:r>
            <a:r>
              <a:rPr lang="zh-CN" altLang="en-US" sz="1600" b="1" dirty="0" smtClean="0">
                <a:solidFill>
                  <a:srgbClr val="008AC0"/>
                </a:solidFill>
                <a:cs typeface="+mn-ea"/>
                <a:sym typeface="+mn-lt"/>
              </a:rPr>
              <a:t>地埋的设置</a:t>
            </a:r>
            <a:endParaRPr lang="zh-CN" altLang="en-US" sz="1600" b="1" dirty="0">
              <a:solidFill>
                <a:srgbClr val="008AC0"/>
              </a:solidFill>
              <a:cs typeface="+mn-ea"/>
              <a:sym typeface="+mn-lt"/>
            </a:endParaRPr>
          </a:p>
        </p:txBody>
      </p:sp>
    </p:spTree>
    <p:extLst>
      <p:ext uri="{BB962C8B-B14F-4D97-AF65-F5344CB8AC3E}">
        <p14:creationId xmlns:p14="http://schemas.microsoft.com/office/powerpoint/2010/main" val="3481019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ISLIDE.ICON" val="#59904;"/>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2abyxq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1589</Words>
  <Application>Microsoft Office PowerPoint</Application>
  <PresentationFormat>宽屏</PresentationFormat>
  <Paragraphs>130</Paragraphs>
  <Slides>18</Slides>
  <Notes>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Noto Sans S Chinese Regular</vt:lpstr>
      <vt:lpstr>OPPOSans B</vt:lpstr>
      <vt:lpstr>思源黑体 CN Medium</vt:lpstr>
      <vt:lpstr>宋体</vt:lpstr>
      <vt:lpstr>微软雅黑</vt:lpstr>
      <vt:lpstr>字魂31号-凝宋</vt:lpstr>
      <vt:lpstr>Arial</vt:lpstr>
      <vt:lpstr>Calibri</vt:lpstr>
      <vt:lpstr>Cambria Math</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admin</cp:lastModifiedBy>
  <cp:revision>500</cp:revision>
  <dcterms:created xsi:type="dcterms:W3CDTF">2015-08-17T10:51:00Z</dcterms:created>
  <dcterms:modified xsi:type="dcterms:W3CDTF">2022-03-17T05:27:19Z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v-yunxl@microsoft.com</vt:lpwstr>
  </property>
  <property fmtid="{D5CDD505-2E9C-101B-9397-08002B2CF9AE}" pid="5" name="MSIP_Label_f42aa342-8706-4288-bd11-ebb85995028c_SetDate">
    <vt:lpwstr>2017-12-19T12:44:47.0929352Z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ICV">
    <vt:lpwstr>3D5A6B5BCCAC44729FCBF2A8B1D68B4B</vt:lpwstr>
  </property>
  <property fmtid="{D5CDD505-2E9C-101B-9397-08002B2CF9AE}" pid="11" name="KSOProductBuildVer">
    <vt:lpwstr>2052-11.1.0.11294</vt:lpwstr>
  </property>
</Properties>
</file>